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1208" r:id="rId2"/>
    <p:sldId id="1366" r:id="rId3"/>
    <p:sldId id="1207" r:id="rId4"/>
    <p:sldId id="1361" r:id="rId5"/>
    <p:sldId id="1368" r:id="rId6"/>
    <p:sldId id="1380" r:id="rId7"/>
    <p:sldId id="1381" r:id="rId8"/>
    <p:sldId id="1463" r:id="rId9"/>
    <p:sldId id="1369" r:id="rId10"/>
    <p:sldId id="257" r:id="rId11"/>
    <p:sldId id="260" r:id="rId12"/>
    <p:sldId id="281" r:id="rId13"/>
    <p:sldId id="1472" r:id="rId14"/>
    <p:sldId id="1370" r:id="rId15"/>
    <p:sldId id="1371" r:id="rId16"/>
    <p:sldId id="1461" r:id="rId17"/>
    <p:sldId id="1462" r:id="rId18"/>
    <p:sldId id="1464" r:id="rId19"/>
    <p:sldId id="1473" r:id="rId20"/>
    <p:sldId id="1474" r:id="rId21"/>
    <p:sldId id="1475" r:id="rId22"/>
    <p:sldId id="1465" r:id="rId23"/>
    <p:sldId id="1372" r:id="rId24"/>
    <p:sldId id="1375" r:id="rId25"/>
    <p:sldId id="1373" r:id="rId26"/>
    <p:sldId id="1456" r:id="rId27"/>
    <p:sldId id="1457" r:id="rId28"/>
    <p:sldId id="1458" r:id="rId29"/>
    <p:sldId id="1376" r:id="rId30"/>
    <p:sldId id="1460" r:id="rId31"/>
    <p:sldId id="1476" r:id="rId32"/>
    <p:sldId id="1477" r:id="rId33"/>
    <p:sldId id="1478" r:id="rId34"/>
    <p:sldId id="1479" r:id="rId35"/>
    <p:sldId id="1377" r:id="rId36"/>
    <p:sldId id="137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62F6E"/>
    <a:srgbClr val="FFC000"/>
    <a:srgbClr val="6BAB7A"/>
    <a:srgbClr val="C1D3E6"/>
    <a:srgbClr val="1579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7" autoAdjust="0"/>
    <p:restoredTop sz="86915" autoAdjust="0"/>
  </p:normalViewPr>
  <p:slideViewPr>
    <p:cSldViewPr snapToGrid="0" showGuides="1">
      <p:cViewPr varScale="1">
        <p:scale>
          <a:sx n="50" d="100"/>
          <a:sy n="50" d="100"/>
        </p:scale>
        <p:origin x="36" y="82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CAF8E9-AEC8-49DC-957E-DF45350AFC69}" type="datetimeFigureOut">
              <a:rPr lang="en-US" smtClean="0"/>
              <a:t>9/19/2022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10362D-013D-4C96-8AB3-2A05C5EF4AE3}" type="slidenum">
              <a:rPr lang="en-US" smtClean="0"/>
              <a:t>‹#›</a:t>
            </a:fld>
            <a:endParaRPr lang="en-US"/>
          </a:p>
        </p:txBody>
      </p:sp>
    </p:spTree>
    <p:extLst>
      <p:ext uri="{BB962C8B-B14F-4D97-AF65-F5344CB8AC3E}">
        <p14:creationId xmlns:p14="http://schemas.microsoft.com/office/powerpoint/2010/main" val="3350454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FF64E5-31E7-438A-94B0-9A030BFF3006}" type="slidenum">
              <a:rPr lang="en-US" smtClean="0"/>
              <a:t>1</a:t>
            </a:fld>
            <a:endParaRPr lang="en-US"/>
          </a:p>
        </p:txBody>
      </p:sp>
    </p:spTree>
    <p:extLst>
      <p:ext uri="{BB962C8B-B14F-4D97-AF65-F5344CB8AC3E}">
        <p14:creationId xmlns:p14="http://schemas.microsoft.com/office/powerpoint/2010/main" val="40577826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Graphs show age distribution for each brood year.</a:t>
            </a:r>
          </a:p>
          <a:p>
            <a:r>
              <a:rPr lang="en-US" dirty="0"/>
              <a:t>This page looks almost the same as age distribution by sampling year.</a:t>
            </a:r>
          </a:p>
        </p:txBody>
      </p:sp>
      <p:sp>
        <p:nvSpPr>
          <p:cNvPr id="4" name="Slide Number Placeholder 3"/>
          <p:cNvSpPr>
            <a:spLocks noGrp="1"/>
          </p:cNvSpPr>
          <p:nvPr>
            <p:ph type="sldNum" sz="quarter" idx="5"/>
          </p:nvPr>
        </p:nvSpPr>
        <p:spPr/>
        <p:txBody>
          <a:bodyPr/>
          <a:lstStyle/>
          <a:p>
            <a:fld id="{7910362D-013D-4C96-8AB3-2A05C5EF4AE3}" type="slidenum">
              <a:rPr lang="en-US" smtClean="0"/>
              <a:t>12</a:t>
            </a:fld>
            <a:endParaRPr lang="en-US"/>
          </a:p>
        </p:txBody>
      </p:sp>
    </p:spTree>
    <p:extLst>
      <p:ext uri="{BB962C8B-B14F-4D97-AF65-F5344CB8AC3E}">
        <p14:creationId xmlns:p14="http://schemas.microsoft.com/office/powerpoint/2010/main" val="3964296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2000" b="1" dirty="0"/>
              <a:t>CAP populations table cleanup</a:t>
            </a:r>
          </a:p>
          <a:p>
            <a:pPr marL="342900" lvl="0" indent="-342900">
              <a:buFont typeface="Arial" panose="020B0604020202020204" pitchFamily="34" charset="0"/>
              <a:buChar char="•"/>
            </a:pPr>
            <a:r>
              <a:rPr lang="en-US" sz="2000" dirty="0">
                <a:solidFill>
                  <a:srgbClr val="000000"/>
                </a:solidFill>
              </a:rPr>
              <a:t>Populations list clean up:  Mike and Mari reviewed the ESU and MPG entries in the populations table.  We set ESU and MPG to "N/A" for non-listed populations.</a:t>
            </a:r>
          </a:p>
          <a:p>
            <a:pPr marL="342900" lvl="0" indent="-342900">
              <a:buFont typeface="Arial" panose="020B0604020202020204" pitchFamily="34" charset="0"/>
              <a:buChar char="•"/>
            </a:pPr>
            <a:r>
              <a:rPr lang="en-US" sz="2000" dirty="0">
                <a:solidFill>
                  <a:srgbClr val="000000"/>
                </a:solidFill>
              </a:rPr>
              <a:t>Populations list clean up:  Impending creation of hatchery stock names for HCAX prompted us to look to the existing natural population names for a naming convention.  But we found the natural populations don't use a consistent format.  For example, 80% use a hyphen in the name, 20% don't.  We want to make all names consistent and, because these are names we made ourselves for the query systems, we think it's ok to make changes.  We will propose to the CA DDT changing our natural population names, as needed, to a single convention.  The full list of all proposed changes is available if anyone wants to see it.</a:t>
            </a:r>
          </a:p>
          <a:p>
            <a:pPr marL="800100" lvl="1" indent="-342900">
              <a:buFont typeface="Arial" panose="020B0604020202020204" pitchFamily="34" charset="0"/>
              <a:buChar char="•"/>
            </a:pPr>
            <a:r>
              <a:rPr lang="en-US" dirty="0">
                <a:solidFill>
                  <a:srgbClr val="00B0F0"/>
                </a:solidFill>
              </a:rPr>
              <a:t>Here are the new rules if anyone asks:</a:t>
            </a:r>
          </a:p>
          <a:p>
            <a:pPr marL="1257300" lvl="2" indent="-342900">
              <a:buFont typeface="+mj-lt"/>
              <a:buAutoNum type="arabicPeriod"/>
            </a:pPr>
            <a:r>
              <a:rPr lang="en-US" dirty="0">
                <a:solidFill>
                  <a:srgbClr val="00B0F0"/>
                </a:solidFill>
              </a:rPr>
              <a:t>All natural populations and hatchery stocks have names in the form &lt;location(s)&gt; &lt;run(s)&gt; &lt;species&gt;.  For example, "Big Creek winter Steelhead".</a:t>
            </a:r>
          </a:p>
          <a:p>
            <a:pPr marL="1257300" lvl="2" indent="-342900">
              <a:buFont typeface="+mj-lt"/>
              <a:buAutoNum type="arabicPeriod"/>
            </a:pPr>
            <a:r>
              <a:rPr lang="en-US" dirty="0">
                <a:solidFill>
                  <a:srgbClr val="00B0F0"/>
                </a:solidFill>
              </a:rPr>
              <a:t>Include specifiers such as "River" and "Creek" and "Hatchery" in the name.</a:t>
            </a:r>
          </a:p>
          <a:p>
            <a:pPr marL="1257300" lvl="2" indent="-342900">
              <a:buFont typeface="+mj-lt"/>
              <a:buAutoNum type="arabicPeriod"/>
            </a:pPr>
            <a:r>
              <a:rPr lang="en-US" dirty="0">
                <a:solidFill>
                  <a:srgbClr val="00B0F0"/>
                </a:solidFill>
              </a:rPr>
              <a:t>Do not use hyphens unless necessary, such as for "mid-Columbia".</a:t>
            </a:r>
          </a:p>
          <a:p>
            <a:pPr marL="1257300" lvl="2" indent="-342900">
              <a:buFont typeface="+mj-lt"/>
              <a:buAutoNum type="arabicPeriod"/>
            </a:pPr>
            <a:r>
              <a:rPr lang="en-US" dirty="0">
                <a:solidFill>
                  <a:srgbClr val="00B0F0"/>
                </a:solidFill>
              </a:rPr>
              <a:t>Use "and" for multiple locations; use ampersand for multiple runs.  (</a:t>
            </a:r>
            <a:r>
              <a:rPr lang="en-US" sz="1200" dirty="0">
                <a:solidFill>
                  <a:srgbClr val="00B0F0"/>
                </a:solidFill>
              </a:rPr>
              <a:t>I found using the same thing for both caused the names to be hard to read.)</a:t>
            </a:r>
            <a:endParaRPr lang="en-US" dirty="0">
              <a:solidFill>
                <a:srgbClr val="00B0F0"/>
              </a:solidFill>
            </a:endParaRPr>
          </a:p>
          <a:p>
            <a:pPr marL="1257300" lvl="2" indent="-342900">
              <a:buFont typeface="+mj-lt"/>
              <a:buAutoNum type="arabicPeriod"/>
            </a:pPr>
            <a:r>
              <a:rPr lang="en-US" dirty="0">
                <a:solidFill>
                  <a:srgbClr val="00B0F0"/>
                </a:solidFill>
              </a:rPr>
              <a:t>Do the best possible when those rules cannot apply perfectly.  For example, "John Day Basin wild summer Steelhead".</a:t>
            </a:r>
          </a:p>
          <a:p>
            <a:pPr marL="1257300" lvl="2" indent="-342900">
              <a:buFont typeface="+mj-lt"/>
              <a:buAutoNum type="arabicPeriod"/>
            </a:pPr>
            <a:r>
              <a:rPr lang="en-US" dirty="0">
                <a:solidFill>
                  <a:srgbClr val="00B0F0"/>
                </a:solidFill>
              </a:rPr>
              <a:t>Clarifying information goes in parentheses; information in addition to the name goes in square brackets.</a:t>
            </a:r>
          </a:p>
          <a:p>
            <a:pPr marL="1257300" lvl="2" indent="-342900">
              <a:buFont typeface="+mj-lt"/>
              <a:buAutoNum type="arabicPeriod"/>
            </a:pPr>
            <a:r>
              <a:rPr lang="en-US" dirty="0">
                <a:solidFill>
                  <a:srgbClr val="00B0F0"/>
                </a:solidFill>
              </a:rPr>
              <a:t>Capitalization:  The first word, and proper nouns, are capitalized; other words are not.  AFS considers official common names to be proper nouns, e.g. "Bull Trout".  We will follow AFS's lead</a:t>
            </a:r>
            <a:r>
              <a:rPr lang="en-US" dirty="0"/>
              <a:t>.</a:t>
            </a:r>
          </a:p>
          <a:p>
            <a:pPr marL="342900" lvl="0" indent="-342900">
              <a:buFont typeface="Arial" panose="020B0604020202020204" pitchFamily="34" charset="0"/>
              <a:buChar char="•"/>
            </a:pPr>
            <a:endParaRPr lang="en-US" dirty="0"/>
          </a:p>
        </p:txBody>
      </p:sp>
    </p:spTree>
    <p:extLst>
      <p:ext uri="{BB962C8B-B14F-4D97-AF65-F5344CB8AC3E}">
        <p14:creationId xmlns:p14="http://schemas.microsoft.com/office/powerpoint/2010/main" val="2752152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406574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169376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4000747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https://capmap.streamnet.org/</a:t>
            </a:r>
          </a:p>
        </p:txBody>
      </p:sp>
    </p:spTree>
    <p:extLst>
      <p:ext uri="{BB962C8B-B14F-4D97-AF65-F5344CB8AC3E}">
        <p14:creationId xmlns:p14="http://schemas.microsoft.com/office/powerpoint/2010/main" val="17883281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10362D-013D-4C96-8AB3-2A05C5EF4AE3}" type="slidenum">
              <a:rPr lang="en-US" smtClean="0"/>
              <a:t>18</a:t>
            </a:fld>
            <a:endParaRPr lang="en-US"/>
          </a:p>
        </p:txBody>
      </p:sp>
    </p:spTree>
    <p:extLst>
      <p:ext uri="{BB962C8B-B14F-4D97-AF65-F5344CB8AC3E}">
        <p14:creationId xmlns:p14="http://schemas.microsoft.com/office/powerpoint/2010/main" val="1570692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10362D-013D-4C96-8AB3-2A05C5EF4AE3}" type="slidenum">
              <a:rPr lang="en-US" smtClean="0"/>
              <a:t>19</a:t>
            </a:fld>
            <a:endParaRPr lang="en-US"/>
          </a:p>
        </p:txBody>
      </p:sp>
    </p:spTree>
    <p:extLst>
      <p:ext uri="{BB962C8B-B14F-4D97-AF65-F5344CB8AC3E}">
        <p14:creationId xmlns:p14="http://schemas.microsoft.com/office/powerpoint/2010/main" val="1627174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10362D-013D-4C96-8AB3-2A05C5EF4AE3}" type="slidenum">
              <a:rPr lang="en-US" smtClean="0"/>
              <a:t>20</a:t>
            </a:fld>
            <a:endParaRPr lang="en-US"/>
          </a:p>
        </p:txBody>
      </p:sp>
    </p:spTree>
    <p:extLst>
      <p:ext uri="{BB962C8B-B14F-4D97-AF65-F5344CB8AC3E}">
        <p14:creationId xmlns:p14="http://schemas.microsoft.com/office/powerpoint/2010/main" val="40634310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10362D-013D-4C96-8AB3-2A05C5EF4AE3}" type="slidenum">
              <a:rPr lang="en-US" smtClean="0"/>
              <a:t>21</a:t>
            </a:fld>
            <a:endParaRPr lang="en-US"/>
          </a:p>
        </p:txBody>
      </p:sp>
    </p:spTree>
    <p:extLst>
      <p:ext uri="{BB962C8B-B14F-4D97-AF65-F5344CB8AC3E}">
        <p14:creationId xmlns:p14="http://schemas.microsoft.com/office/powerpoint/2010/main" val="199928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8798516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6568188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4483496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7596225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JEN</a:t>
            </a:r>
          </a:p>
        </p:txBody>
      </p:sp>
      <p:sp>
        <p:nvSpPr>
          <p:cNvPr id="4" name="Slide Number Placeholder 3"/>
          <p:cNvSpPr>
            <a:spLocks noGrp="1"/>
          </p:cNvSpPr>
          <p:nvPr>
            <p:ph type="sldNum" sz="quarter" idx="5"/>
          </p:nvPr>
        </p:nvSpPr>
        <p:spPr/>
        <p:txBody>
          <a:bodyPr/>
          <a:lstStyle/>
          <a:p>
            <a:fld id="{D1BFD976-C589-4ABD-897D-D0261962C6EC}" type="slidenum">
              <a:rPr lang="en-US" smtClean="0"/>
              <a:t>26</a:t>
            </a:fld>
            <a:endParaRPr lang="en-US"/>
          </a:p>
        </p:txBody>
      </p:sp>
    </p:spTree>
    <p:extLst>
      <p:ext uri="{BB962C8B-B14F-4D97-AF65-F5344CB8AC3E}">
        <p14:creationId xmlns:p14="http://schemas.microsoft.com/office/powerpoint/2010/main" val="36530407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JEN</a:t>
            </a:r>
          </a:p>
          <a:p>
            <a:r>
              <a:rPr lang="en-US" sz="1200" dirty="0"/>
              <a:t>Emphasize discussion of challenges and solutions</a:t>
            </a:r>
            <a:endParaRPr lang="en-US" dirty="0"/>
          </a:p>
        </p:txBody>
      </p:sp>
      <p:sp>
        <p:nvSpPr>
          <p:cNvPr id="4" name="Slide Number Placeholder 3"/>
          <p:cNvSpPr>
            <a:spLocks noGrp="1"/>
          </p:cNvSpPr>
          <p:nvPr>
            <p:ph type="sldNum" sz="quarter" idx="5"/>
          </p:nvPr>
        </p:nvSpPr>
        <p:spPr/>
        <p:txBody>
          <a:bodyPr/>
          <a:lstStyle/>
          <a:p>
            <a:fld id="{D1BFD976-C589-4ABD-897D-D0261962C6EC}" type="slidenum">
              <a:rPr lang="en-US" smtClean="0"/>
              <a:t>27</a:t>
            </a:fld>
            <a:endParaRPr lang="en-US"/>
          </a:p>
        </p:txBody>
      </p:sp>
    </p:spTree>
    <p:extLst>
      <p:ext uri="{BB962C8B-B14F-4D97-AF65-F5344CB8AC3E}">
        <p14:creationId xmlns:p14="http://schemas.microsoft.com/office/powerpoint/2010/main" val="19793460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JEN</a:t>
            </a:r>
          </a:p>
          <a:p>
            <a:endParaRPr lang="en-US" dirty="0"/>
          </a:p>
        </p:txBody>
      </p:sp>
      <p:sp>
        <p:nvSpPr>
          <p:cNvPr id="4" name="Slide Number Placeholder 3"/>
          <p:cNvSpPr>
            <a:spLocks noGrp="1"/>
          </p:cNvSpPr>
          <p:nvPr>
            <p:ph type="sldNum" sz="quarter" idx="5"/>
          </p:nvPr>
        </p:nvSpPr>
        <p:spPr/>
        <p:txBody>
          <a:bodyPr/>
          <a:lstStyle/>
          <a:p>
            <a:fld id="{D1BFD976-C589-4ABD-897D-D0261962C6EC}" type="slidenum">
              <a:rPr lang="en-US" smtClean="0"/>
              <a:t>28</a:t>
            </a:fld>
            <a:endParaRPr lang="en-US"/>
          </a:p>
        </p:txBody>
      </p:sp>
    </p:spTree>
    <p:extLst>
      <p:ext uri="{BB962C8B-B14F-4D97-AF65-F5344CB8AC3E}">
        <p14:creationId xmlns:p14="http://schemas.microsoft.com/office/powerpoint/2010/main" val="19064665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8939653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41140852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9711717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983211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https://app.streamnet.org/app/datareview/?index=1&amp;perpage=10&amp;datacategory=All&amp;agency=All&amp;complete=All&amp;complete_2=All&amp;sort=year%3Easc*population_name%3Easc</a:t>
            </a:r>
          </a:p>
        </p:txBody>
      </p:sp>
    </p:spTree>
    <p:extLst>
      <p:ext uri="{BB962C8B-B14F-4D97-AF65-F5344CB8AC3E}">
        <p14:creationId xmlns:p14="http://schemas.microsoft.com/office/powerpoint/2010/main" val="35469764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2922710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425265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6197643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131023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130854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284516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https://app.streamnet.org/app/datareview/?index=1&amp;perpage=10&amp;datacategory=All&amp;agency=All&amp;complete=All&amp;complete_2=All&amp;sort=year%3Easc*population_name%3Easc</a:t>
            </a:r>
          </a:p>
        </p:txBody>
      </p:sp>
    </p:spTree>
    <p:extLst>
      <p:ext uri="{BB962C8B-B14F-4D97-AF65-F5344CB8AC3E}">
        <p14:creationId xmlns:p14="http://schemas.microsoft.com/office/powerpoint/2010/main" val="3932619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2000" b="1" dirty="0"/>
              <a:t>Update on connecting StreamNet and MonitoringResources.org</a:t>
            </a:r>
          </a:p>
          <a:p>
            <a:pPr lvl="0"/>
            <a:r>
              <a:rPr lang="en-US" sz="2000" dirty="0">
                <a:solidFill>
                  <a:srgbClr val="000000"/>
                </a:solidFill>
              </a:rPr>
              <a:t>February 2022 -- SN Technical Team discussed concepts for connecting MR Study Plans to SN Fish Monitoring Data (FMD; aka “Trends”) and CAP.</a:t>
            </a:r>
          </a:p>
          <a:p>
            <a:pPr lvl="0"/>
            <a:r>
              <a:rPr lang="en-US" sz="2000" dirty="0">
                <a:solidFill>
                  <a:srgbClr val="000000"/>
                </a:solidFill>
              </a:rPr>
              <a:t>April 2022 -- Agreement on data connections to pursue in 2022-2023.  FMD only -&gt; not HLIs due to time/resource limitations. Also identified necessary StreamNet DES modifications.</a:t>
            </a:r>
          </a:p>
          <a:p>
            <a:pPr lvl="0"/>
            <a:r>
              <a:rPr lang="en-US" sz="2000" dirty="0">
                <a:solidFill>
                  <a:srgbClr val="000000"/>
                </a:solidFill>
              </a:rPr>
              <a:t>July 2022 -- MR developed a plan &amp; resources to facilitate connecting BPA project numbers &amp; study plans to FMD data. StreamNet has implemented DES modifications:</a:t>
            </a:r>
          </a:p>
          <a:p>
            <a:pPr lvl="1"/>
            <a:r>
              <a:rPr lang="en-US" sz="2000" dirty="0">
                <a:solidFill>
                  <a:srgbClr val="000000"/>
                </a:solidFill>
              </a:rPr>
              <a:t>Adding 2 fields (</a:t>
            </a:r>
            <a:r>
              <a:rPr lang="en-US" sz="2000" dirty="0" err="1">
                <a:solidFill>
                  <a:srgbClr val="000000"/>
                </a:solidFill>
              </a:rPr>
              <a:t>BPAprojNum</a:t>
            </a:r>
            <a:r>
              <a:rPr lang="en-US" sz="2000" dirty="0">
                <a:solidFill>
                  <a:srgbClr val="000000"/>
                </a:solidFill>
              </a:rPr>
              <a:t> and </a:t>
            </a:r>
            <a:r>
              <a:rPr lang="en-US" sz="2000" dirty="0" err="1">
                <a:solidFill>
                  <a:srgbClr val="000000"/>
                </a:solidFill>
              </a:rPr>
              <a:t>MRstudyPlanID</a:t>
            </a:r>
            <a:r>
              <a:rPr lang="en-US" sz="2000" dirty="0">
                <a:solidFill>
                  <a:srgbClr val="000000"/>
                </a:solidFill>
              </a:rPr>
              <a:t>) to Trend table.  First one is more of a tool to help find the second one.  Both fields allow multiple entries, comma-delimited. Query system will make calls to MR.org based on study plan IDs.  Each study plan can link to multiple protocols.</a:t>
            </a:r>
          </a:p>
          <a:p>
            <a:pPr lvl="0"/>
            <a:r>
              <a:rPr lang="en-US" sz="2000" dirty="0">
                <a:solidFill>
                  <a:srgbClr val="000000"/>
                </a:solidFill>
              </a:rPr>
              <a:t>Sept 27</a:t>
            </a:r>
            <a:r>
              <a:rPr lang="en-US" sz="2000" baseline="30000" dirty="0">
                <a:solidFill>
                  <a:srgbClr val="000000"/>
                </a:solidFill>
              </a:rPr>
              <a:t>th</a:t>
            </a:r>
            <a:r>
              <a:rPr lang="en-US" sz="2000" dirty="0">
                <a:solidFill>
                  <a:srgbClr val="000000"/>
                </a:solidFill>
              </a:rPr>
              <a:t> -- Kick-off meeting to begin collecting data starting with IDFG &amp; ODFW data compilers as first testers.  Plan is for them to provide data by March 2023.  Greg will implement a query system mod we will design to display/provide these links.  Actual work to do at PSMFC is not huge; data providers will have more to do, as usual.</a:t>
            </a:r>
          </a:p>
          <a:p>
            <a:r>
              <a:rPr lang="en-US" sz="2000" b="1" dirty="0"/>
              <a:t>Fish Monitoring Data</a:t>
            </a:r>
            <a:endParaRPr lang="en-US" sz="2000" dirty="0">
              <a:solidFill>
                <a:srgbClr val="000000"/>
              </a:solidFill>
            </a:endParaRPr>
          </a:p>
          <a:p>
            <a:pPr lvl="0"/>
            <a:r>
              <a:rPr lang="en-US" sz="2000" dirty="0">
                <a:solidFill>
                  <a:srgbClr val="000000"/>
                </a:solidFill>
              </a:rPr>
              <a:t>Significant DES changes to be adopted in next version:</a:t>
            </a:r>
          </a:p>
          <a:p>
            <a:pPr marL="171450" lvl="0" indent="-171450">
              <a:buFont typeface="Arial" panose="020B0604020202020204" pitchFamily="34" charset="0"/>
              <a:buChar char="•"/>
            </a:pPr>
            <a:r>
              <a:rPr lang="en-US" sz="2000" dirty="0">
                <a:solidFill>
                  <a:srgbClr val="000000"/>
                </a:solidFill>
              </a:rPr>
              <a:t>Add </a:t>
            </a:r>
            <a:r>
              <a:rPr lang="en-US" sz="2000" dirty="0" err="1">
                <a:solidFill>
                  <a:srgbClr val="000000"/>
                </a:solidFill>
              </a:rPr>
              <a:t>BPAprojNum</a:t>
            </a:r>
            <a:r>
              <a:rPr lang="en-US" sz="2000" dirty="0">
                <a:solidFill>
                  <a:srgbClr val="000000"/>
                </a:solidFill>
              </a:rPr>
              <a:t> and </a:t>
            </a:r>
            <a:r>
              <a:rPr lang="en-US" sz="2000" dirty="0" err="1">
                <a:solidFill>
                  <a:srgbClr val="000000"/>
                </a:solidFill>
              </a:rPr>
              <a:t>MRstudyPlanID</a:t>
            </a:r>
            <a:r>
              <a:rPr lang="en-US" sz="2000" dirty="0">
                <a:solidFill>
                  <a:srgbClr val="000000"/>
                </a:solidFill>
              </a:rPr>
              <a:t> to Trend table.</a:t>
            </a:r>
          </a:p>
          <a:p>
            <a:pPr marL="171450" lvl="0" indent="-171450">
              <a:buFont typeface="Arial" panose="020B0604020202020204" pitchFamily="34" charset="0"/>
              <a:buChar char="•"/>
            </a:pPr>
            <a:r>
              <a:rPr lang="en-US" dirty="0" err="1"/>
              <a:t>TrendID</a:t>
            </a:r>
            <a:r>
              <a:rPr lang="en-US" dirty="0"/>
              <a:t> will not change and will not be reused if deleted.  We will need to create validation rules to be sure species, run, location, etc. do not change for a </a:t>
            </a:r>
            <a:r>
              <a:rPr lang="en-US" dirty="0" err="1"/>
              <a:t>TrendID</a:t>
            </a:r>
            <a:r>
              <a:rPr lang="en-US" dirty="0"/>
              <a:t>.</a:t>
            </a:r>
          </a:p>
          <a:p>
            <a:pPr marL="171450" lvl="0" indent="-171450">
              <a:buFont typeface="Arial" panose="020B0604020202020204" pitchFamily="34" charset="0"/>
              <a:buChar char="•"/>
            </a:pPr>
            <a:r>
              <a:rPr lang="en-US" dirty="0"/>
              <a:t>Some new rules for the Reference table, mostly associated with using databases as references.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Hatchery names must be unique.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Next version to be published ..... soon.</a:t>
            </a:r>
          </a:p>
          <a:p>
            <a:pPr marL="171450" lvl="0" indent="-171450">
              <a:buFont typeface="Arial" panose="020B0604020202020204" pitchFamily="34" charset="0"/>
              <a:buChar char="•"/>
            </a:pPr>
            <a:r>
              <a:rPr lang="en-US" u="sng" dirty="0"/>
              <a:t>STILL TO DO</a:t>
            </a:r>
            <a:r>
              <a:rPr lang="en-US" dirty="0"/>
              <a:t>:  Ongoing need to create format for handling trend locations as a feature class rather than as events.</a:t>
            </a:r>
          </a:p>
          <a:p>
            <a:r>
              <a:rPr lang="en-US" sz="1200" b="1" dirty="0"/>
              <a:t>Age data query system</a:t>
            </a:r>
            <a:endParaRPr lang="en-US" sz="1200" dirty="0">
              <a:solidFill>
                <a:srgbClr val="000000"/>
              </a:solidFill>
            </a:endParaRPr>
          </a:p>
          <a:p>
            <a:pPr lvl="0"/>
            <a:r>
              <a:rPr lang="en-US" sz="1200" dirty="0">
                <a:solidFill>
                  <a:srgbClr val="000000"/>
                </a:solidFill>
              </a:rPr>
              <a:t>Next 3 slides</a:t>
            </a:r>
            <a:endParaRPr lang="en-US" dirty="0"/>
          </a:p>
        </p:txBody>
      </p:sp>
    </p:spTree>
    <p:extLst>
      <p:ext uri="{BB962C8B-B14F-4D97-AF65-F5344CB8AC3E}">
        <p14:creationId xmlns:p14="http://schemas.microsoft.com/office/powerpoint/2010/main" val="1633857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dirty="0"/>
              <a:t>Age data query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rPr>
              <a:t>A separate query system will be made for age data.  A mock-up is shown here.  Under 1% of our trends have age data, so finding the age data needles in that haystack would be impossible.</a:t>
            </a:r>
          </a:p>
          <a:p>
            <a:pPr lvl="0"/>
            <a:r>
              <a:rPr lang="en-US" sz="1200" dirty="0">
                <a:solidFill>
                  <a:srgbClr val="000000"/>
                </a:solidFill>
              </a:rPr>
              <a:t>Age data will be presented in a way that shows age distribution, based on either sampling year or brood year.  The user chooses which.</a:t>
            </a:r>
            <a:endParaRPr lang="en-US" dirty="0"/>
          </a:p>
          <a:p>
            <a:r>
              <a:rPr lang="en-US" dirty="0"/>
              <a:t>Age data are complex.  They come from the Trend, EscData, HatchRetMain, and HatchRetDetail tables.  Data that go together are not always in the same trend, or same year, or same ASNID, and the numbers to report vary based on total age or ocean age, along with other fields.  So I created a view that provides a 2-D table for the query system to pull from.</a:t>
            </a:r>
          </a:p>
          <a:p>
            <a:r>
              <a:rPr lang="en-US" dirty="0"/>
              <a:t>Here the user selected "Age distribution by sampling year", and the results are shown on the next slide.</a:t>
            </a:r>
          </a:p>
        </p:txBody>
      </p:sp>
      <p:sp>
        <p:nvSpPr>
          <p:cNvPr id="4" name="Slide Number Placeholder 3"/>
          <p:cNvSpPr>
            <a:spLocks noGrp="1"/>
          </p:cNvSpPr>
          <p:nvPr>
            <p:ph type="sldNum" sz="quarter" idx="5"/>
          </p:nvPr>
        </p:nvSpPr>
        <p:spPr/>
        <p:txBody>
          <a:bodyPr/>
          <a:lstStyle/>
          <a:p>
            <a:fld id="{7910362D-013D-4C96-8AB3-2A05C5EF4AE3}" type="slidenum">
              <a:rPr lang="en-US" smtClean="0"/>
              <a:t>10</a:t>
            </a:fld>
            <a:endParaRPr lang="en-US"/>
          </a:p>
        </p:txBody>
      </p:sp>
    </p:spTree>
    <p:extLst>
      <p:ext uri="{BB962C8B-B14F-4D97-AF65-F5344CB8AC3E}">
        <p14:creationId xmlns:p14="http://schemas.microsoft.com/office/powerpoint/2010/main" val="4234540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Graphs show age distribution for each sampling year.</a:t>
            </a:r>
          </a:p>
        </p:txBody>
      </p:sp>
      <p:sp>
        <p:nvSpPr>
          <p:cNvPr id="4" name="Slide Number Placeholder 3"/>
          <p:cNvSpPr>
            <a:spLocks noGrp="1"/>
          </p:cNvSpPr>
          <p:nvPr>
            <p:ph type="sldNum" sz="quarter" idx="5"/>
          </p:nvPr>
        </p:nvSpPr>
        <p:spPr/>
        <p:txBody>
          <a:bodyPr/>
          <a:lstStyle/>
          <a:p>
            <a:fld id="{7910362D-013D-4C96-8AB3-2A05C5EF4AE3}" type="slidenum">
              <a:rPr lang="en-US" smtClean="0"/>
              <a:t>11</a:t>
            </a:fld>
            <a:endParaRPr lang="en-US"/>
          </a:p>
        </p:txBody>
      </p:sp>
    </p:spTree>
    <p:extLst>
      <p:ext uri="{BB962C8B-B14F-4D97-AF65-F5344CB8AC3E}">
        <p14:creationId xmlns:p14="http://schemas.microsoft.com/office/powerpoint/2010/main" val="831041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74BE4-24DF-4FD7-BD99-45E37C6EBC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E34368-7526-4B47-BC4A-035051A829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06FB24-9DE9-4402-8D7D-0154AACC7FF4}"/>
              </a:ext>
            </a:extLst>
          </p:cNvPr>
          <p:cNvSpPr>
            <a:spLocks noGrp="1"/>
          </p:cNvSpPr>
          <p:nvPr>
            <p:ph type="dt" sz="half" idx="10"/>
          </p:nvPr>
        </p:nvSpPr>
        <p:spPr/>
        <p:txBody>
          <a:bodyPr/>
          <a:lstStyle/>
          <a:p>
            <a:fld id="{C1A243E4-CE24-400B-A32B-DB39B6FFC34F}" type="datetimeFigureOut">
              <a:rPr lang="en-US" smtClean="0"/>
              <a:t>9/19/2022</a:t>
            </a:fld>
            <a:endParaRPr lang="en-US"/>
          </a:p>
        </p:txBody>
      </p:sp>
      <p:sp>
        <p:nvSpPr>
          <p:cNvPr id="5" name="Footer Placeholder 4">
            <a:extLst>
              <a:ext uri="{FF2B5EF4-FFF2-40B4-BE49-F238E27FC236}">
                <a16:creationId xmlns:a16="http://schemas.microsoft.com/office/drawing/2014/main" id="{BEA54FD4-E228-410E-8D69-4AD9D61EF7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3B7353-E0C4-470E-A90D-8110A4E92568}"/>
              </a:ext>
            </a:extLst>
          </p:cNvPr>
          <p:cNvSpPr>
            <a:spLocks noGrp="1"/>
          </p:cNvSpPr>
          <p:nvPr>
            <p:ph type="sldNum" sz="quarter" idx="12"/>
          </p:nvPr>
        </p:nvSpPr>
        <p:spPr/>
        <p:txBody>
          <a:bodyPr/>
          <a:lstStyle/>
          <a:p>
            <a:fld id="{7B27BCEA-BA3E-41C1-98FC-E16B92EE5560}" type="slidenum">
              <a:rPr lang="en-US" smtClean="0"/>
              <a:t>‹#›</a:t>
            </a:fld>
            <a:endParaRPr lang="en-US"/>
          </a:p>
        </p:txBody>
      </p:sp>
    </p:spTree>
    <p:extLst>
      <p:ext uri="{BB962C8B-B14F-4D97-AF65-F5344CB8AC3E}">
        <p14:creationId xmlns:p14="http://schemas.microsoft.com/office/powerpoint/2010/main" val="1040116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5177B-7936-41E1-B304-9126E302E1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228D00-BCFE-4253-A4D3-F0B633C576E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A95C51-03F3-4D4B-9808-D1C999F81947}"/>
              </a:ext>
            </a:extLst>
          </p:cNvPr>
          <p:cNvSpPr>
            <a:spLocks noGrp="1"/>
          </p:cNvSpPr>
          <p:nvPr>
            <p:ph type="dt" sz="half" idx="10"/>
          </p:nvPr>
        </p:nvSpPr>
        <p:spPr/>
        <p:txBody>
          <a:bodyPr/>
          <a:lstStyle/>
          <a:p>
            <a:fld id="{C1A243E4-CE24-400B-A32B-DB39B6FFC34F}" type="datetimeFigureOut">
              <a:rPr lang="en-US" smtClean="0"/>
              <a:t>9/19/2022</a:t>
            </a:fld>
            <a:endParaRPr lang="en-US"/>
          </a:p>
        </p:txBody>
      </p:sp>
      <p:sp>
        <p:nvSpPr>
          <p:cNvPr id="5" name="Footer Placeholder 4">
            <a:extLst>
              <a:ext uri="{FF2B5EF4-FFF2-40B4-BE49-F238E27FC236}">
                <a16:creationId xmlns:a16="http://schemas.microsoft.com/office/drawing/2014/main" id="{7AC348FE-AEFC-4A78-814C-574F73E698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7E5045-E3B2-4AF9-8921-A3BA9B74137C}"/>
              </a:ext>
            </a:extLst>
          </p:cNvPr>
          <p:cNvSpPr>
            <a:spLocks noGrp="1"/>
          </p:cNvSpPr>
          <p:nvPr>
            <p:ph type="sldNum" sz="quarter" idx="12"/>
          </p:nvPr>
        </p:nvSpPr>
        <p:spPr/>
        <p:txBody>
          <a:bodyPr/>
          <a:lstStyle/>
          <a:p>
            <a:fld id="{7B27BCEA-BA3E-41C1-98FC-E16B92EE5560}" type="slidenum">
              <a:rPr lang="en-US" smtClean="0"/>
              <a:t>‹#›</a:t>
            </a:fld>
            <a:endParaRPr lang="en-US"/>
          </a:p>
        </p:txBody>
      </p:sp>
    </p:spTree>
    <p:extLst>
      <p:ext uri="{BB962C8B-B14F-4D97-AF65-F5344CB8AC3E}">
        <p14:creationId xmlns:p14="http://schemas.microsoft.com/office/powerpoint/2010/main" val="4197568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B28E2F-304B-43B9-9648-E10DD34395A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AD4D72-9AF2-4C82-9035-EBA2CE2A103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462C57-DA02-4FBA-98EC-5AA3557A7A0D}"/>
              </a:ext>
            </a:extLst>
          </p:cNvPr>
          <p:cNvSpPr>
            <a:spLocks noGrp="1"/>
          </p:cNvSpPr>
          <p:nvPr>
            <p:ph type="dt" sz="half" idx="10"/>
          </p:nvPr>
        </p:nvSpPr>
        <p:spPr/>
        <p:txBody>
          <a:bodyPr/>
          <a:lstStyle/>
          <a:p>
            <a:fld id="{C1A243E4-CE24-400B-A32B-DB39B6FFC34F}" type="datetimeFigureOut">
              <a:rPr lang="en-US" smtClean="0"/>
              <a:t>9/19/2022</a:t>
            </a:fld>
            <a:endParaRPr lang="en-US"/>
          </a:p>
        </p:txBody>
      </p:sp>
      <p:sp>
        <p:nvSpPr>
          <p:cNvPr id="5" name="Footer Placeholder 4">
            <a:extLst>
              <a:ext uri="{FF2B5EF4-FFF2-40B4-BE49-F238E27FC236}">
                <a16:creationId xmlns:a16="http://schemas.microsoft.com/office/drawing/2014/main" id="{EDB71FCC-F93F-4203-8A97-CE23B1A3C3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0C7D66-4D1D-4316-9A3F-FC3B90D6BFD4}"/>
              </a:ext>
            </a:extLst>
          </p:cNvPr>
          <p:cNvSpPr>
            <a:spLocks noGrp="1"/>
          </p:cNvSpPr>
          <p:nvPr>
            <p:ph type="sldNum" sz="quarter" idx="12"/>
          </p:nvPr>
        </p:nvSpPr>
        <p:spPr/>
        <p:txBody>
          <a:bodyPr/>
          <a:lstStyle/>
          <a:p>
            <a:fld id="{7B27BCEA-BA3E-41C1-98FC-E16B92EE5560}" type="slidenum">
              <a:rPr lang="en-US" smtClean="0"/>
              <a:t>‹#›</a:t>
            </a:fld>
            <a:endParaRPr lang="en-US"/>
          </a:p>
        </p:txBody>
      </p:sp>
    </p:spTree>
    <p:extLst>
      <p:ext uri="{BB962C8B-B14F-4D97-AF65-F5344CB8AC3E}">
        <p14:creationId xmlns:p14="http://schemas.microsoft.com/office/powerpoint/2010/main" val="1976253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Font typeface="Arial" panose="020B0604020202020204" pitchFamily="34" charset="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1939867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1A908-496D-4A2B-A246-226B1C6428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0FF63C-1CFE-4543-8246-24C9EB68A8D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05D83A-E4F0-4354-A3A9-67D388DA043B}"/>
              </a:ext>
            </a:extLst>
          </p:cNvPr>
          <p:cNvSpPr>
            <a:spLocks noGrp="1"/>
          </p:cNvSpPr>
          <p:nvPr>
            <p:ph type="dt" sz="half" idx="10"/>
          </p:nvPr>
        </p:nvSpPr>
        <p:spPr/>
        <p:txBody>
          <a:bodyPr/>
          <a:lstStyle/>
          <a:p>
            <a:fld id="{C1A243E4-CE24-400B-A32B-DB39B6FFC34F}" type="datetimeFigureOut">
              <a:rPr lang="en-US" smtClean="0"/>
              <a:t>9/19/2022</a:t>
            </a:fld>
            <a:endParaRPr lang="en-US"/>
          </a:p>
        </p:txBody>
      </p:sp>
      <p:sp>
        <p:nvSpPr>
          <p:cNvPr id="5" name="Footer Placeholder 4">
            <a:extLst>
              <a:ext uri="{FF2B5EF4-FFF2-40B4-BE49-F238E27FC236}">
                <a16:creationId xmlns:a16="http://schemas.microsoft.com/office/drawing/2014/main" id="{E345D575-ECD9-4E83-9D27-FE319C1E1B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8C524E-9793-4447-A0AB-DF915D82F7F0}"/>
              </a:ext>
            </a:extLst>
          </p:cNvPr>
          <p:cNvSpPr>
            <a:spLocks noGrp="1"/>
          </p:cNvSpPr>
          <p:nvPr>
            <p:ph type="sldNum" sz="quarter" idx="12"/>
          </p:nvPr>
        </p:nvSpPr>
        <p:spPr/>
        <p:txBody>
          <a:bodyPr/>
          <a:lstStyle/>
          <a:p>
            <a:fld id="{7B27BCEA-BA3E-41C1-98FC-E16B92EE5560}" type="slidenum">
              <a:rPr lang="en-US" smtClean="0"/>
              <a:t>‹#›</a:t>
            </a:fld>
            <a:endParaRPr lang="en-US"/>
          </a:p>
        </p:txBody>
      </p:sp>
    </p:spTree>
    <p:extLst>
      <p:ext uri="{BB962C8B-B14F-4D97-AF65-F5344CB8AC3E}">
        <p14:creationId xmlns:p14="http://schemas.microsoft.com/office/powerpoint/2010/main" val="1292781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89F78-ECCF-4528-9462-323CE10F3D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4C987A-B424-4F43-B7DD-EA0F91A137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2D324A4-A28E-40C9-9A61-B9081B1F2037}"/>
              </a:ext>
            </a:extLst>
          </p:cNvPr>
          <p:cNvSpPr>
            <a:spLocks noGrp="1"/>
          </p:cNvSpPr>
          <p:nvPr>
            <p:ph type="dt" sz="half" idx="10"/>
          </p:nvPr>
        </p:nvSpPr>
        <p:spPr/>
        <p:txBody>
          <a:bodyPr/>
          <a:lstStyle/>
          <a:p>
            <a:fld id="{C1A243E4-CE24-400B-A32B-DB39B6FFC34F}" type="datetimeFigureOut">
              <a:rPr lang="en-US" smtClean="0"/>
              <a:t>9/19/2022</a:t>
            </a:fld>
            <a:endParaRPr lang="en-US"/>
          </a:p>
        </p:txBody>
      </p:sp>
      <p:sp>
        <p:nvSpPr>
          <p:cNvPr id="5" name="Footer Placeholder 4">
            <a:extLst>
              <a:ext uri="{FF2B5EF4-FFF2-40B4-BE49-F238E27FC236}">
                <a16:creationId xmlns:a16="http://schemas.microsoft.com/office/drawing/2014/main" id="{5BCFCA91-9734-416B-B281-5F15D58853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6C2BB8-AD18-4E85-99BF-C05AEE1ECEFB}"/>
              </a:ext>
            </a:extLst>
          </p:cNvPr>
          <p:cNvSpPr>
            <a:spLocks noGrp="1"/>
          </p:cNvSpPr>
          <p:nvPr>
            <p:ph type="sldNum" sz="quarter" idx="12"/>
          </p:nvPr>
        </p:nvSpPr>
        <p:spPr/>
        <p:txBody>
          <a:bodyPr/>
          <a:lstStyle/>
          <a:p>
            <a:fld id="{7B27BCEA-BA3E-41C1-98FC-E16B92EE5560}" type="slidenum">
              <a:rPr lang="en-US" smtClean="0"/>
              <a:t>‹#›</a:t>
            </a:fld>
            <a:endParaRPr lang="en-US"/>
          </a:p>
        </p:txBody>
      </p:sp>
    </p:spTree>
    <p:extLst>
      <p:ext uri="{BB962C8B-B14F-4D97-AF65-F5344CB8AC3E}">
        <p14:creationId xmlns:p14="http://schemas.microsoft.com/office/powerpoint/2010/main" val="751252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FF400-2181-41B2-A980-7475EE318B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D29A1E-316F-40DF-9D7A-BFAA88B4033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9B32D3-7182-4158-B3E0-A935196B990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949739-DF54-487F-AA7D-249791F6A504}"/>
              </a:ext>
            </a:extLst>
          </p:cNvPr>
          <p:cNvSpPr>
            <a:spLocks noGrp="1"/>
          </p:cNvSpPr>
          <p:nvPr>
            <p:ph type="dt" sz="half" idx="10"/>
          </p:nvPr>
        </p:nvSpPr>
        <p:spPr/>
        <p:txBody>
          <a:bodyPr/>
          <a:lstStyle/>
          <a:p>
            <a:fld id="{C1A243E4-CE24-400B-A32B-DB39B6FFC34F}" type="datetimeFigureOut">
              <a:rPr lang="en-US" smtClean="0"/>
              <a:t>9/19/2022</a:t>
            </a:fld>
            <a:endParaRPr lang="en-US"/>
          </a:p>
        </p:txBody>
      </p:sp>
      <p:sp>
        <p:nvSpPr>
          <p:cNvPr id="6" name="Footer Placeholder 5">
            <a:extLst>
              <a:ext uri="{FF2B5EF4-FFF2-40B4-BE49-F238E27FC236}">
                <a16:creationId xmlns:a16="http://schemas.microsoft.com/office/drawing/2014/main" id="{3FEA3A21-83A4-4A18-83B0-B847C16C24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FF631F-A0C5-4987-B777-D8B9570A32D5}"/>
              </a:ext>
            </a:extLst>
          </p:cNvPr>
          <p:cNvSpPr>
            <a:spLocks noGrp="1"/>
          </p:cNvSpPr>
          <p:nvPr>
            <p:ph type="sldNum" sz="quarter" idx="12"/>
          </p:nvPr>
        </p:nvSpPr>
        <p:spPr/>
        <p:txBody>
          <a:bodyPr/>
          <a:lstStyle/>
          <a:p>
            <a:fld id="{7B27BCEA-BA3E-41C1-98FC-E16B92EE5560}" type="slidenum">
              <a:rPr lang="en-US" smtClean="0"/>
              <a:t>‹#›</a:t>
            </a:fld>
            <a:endParaRPr lang="en-US"/>
          </a:p>
        </p:txBody>
      </p:sp>
    </p:spTree>
    <p:extLst>
      <p:ext uri="{BB962C8B-B14F-4D97-AF65-F5344CB8AC3E}">
        <p14:creationId xmlns:p14="http://schemas.microsoft.com/office/powerpoint/2010/main" val="3331347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498DE-A5AB-4A9B-A28E-57635B7255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6DAD54-BC87-4772-8F17-166F45E57B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65CAE5B-C796-457E-AE33-A3AE05ECDF8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AA4DC3-681C-40E2-8296-671824A0F2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D5280E2-7E44-4E13-888B-6B7DBCAF400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892364-A38C-4633-BE57-15AF9F1DC69D}"/>
              </a:ext>
            </a:extLst>
          </p:cNvPr>
          <p:cNvSpPr>
            <a:spLocks noGrp="1"/>
          </p:cNvSpPr>
          <p:nvPr>
            <p:ph type="dt" sz="half" idx="10"/>
          </p:nvPr>
        </p:nvSpPr>
        <p:spPr/>
        <p:txBody>
          <a:bodyPr/>
          <a:lstStyle/>
          <a:p>
            <a:fld id="{C1A243E4-CE24-400B-A32B-DB39B6FFC34F}" type="datetimeFigureOut">
              <a:rPr lang="en-US" smtClean="0"/>
              <a:t>9/19/2022</a:t>
            </a:fld>
            <a:endParaRPr lang="en-US"/>
          </a:p>
        </p:txBody>
      </p:sp>
      <p:sp>
        <p:nvSpPr>
          <p:cNvPr id="8" name="Footer Placeholder 7">
            <a:extLst>
              <a:ext uri="{FF2B5EF4-FFF2-40B4-BE49-F238E27FC236}">
                <a16:creationId xmlns:a16="http://schemas.microsoft.com/office/drawing/2014/main" id="{363DFBF9-A5DF-417A-A3C2-9D99F6EC6C2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A5BAF31-5B91-4082-A8F0-E36F6D7E6DB2}"/>
              </a:ext>
            </a:extLst>
          </p:cNvPr>
          <p:cNvSpPr>
            <a:spLocks noGrp="1"/>
          </p:cNvSpPr>
          <p:nvPr>
            <p:ph type="sldNum" sz="quarter" idx="12"/>
          </p:nvPr>
        </p:nvSpPr>
        <p:spPr/>
        <p:txBody>
          <a:bodyPr/>
          <a:lstStyle/>
          <a:p>
            <a:fld id="{7B27BCEA-BA3E-41C1-98FC-E16B92EE5560}" type="slidenum">
              <a:rPr lang="en-US" smtClean="0"/>
              <a:t>‹#›</a:t>
            </a:fld>
            <a:endParaRPr lang="en-US"/>
          </a:p>
        </p:txBody>
      </p:sp>
    </p:spTree>
    <p:extLst>
      <p:ext uri="{BB962C8B-B14F-4D97-AF65-F5344CB8AC3E}">
        <p14:creationId xmlns:p14="http://schemas.microsoft.com/office/powerpoint/2010/main" val="2649106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B2712-2DE3-4DD3-B0F4-9F4FE74451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C2EB98-7F5D-4E1F-BC86-22952E0AB475}"/>
              </a:ext>
            </a:extLst>
          </p:cNvPr>
          <p:cNvSpPr>
            <a:spLocks noGrp="1"/>
          </p:cNvSpPr>
          <p:nvPr>
            <p:ph type="dt" sz="half" idx="10"/>
          </p:nvPr>
        </p:nvSpPr>
        <p:spPr/>
        <p:txBody>
          <a:bodyPr/>
          <a:lstStyle/>
          <a:p>
            <a:fld id="{C1A243E4-CE24-400B-A32B-DB39B6FFC34F}" type="datetimeFigureOut">
              <a:rPr lang="en-US" smtClean="0"/>
              <a:t>9/19/2022</a:t>
            </a:fld>
            <a:endParaRPr lang="en-US"/>
          </a:p>
        </p:txBody>
      </p:sp>
      <p:sp>
        <p:nvSpPr>
          <p:cNvPr id="4" name="Footer Placeholder 3">
            <a:extLst>
              <a:ext uri="{FF2B5EF4-FFF2-40B4-BE49-F238E27FC236}">
                <a16:creationId xmlns:a16="http://schemas.microsoft.com/office/drawing/2014/main" id="{5A5BC463-C86D-4230-943B-96DDCEBD9F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ED9949-0D73-441C-9C0E-3CA59EC7CB4A}"/>
              </a:ext>
            </a:extLst>
          </p:cNvPr>
          <p:cNvSpPr>
            <a:spLocks noGrp="1"/>
          </p:cNvSpPr>
          <p:nvPr>
            <p:ph type="sldNum" sz="quarter" idx="12"/>
          </p:nvPr>
        </p:nvSpPr>
        <p:spPr/>
        <p:txBody>
          <a:bodyPr/>
          <a:lstStyle/>
          <a:p>
            <a:fld id="{7B27BCEA-BA3E-41C1-98FC-E16B92EE5560}" type="slidenum">
              <a:rPr lang="en-US" smtClean="0"/>
              <a:t>‹#›</a:t>
            </a:fld>
            <a:endParaRPr lang="en-US"/>
          </a:p>
        </p:txBody>
      </p:sp>
    </p:spTree>
    <p:extLst>
      <p:ext uri="{BB962C8B-B14F-4D97-AF65-F5344CB8AC3E}">
        <p14:creationId xmlns:p14="http://schemas.microsoft.com/office/powerpoint/2010/main" val="2694008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350F3D-0F3B-4D59-A56C-E34DACC89ED8}"/>
              </a:ext>
            </a:extLst>
          </p:cNvPr>
          <p:cNvSpPr>
            <a:spLocks noGrp="1"/>
          </p:cNvSpPr>
          <p:nvPr>
            <p:ph type="dt" sz="half" idx="10"/>
          </p:nvPr>
        </p:nvSpPr>
        <p:spPr/>
        <p:txBody>
          <a:bodyPr/>
          <a:lstStyle/>
          <a:p>
            <a:fld id="{C1A243E4-CE24-400B-A32B-DB39B6FFC34F}" type="datetimeFigureOut">
              <a:rPr lang="en-US" smtClean="0"/>
              <a:t>9/19/2022</a:t>
            </a:fld>
            <a:endParaRPr lang="en-US"/>
          </a:p>
        </p:txBody>
      </p:sp>
      <p:sp>
        <p:nvSpPr>
          <p:cNvPr id="3" name="Footer Placeholder 2">
            <a:extLst>
              <a:ext uri="{FF2B5EF4-FFF2-40B4-BE49-F238E27FC236}">
                <a16:creationId xmlns:a16="http://schemas.microsoft.com/office/drawing/2014/main" id="{2B6E3004-BB60-4DAA-B1A2-3CCF1E0230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336D821-2030-438C-9ED9-0C07177B386A}"/>
              </a:ext>
            </a:extLst>
          </p:cNvPr>
          <p:cNvSpPr>
            <a:spLocks noGrp="1"/>
          </p:cNvSpPr>
          <p:nvPr>
            <p:ph type="sldNum" sz="quarter" idx="12"/>
          </p:nvPr>
        </p:nvSpPr>
        <p:spPr/>
        <p:txBody>
          <a:bodyPr/>
          <a:lstStyle/>
          <a:p>
            <a:fld id="{7B27BCEA-BA3E-41C1-98FC-E16B92EE5560}" type="slidenum">
              <a:rPr lang="en-US" smtClean="0"/>
              <a:t>‹#›</a:t>
            </a:fld>
            <a:endParaRPr lang="en-US"/>
          </a:p>
        </p:txBody>
      </p:sp>
    </p:spTree>
    <p:extLst>
      <p:ext uri="{BB962C8B-B14F-4D97-AF65-F5344CB8AC3E}">
        <p14:creationId xmlns:p14="http://schemas.microsoft.com/office/powerpoint/2010/main" val="3740864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51625-A9CB-432B-B63C-A82F711CC4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A3F18F-F9F9-4234-A025-D5DDD5E525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DF09DA-0008-4A13-9D91-85DF6A4D3C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EB5A56D-5AB4-44A8-84B8-7CA0E80D3FE3}"/>
              </a:ext>
            </a:extLst>
          </p:cNvPr>
          <p:cNvSpPr>
            <a:spLocks noGrp="1"/>
          </p:cNvSpPr>
          <p:nvPr>
            <p:ph type="dt" sz="half" idx="10"/>
          </p:nvPr>
        </p:nvSpPr>
        <p:spPr/>
        <p:txBody>
          <a:bodyPr/>
          <a:lstStyle/>
          <a:p>
            <a:fld id="{C1A243E4-CE24-400B-A32B-DB39B6FFC34F}" type="datetimeFigureOut">
              <a:rPr lang="en-US" smtClean="0"/>
              <a:t>9/19/2022</a:t>
            </a:fld>
            <a:endParaRPr lang="en-US"/>
          </a:p>
        </p:txBody>
      </p:sp>
      <p:sp>
        <p:nvSpPr>
          <p:cNvPr id="6" name="Footer Placeholder 5">
            <a:extLst>
              <a:ext uri="{FF2B5EF4-FFF2-40B4-BE49-F238E27FC236}">
                <a16:creationId xmlns:a16="http://schemas.microsoft.com/office/drawing/2014/main" id="{AF198695-C260-409C-910B-6840368764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03377F-C506-4B9E-858C-84F230827822}"/>
              </a:ext>
            </a:extLst>
          </p:cNvPr>
          <p:cNvSpPr>
            <a:spLocks noGrp="1"/>
          </p:cNvSpPr>
          <p:nvPr>
            <p:ph type="sldNum" sz="quarter" idx="12"/>
          </p:nvPr>
        </p:nvSpPr>
        <p:spPr/>
        <p:txBody>
          <a:bodyPr/>
          <a:lstStyle/>
          <a:p>
            <a:fld id="{7B27BCEA-BA3E-41C1-98FC-E16B92EE5560}" type="slidenum">
              <a:rPr lang="en-US" smtClean="0"/>
              <a:t>‹#›</a:t>
            </a:fld>
            <a:endParaRPr lang="en-US"/>
          </a:p>
        </p:txBody>
      </p:sp>
    </p:spTree>
    <p:extLst>
      <p:ext uri="{BB962C8B-B14F-4D97-AF65-F5344CB8AC3E}">
        <p14:creationId xmlns:p14="http://schemas.microsoft.com/office/powerpoint/2010/main" val="2036178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9A740-86E9-49FB-AF5B-1211A57386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94BB39-57C4-4E62-A98D-878102F281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3EF912-649B-45A7-8C66-28EF94B508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C084769-1C2D-483E-8F1D-65DD4DAA277E}"/>
              </a:ext>
            </a:extLst>
          </p:cNvPr>
          <p:cNvSpPr>
            <a:spLocks noGrp="1"/>
          </p:cNvSpPr>
          <p:nvPr>
            <p:ph type="dt" sz="half" idx="10"/>
          </p:nvPr>
        </p:nvSpPr>
        <p:spPr/>
        <p:txBody>
          <a:bodyPr/>
          <a:lstStyle/>
          <a:p>
            <a:fld id="{C1A243E4-CE24-400B-A32B-DB39B6FFC34F}" type="datetimeFigureOut">
              <a:rPr lang="en-US" smtClean="0"/>
              <a:t>9/19/2022</a:t>
            </a:fld>
            <a:endParaRPr lang="en-US"/>
          </a:p>
        </p:txBody>
      </p:sp>
      <p:sp>
        <p:nvSpPr>
          <p:cNvPr id="6" name="Footer Placeholder 5">
            <a:extLst>
              <a:ext uri="{FF2B5EF4-FFF2-40B4-BE49-F238E27FC236}">
                <a16:creationId xmlns:a16="http://schemas.microsoft.com/office/drawing/2014/main" id="{4C2424E6-9F71-4179-81F0-C8108C16CF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359AA7-F997-4C2F-8319-5D9FD91072CF}"/>
              </a:ext>
            </a:extLst>
          </p:cNvPr>
          <p:cNvSpPr>
            <a:spLocks noGrp="1"/>
          </p:cNvSpPr>
          <p:nvPr>
            <p:ph type="sldNum" sz="quarter" idx="12"/>
          </p:nvPr>
        </p:nvSpPr>
        <p:spPr/>
        <p:txBody>
          <a:bodyPr/>
          <a:lstStyle/>
          <a:p>
            <a:fld id="{7B27BCEA-BA3E-41C1-98FC-E16B92EE5560}" type="slidenum">
              <a:rPr lang="en-US" smtClean="0"/>
              <a:t>‹#›</a:t>
            </a:fld>
            <a:endParaRPr lang="en-US"/>
          </a:p>
        </p:txBody>
      </p:sp>
    </p:spTree>
    <p:extLst>
      <p:ext uri="{BB962C8B-B14F-4D97-AF65-F5344CB8AC3E}">
        <p14:creationId xmlns:p14="http://schemas.microsoft.com/office/powerpoint/2010/main" val="3430914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0A7DDE-3421-4DEC-B29F-B7D80F7261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8928DD-4F39-49A8-AA20-D2CA12D5B3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490A78-91DC-47F6-BFF8-BBE466A619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A243E4-CE24-400B-A32B-DB39B6FFC34F}" type="datetimeFigureOut">
              <a:rPr lang="en-US" smtClean="0"/>
              <a:t>9/19/2022</a:t>
            </a:fld>
            <a:endParaRPr lang="en-US"/>
          </a:p>
        </p:txBody>
      </p:sp>
      <p:sp>
        <p:nvSpPr>
          <p:cNvPr id="5" name="Footer Placeholder 4">
            <a:extLst>
              <a:ext uri="{FF2B5EF4-FFF2-40B4-BE49-F238E27FC236}">
                <a16:creationId xmlns:a16="http://schemas.microsoft.com/office/drawing/2014/main" id="{8A9442BF-FC95-4AD7-8C57-B3675E300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A64C9AC-1BA3-4818-AB44-8934DE0291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27BCEA-BA3E-41C1-98FC-E16B92EE5560}" type="slidenum">
              <a:rPr lang="en-US" smtClean="0"/>
              <a:t>‹#›</a:t>
            </a:fld>
            <a:endParaRPr lang="en-US"/>
          </a:p>
        </p:txBody>
      </p:sp>
    </p:spTree>
    <p:extLst>
      <p:ext uri="{BB962C8B-B14F-4D97-AF65-F5344CB8AC3E}">
        <p14:creationId xmlns:p14="http://schemas.microsoft.com/office/powerpoint/2010/main" val="1758018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teams.microsoft.com/l/meetup-join/19%3ameeting_YzE2ZjU3ODYtMDQxMS00MWMzLTkyMTgtY2JkNTU4ZGE5MjY2%40thread.v2/0?context=%7b%22Tid%22%3a%221c3c2c8b-5254-43af-8bdb-68ba2e8d77c8%22%2c%22Oid%22%3a%22e01ed04c-f784-4cbc-88fe-a7a978a2c162%22%7d"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hyperlink" Target="tel:+12073870436,,771668135# "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hyperlink" Target="https://cax.streamnet.org/"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ww.streamnet.org/data/hli"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capmap.streamnet.org/"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png"/><Relationship Id="rId7"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cvent.me/v5OB1x" TargetMode="External"/><Relationship Id="rId5" Type="http://schemas.openxmlformats.org/officeDocument/2006/relationships/hyperlink" Target="https://prod-is-cms-assets.s3.us-west-2.amazonaws.com/pnamp/prod/72e428b0-2304-11ed-9fb9-0d1603bac9b4-ETIS_2022_at-a-glance_presentation_schedule.pdf" TargetMode="External"/><Relationship Id="rId4" Type="http://schemas.openxmlformats.org/officeDocument/2006/relationships/hyperlink" Target="https://etis2022.sched.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cvent.me/v5OB1x"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4.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1.png"/><Relationship Id="rId4" Type="http://schemas.openxmlformats.org/officeDocument/2006/relationships/hyperlink" Target="https://www.bestwestern.com/en_US/book/hotels-in-hood-river/best-western-plus-hood-river-inn/propertyCode.38121.html"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etis2022.sched.com/"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s://etis2022.sched.com/speaker/mark_saunders.246lvsf4" TargetMode="External"/><Relationship Id="rId7"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s://etis2022.sched.com/speaker/leila.kaneda" TargetMode="External"/><Relationship Id="rId4" Type="http://schemas.openxmlformats.org/officeDocument/2006/relationships/hyperlink" Target="https://etis2022.sched.com/speaker/s.chisholmhatfield" TargetMode="External"/><Relationship Id="rId9"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hyperlink" Target="https://www.streamnet.org/resources/all-document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ADBC938-AD71-42B9-9787-E6D6B6B44A8F}"/>
              </a:ext>
            </a:extLst>
          </p:cNvPr>
          <p:cNvSpPr/>
          <p:nvPr/>
        </p:nvSpPr>
        <p:spPr>
          <a:xfrm>
            <a:off x="0" y="0"/>
            <a:ext cx="12192000" cy="4418507"/>
          </a:xfrm>
          <a:prstGeom prst="rect">
            <a:avLst/>
          </a:prstGeom>
          <a:gradFill flip="none" rotWithShape="1">
            <a:gsLst>
              <a:gs pos="0">
                <a:srgbClr val="1579A8">
                  <a:tint val="66000"/>
                  <a:satMod val="160000"/>
                </a:srgbClr>
              </a:gs>
              <a:gs pos="34000">
                <a:srgbClr val="1579A8">
                  <a:tint val="44500"/>
                  <a:satMod val="160000"/>
                </a:srgbClr>
              </a:gs>
              <a:gs pos="100000">
                <a:srgbClr val="1579A8">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B66C534-7692-45E3-B8F1-B123F1108F61}"/>
              </a:ext>
            </a:extLst>
          </p:cNvPr>
          <p:cNvSpPr>
            <a:spLocks noGrp="1"/>
          </p:cNvSpPr>
          <p:nvPr>
            <p:ph type="title"/>
          </p:nvPr>
        </p:nvSpPr>
        <p:spPr>
          <a:xfrm>
            <a:off x="1204686" y="1306286"/>
            <a:ext cx="8110136" cy="5124671"/>
          </a:xfrm>
        </p:spPr>
        <p:txBody>
          <a:bodyPr>
            <a:normAutofit fontScale="90000"/>
          </a:bodyPr>
          <a:lstStyle/>
          <a:p>
            <a:pPr marL="0" marR="0">
              <a:lnSpc>
                <a:spcPct val="107000"/>
              </a:lnSpc>
              <a:spcBef>
                <a:spcPts val="0"/>
              </a:spcBef>
              <a:spcAft>
                <a:spcPts val="800"/>
              </a:spcAft>
            </a:pPr>
            <a:r>
              <a:rPr lang="en-US" sz="3300" b="1" dirty="0">
                <a:latin typeface="Calibri" panose="020F0502020204030204" pitchFamily="34" charset="0"/>
                <a:ea typeface="Calibri" panose="020F0502020204030204" pitchFamily="34" charset="0"/>
                <a:cs typeface="Calibri" panose="020F0502020204030204" pitchFamily="34" charset="0"/>
              </a:rPr>
              <a:t>StreamNet Steering Committee Meeting</a:t>
            </a:r>
            <a:br>
              <a:rPr lang="en-US" sz="3300" b="1" dirty="0">
                <a:latin typeface="Calibri" panose="020F0502020204030204" pitchFamily="34" charset="0"/>
                <a:ea typeface="Calibri" panose="020F0502020204030204" pitchFamily="34" charset="0"/>
                <a:cs typeface="Calibri" panose="020F0502020204030204" pitchFamily="34" charset="0"/>
              </a:rPr>
            </a:br>
            <a:br>
              <a:rPr lang="en-US" sz="3300" dirty="0">
                <a:latin typeface="Calibri" panose="020F0502020204030204" pitchFamily="34" charset="0"/>
                <a:ea typeface="Calibri" panose="020F0502020204030204" pitchFamily="34" charset="0"/>
                <a:cs typeface="Times New Roman" panose="02020603050405020304" pitchFamily="18" charset="0"/>
              </a:rPr>
            </a:br>
            <a:r>
              <a:rPr lang="en-US" sz="3000" b="1" dirty="0">
                <a:latin typeface="Calibri" panose="020F0502020204030204" pitchFamily="34" charset="0"/>
                <a:ea typeface="Calibri" panose="020F0502020204030204" pitchFamily="34" charset="0"/>
                <a:cs typeface="Calibri" panose="020F0502020204030204" pitchFamily="34" charset="0"/>
              </a:rPr>
              <a:t>Monday, September 19, 2022</a:t>
            </a:r>
            <a:br>
              <a:rPr lang="en-US" sz="3000" dirty="0">
                <a:latin typeface="Calibri" panose="020F0502020204030204" pitchFamily="34" charset="0"/>
                <a:ea typeface="Calibri" panose="020F0502020204030204" pitchFamily="34" charset="0"/>
                <a:cs typeface="Times New Roman" panose="02020603050405020304" pitchFamily="18" charset="0"/>
              </a:rPr>
            </a:br>
            <a:r>
              <a:rPr lang="en-US" sz="3000" b="1" dirty="0">
                <a:solidFill>
                  <a:srgbClr val="25282D"/>
                </a:solidFill>
                <a:latin typeface="Calibri" panose="020F0502020204030204" pitchFamily="34" charset="0"/>
                <a:ea typeface="Calibri" panose="020F0502020204030204" pitchFamily="34" charset="0"/>
                <a:cs typeface="Calibri" panose="020F0502020204030204" pitchFamily="34" charset="0"/>
              </a:rPr>
              <a:t>9:30 AM – 3:30 PM (PDT)</a:t>
            </a:r>
            <a:br>
              <a:rPr lang="en-US" sz="3300" b="1" dirty="0">
                <a:solidFill>
                  <a:srgbClr val="25282D"/>
                </a:solidFill>
                <a:latin typeface="Calibri" panose="020F0502020204030204" pitchFamily="34" charset="0"/>
                <a:ea typeface="Calibri" panose="020F0502020204030204" pitchFamily="34" charset="0"/>
                <a:cs typeface="Calibri" panose="020F0502020204030204" pitchFamily="34" charset="0"/>
              </a:rPr>
            </a:br>
            <a:br>
              <a:rPr lang="en-US" sz="3300" b="1" dirty="0">
                <a:solidFill>
                  <a:srgbClr val="25282D"/>
                </a:solidFill>
                <a:latin typeface="Calibri" panose="020F0502020204030204" pitchFamily="34" charset="0"/>
                <a:ea typeface="Calibri" panose="020F0502020204030204" pitchFamily="34" charset="0"/>
                <a:cs typeface="Calibri" panose="020F0502020204030204" pitchFamily="34" charset="0"/>
              </a:rPr>
            </a:br>
            <a:br>
              <a:rPr lang="en-US" sz="2200" dirty="0"/>
            </a:br>
            <a:br>
              <a:rPr lang="en-US" sz="2200" dirty="0"/>
            </a:br>
            <a:r>
              <a:rPr lang="en-US" sz="2400" dirty="0"/>
              <a:t>Microsoft Teams meeting: </a:t>
            </a:r>
            <a:r>
              <a:rPr lang="en-US" sz="2400" u="sng" dirty="0">
                <a:solidFill>
                  <a:srgbClr val="6264A7"/>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Click here to join the meeting</a:t>
            </a:r>
            <a:br>
              <a:rPr lang="en-US" sz="2400" dirty="0">
                <a:latin typeface="Calibri" panose="020F0502020204030204" pitchFamily="34" charset="0"/>
                <a:ea typeface="Calibri" panose="020F0502020204030204" pitchFamily="34" charset="0"/>
                <a:cs typeface="Times New Roman" panose="02020603050405020304" pitchFamily="18" charset="0"/>
              </a:rPr>
            </a:br>
            <a:r>
              <a:rPr lang="en-US" sz="2400" dirty="0"/>
              <a:t>Or call in (audio only): </a:t>
            </a:r>
            <a:r>
              <a:rPr lang="en-US" sz="2400" u="sng" dirty="0">
                <a:solidFill>
                  <a:srgbClr val="6264A7"/>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+1 207-387-0436,,771668135#</a:t>
            </a:r>
            <a:br>
              <a:rPr lang="en-US" sz="2400" dirty="0">
                <a:latin typeface="Calibri" panose="020F0502020204030204" pitchFamily="34" charset="0"/>
                <a:ea typeface="Calibri" panose="020F0502020204030204" pitchFamily="34" charset="0"/>
                <a:cs typeface="Times New Roman" panose="02020603050405020304" pitchFamily="18" charset="0"/>
              </a:rPr>
            </a:br>
            <a:r>
              <a:rPr lang="en-US" sz="2400" dirty="0"/>
              <a:t>Phone Conference ID: </a:t>
            </a:r>
            <a:r>
              <a:rPr lang="en-US" sz="2400" dirty="0">
                <a:solidFill>
                  <a:srgbClr val="252424"/>
                </a:solidFill>
                <a:latin typeface="Calibri" panose="020F0502020204030204" pitchFamily="34" charset="0"/>
                <a:ea typeface="Calibri" panose="020F0502020204030204" pitchFamily="34" charset="0"/>
              </a:rPr>
              <a:t>771 668 135#</a:t>
            </a:r>
            <a:br>
              <a:rPr lang="en-US" sz="2400" dirty="0"/>
            </a:br>
            <a:br>
              <a:rPr lang="en-US" sz="2000" dirty="0">
                <a:latin typeface="Calibri" panose="020F0502020204030204" pitchFamily="34" charset="0"/>
                <a:ea typeface="Calibri" panose="020F0502020204030204" pitchFamily="34" charset="0"/>
                <a:cs typeface="Times New Roman" panose="02020603050405020304" pitchFamily="18" charset="0"/>
              </a:rPr>
            </a:br>
            <a:endParaRPr lang="en-US" sz="2200" dirty="0"/>
          </a:p>
        </p:txBody>
      </p:sp>
      <p:pic>
        <p:nvPicPr>
          <p:cNvPr id="8" name="Picture 7">
            <a:extLst>
              <a:ext uri="{FF2B5EF4-FFF2-40B4-BE49-F238E27FC236}">
                <a16:creationId xmlns:a16="http://schemas.microsoft.com/office/drawing/2014/main" id="{4A078C95-D984-475A-8FEF-E8B37478C675}"/>
              </a:ext>
            </a:extLst>
          </p:cNvPr>
          <p:cNvPicPr>
            <a:picLocks noChangeAspect="1"/>
          </p:cNvPicPr>
          <p:nvPr/>
        </p:nvPicPr>
        <p:blipFill rotWithShape="1">
          <a:blip r:embed="rId5"/>
          <a:srcRect l="2834" t="9091" r="65501" b="17046"/>
          <a:stretch/>
        </p:blipFill>
        <p:spPr>
          <a:xfrm>
            <a:off x="9927771" y="314848"/>
            <a:ext cx="1875692" cy="17051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62313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41FBA54-D549-4875-8C1E-4558DC663099}"/>
              </a:ext>
            </a:extLst>
          </p:cNvPr>
          <p:cNvSpPr/>
          <p:nvPr/>
        </p:nvSpPr>
        <p:spPr>
          <a:xfrm>
            <a:off x="660400" y="1138140"/>
            <a:ext cx="7210697" cy="5561814"/>
          </a:xfrm>
          <a:prstGeom prst="rect">
            <a:avLst/>
          </a:prstGeom>
          <a:solidFill>
            <a:srgbClr val="FAF7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85DFB295-49B7-46AB-AC55-7EB840FD957F}"/>
              </a:ext>
            </a:extLst>
          </p:cNvPr>
          <p:cNvSpPr/>
          <p:nvPr/>
        </p:nvSpPr>
        <p:spPr>
          <a:xfrm>
            <a:off x="660400" y="1138140"/>
            <a:ext cx="7210697" cy="81070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Candara Light" panose="020E0502030303020204" pitchFamily="34" charset="0"/>
              </a:rPr>
              <a:t>Fish Monitoring Data - Age Data</a:t>
            </a:r>
          </a:p>
        </p:txBody>
      </p:sp>
      <p:sp>
        <p:nvSpPr>
          <p:cNvPr id="8" name="Rectangle 7">
            <a:extLst>
              <a:ext uri="{FF2B5EF4-FFF2-40B4-BE49-F238E27FC236}">
                <a16:creationId xmlns:a16="http://schemas.microsoft.com/office/drawing/2014/main" id="{E72CF482-4D94-44FF-B50D-9D317BDDB6CF}"/>
              </a:ext>
            </a:extLst>
          </p:cNvPr>
          <p:cNvSpPr/>
          <p:nvPr/>
        </p:nvSpPr>
        <p:spPr>
          <a:xfrm>
            <a:off x="660400" y="1948845"/>
            <a:ext cx="7210697" cy="81070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Candara Light" panose="020E0502030303020204" pitchFamily="34" charset="0"/>
              </a:rPr>
              <a:t>Age data can be displayed in two ways:  as age distribution of a sample of fish, or as age distribution of a brood year.  The data shown here are derived from our Fish Monitoring Data.  (Not from HLI data.)</a:t>
            </a:r>
          </a:p>
          <a:p>
            <a:endParaRPr lang="en-US" sz="1200" dirty="0">
              <a:solidFill>
                <a:schemeClr val="tx1"/>
              </a:solidFill>
              <a:latin typeface="Candara Light" panose="020E0502030303020204" pitchFamily="34" charset="0"/>
            </a:endParaRPr>
          </a:p>
        </p:txBody>
      </p:sp>
      <p:sp>
        <p:nvSpPr>
          <p:cNvPr id="10" name="TextBox 9">
            <a:extLst>
              <a:ext uri="{FF2B5EF4-FFF2-40B4-BE49-F238E27FC236}">
                <a16:creationId xmlns:a16="http://schemas.microsoft.com/office/drawing/2014/main" id="{92931BB1-EA9A-4CF1-A8BD-20B7959C7E59}"/>
              </a:ext>
            </a:extLst>
          </p:cNvPr>
          <p:cNvSpPr txBox="1"/>
          <p:nvPr/>
        </p:nvSpPr>
        <p:spPr>
          <a:xfrm>
            <a:off x="723245" y="2828209"/>
            <a:ext cx="1291472" cy="246221"/>
          </a:xfrm>
          <a:prstGeom prst="rect">
            <a:avLst/>
          </a:prstGeom>
          <a:noFill/>
        </p:spPr>
        <p:txBody>
          <a:bodyPr wrap="square" rtlCol="0">
            <a:spAutoFit/>
          </a:bodyPr>
          <a:lstStyle/>
          <a:p>
            <a:r>
              <a:rPr lang="en-US" sz="1000" b="1" dirty="0">
                <a:latin typeface="Candara Light" panose="020E0502030303020204" pitchFamily="34" charset="0"/>
              </a:rPr>
              <a:t>Present Data As ...</a:t>
            </a:r>
          </a:p>
        </p:txBody>
      </p:sp>
      <p:sp>
        <p:nvSpPr>
          <p:cNvPr id="12" name="TextBox 11">
            <a:extLst>
              <a:ext uri="{FF2B5EF4-FFF2-40B4-BE49-F238E27FC236}">
                <a16:creationId xmlns:a16="http://schemas.microsoft.com/office/drawing/2014/main" id="{ABA2B5A1-6D7C-49CF-95B6-9A9CEE50D145}"/>
              </a:ext>
            </a:extLst>
          </p:cNvPr>
          <p:cNvSpPr txBox="1"/>
          <p:nvPr/>
        </p:nvSpPr>
        <p:spPr>
          <a:xfrm>
            <a:off x="723243" y="3046935"/>
            <a:ext cx="2064832" cy="369332"/>
          </a:xfrm>
          <a:prstGeom prst="rect">
            <a:avLst/>
          </a:prstGeom>
          <a:solidFill>
            <a:schemeClr val="bg1"/>
          </a:solidFill>
        </p:spPr>
        <p:txBody>
          <a:bodyPr wrap="square" rtlCol="0">
            <a:spAutoFit/>
          </a:bodyPr>
          <a:lstStyle/>
          <a:p>
            <a:r>
              <a:rPr lang="en-US" sz="900" b="1" dirty="0">
                <a:latin typeface="Candara Light" panose="020E0502030303020204" pitchFamily="34" charset="0"/>
              </a:rPr>
              <a:t>Age distribution by sampling year</a:t>
            </a:r>
          </a:p>
          <a:p>
            <a:r>
              <a:rPr lang="en-US" sz="900" dirty="0">
                <a:latin typeface="Candara Light" panose="020E0502030303020204" pitchFamily="34" charset="0"/>
              </a:rPr>
              <a:t>Age distribution by brood year</a:t>
            </a:r>
          </a:p>
        </p:txBody>
      </p:sp>
      <p:sp>
        <p:nvSpPr>
          <p:cNvPr id="13" name="TextBox 12">
            <a:extLst>
              <a:ext uri="{FF2B5EF4-FFF2-40B4-BE49-F238E27FC236}">
                <a16:creationId xmlns:a16="http://schemas.microsoft.com/office/drawing/2014/main" id="{848325E6-F523-4B6A-9969-6865BCE0E57D}"/>
              </a:ext>
            </a:extLst>
          </p:cNvPr>
          <p:cNvSpPr txBox="1"/>
          <p:nvPr/>
        </p:nvSpPr>
        <p:spPr>
          <a:xfrm>
            <a:off x="2850920" y="2828209"/>
            <a:ext cx="965484" cy="246221"/>
          </a:xfrm>
          <a:prstGeom prst="rect">
            <a:avLst/>
          </a:prstGeom>
          <a:noFill/>
        </p:spPr>
        <p:txBody>
          <a:bodyPr wrap="square" rtlCol="0">
            <a:spAutoFit/>
          </a:bodyPr>
          <a:lstStyle/>
          <a:p>
            <a:r>
              <a:rPr lang="en-US" sz="1000" b="1" dirty="0">
                <a:latin typeface="Candara Light" panose="020E0502030303020204" pitchFamily="34" charset="0"/>
              </a:rPr>
              <a:t>Species</a:t>
            </a:r>
          </a:p>
        </p:txBody>
      </p:sp>
      <p:sp>
        <p:nvSpPr>
          <p:cNvPr id="14" name="TextBox 13">
            <a:extLst>
              <a:ext uri="{FF2B5EF4-FFF2-40B4-BE49-F238E27FC236}">
                <a16:creationId xmlns:a16="http://schemas.microsoft.com/office/drawing/2014/main" id="{FA075436-62FF-4F7F-9A60-EEAEB3FA3562}"/>
              </a:ext>
            </a:extLst>
          </p:cNvPr>
          <p:cNvSpPr txBox="1"/>
          <p:nvPr/>
        </p:nvSpPr>
        <p:spPr>
          <a:xfrm>
            <a:off x="2850917" y="3046935"/>
            <a:ext cx="965487" cy="369332"/>
          </a:xfrm>
          <a:prstGeom prst="rect">
            <a:avLst/>
          </a:prstGeom>
          <a:solidFill>
            <a:schemeClr val="bg1"/>
          </a:solidFill>
        </p:spPr>
        <p:txBody>
          <a:bodyPr wrap="square" rtlCol="0">
            <a:spAutoFit/>
          </a:bodyPr>
          <a:lstStyle/>
          <a:p>
            <a:r>
              <a:rPr lang="en-US" sz="900" dirty="0">
                <a:latin typeface="Candara Light" panose="020E0502030303020204" pitchFamily="34" charset="0"/>
              </a:rPr>
              <a:t>All, Chinook,</a:t>
            </a:r>
          </a:p>
          <a:p>
            <a:r>
              <a:rPr lang="en-US" sz="900" dirty="0">
                <a:latin typeface="Candara Light" panose="020E0502030303020204" pitchFamily="34" charset="0"/>
              </a:rPr>
              <a:t>Steelhead, etc.</a:t>
            </a:r>
          </a:p>
        </p:txBody>
      </p:sp>
      <p:sp>
        <p:nvSpPr>
          <p:cNvPr id="15" name="TextBox 14">
            <a:extLst>
              <a:ext uri="{FF2B5EF4-FFF2-40B4-BE49-F238E27FC236}">
                <a16:creationId xmlns:a16="http://schemas.microsoft.com/office/drawing/2014/main" id="{DE992BB7-F475-4D41-8511-5373C1B4B134}"/>
              </a:ext>
            </a:extLst>
          </p:cNvPr>
          <p:cNvSpPr txBox="1"/>
          <p:nvPr/>
        </p:nvSpPr>
        <p:spPr>
          <a:xfrm>
            <a:off x="3879248" y="2828209"/>
            <a:ext cx="860984" cy="246221"/>
          </a:xfrm>
          <a:prstGeom prst="rect">
            <a:avLst/>
          </a:prstGeom>
          <a:noFill/>
        </p:spPr>
        <p:txBody>
          <a:bodyPr wrap="square" rtlCol="0">
            <a:spAutoFit/>
          </a:bodyPr>
          <a:lstStyle/>
          <a:p>
            <a:r>
              <a:rPr lang="en-US" sz="1000" b="1" dirty="0">
                <a:latin typeface="Candara Light" panose="020E0502030303020204" pitchFamily="34" charset="0"/>
              </a:rPr>
              <a:t>Run</a:t>
            </a:r>
          </a:p>
        </p:txBody>
      </p:sp>
      <p:sp>
        <p:nvSpPr>
          <p:cNvPr id="16" name="TextBox 15">
            <a:extLst>
              <a:ext uri="{FF2B5EF4-FFF2-40B4-BE49-F238E27FC236}">
                <a16:creationId xmlns:a16="http://schemas.microsoft.com/office/drawing/2014/main" id="{92DE4B62-1BAE-48F1-9334-314BC183EEA7}"/>
              </a:ext>
            </a:extLst>
          </p:cNvPr>
          <p:cNvSpPr txBox="1"/>
          <p:nvPr/>
        </p:nvSpPr>
        <p:spPr>
          <a:xfrm>
            <a:off x="3879246" y="3046935"/>
            <a:ext cx="860986" cy="369332"/>
          </a:xfrm>
          <a:prstGeom prst="rect">
            <a:avLst/>
          </a:prstGeom>
          <a:solidFill>
            <a:schemeClr val="bg1"/>
          </a:solidFill>
        </p:spPr>
        <p:txBody>
          <a:bodyPr wrap="square" rtlCol="0">
            <a:spAutoFit/>
          </a:bodyPr>
          <a:lstStyle/>
          <a:p>
            <a:r>
              <a:rPr lang="en-US" sz="900" dirty="0">
                <a:latin typeface="Candara Light" panose="020E0502030303020204" pitchFamily="34" charset="0"/>
              </a:rPr>
              <a:t>All, Spring,</a:t>
            </a:r>
          </a:p>
          <a:p>
            <a:r>
              <a:rPr lang="en-US" sz="900" dirty="0">
                <a:latin typeface="Candara Light" panose="020E0502030303020204" pitchFamily="34" charset="0"/>
              </a:rPr>
              <a:t>Summer, etc.</a:t>
            </a:r>
          </a:p>
        </p:txBody>
      </p:sp>
      <p:sp>
        <p:nvSpPr>
          <p:cNvPr id="17" name="TextBox 16">
            <a:extLst>
              <a:ext uri="{FF2B5EF4-FFF2-40B4-BE49-F238E27FC236}">
                <a16:creationId xmlns:a16="http://schemas.microsoft.com/office/drawing/2014/main" id="{3C37F0DD-6E65-4F98-BAA5-D35621CE9782}"/>
              </a:ext>
            </a:extLst>
          </p:cNvPr>
          <p:cNvSpPr txBox="1"/>
          <p:nvPr/>
        </p:nvSpPr>
        <p:spPr>
          <a:xfrm>
            <a:off x="4803077" y="2828209"/>
            <a:ext cx="965484" cy="246221"/>
          </a:xfrm>
          <a:prstGeom prst="rect">
            <a:avLst/>
          </a:prstGeom>
          <a:noFill/>
        </p:spPr>
        <p:txBody>
          <a:bodyPr wrap="square" rtlCol="0">
            <a:spAutoFit/>
          </a:bodyPr>
          <a:lstStyle/>
          <a:p>
            <a:r>
              <a:rPr lang="en-US" sz="1000" b="1" dirty="0">
                <a:latin typeface="Candara Light" panose="020E0502030303020204" pitchFamily="34" charset="0"/>
              </a:rPr>
              <a:t>Rearing Type</a:t>
            </a:r>
          </a:p>
        </p:txBody>
      </p:sp>
      <p:sp>
        <p:nvSpPr>
          <p:cNvPr id="18" name="TextBox 17">
            <a:extLst>
              <a:ext uri="{FF2B5EF4-FFF2-40B4-BE49-F238E27FC236}">
                <a16:creationId xmlns:a16="http://schemas.microsoft.com/office/drawing/2014/main" id="{E0AF0943-4714-4E6C-A114-35A323CCD447}"/>
              </a:ext>
            </a:extLst>
          </p:cNvPr>
          <p:cNvSpPr txBox="1"/>
          <p:nvPr/>
        </p:nvSpPr>
        <p:spPr>
          <a:xfrm>
            <a:off x="4803074" y="3046935"/>
            <a:ext cx="1316566" cy="369332"/>
          </a:xfrm>
          <a:prstGeom prst="rect">
            <a:avLst/>
          </a:prstGeom>
          <a:solidFill>
            <a:schemeClr val="bg1"/>
          </a:solidFill>
        </p:spPr>
        <p:txBody>
          <a:bodyPr wrap="square" rtlCol="0">
            <a:spAutoFit/>
          </a:bodyPr>
          <a:lstStyle/>
          <a:p>
            <a:r>
              <a:rPr lang="en-US" sz="900" dirty="0">
                <a:latin typeface="Candara Light" panose="020E0502030303020204" pitchFamily="34" charset="0"/>
              </a:rPr>
              <a:t>All, Natural, Hatchery, Mixed, Unknown</a:t>
            </a:r>
          </a:p>
        </p:txBody>
      </p:sp>
      <p:sp>
        <p:nvSpPr>
          <p:cNvPr id="19" name="TextBox 18">
            <a:extLst>
              <a:ext uri="{FF2B5EF4-FFF2-40B4-BE49-F238E27FC236}">
                <a16:creationId xmlns:a16="http://schemas.microsoft.com/office/drawing/2014/main" id="{810366A4-5D93-427F-8697-176EE02B7067}"/>
              </a:ext>
            </a:extLst>
          </p:cNvPr>
          <p:cNvSpPr txBox="1"/>
          <p:nvPr/>
        </p:nvSpPr>
        <p:spPr>
          <a:xfrm>
            <a:off x="6180973" y="2828209"/>
            <a:ext cx="1157801" cy="246221"/>
          </a:xfrm>
          <a:prstGeom prst="rect">
            <a:avLst/>
          </a:prstGeom>
          <a:noFill/>
        </p:spPr>
        <p:txBody>
          <a:bodyPr wrap="square" rtlCol="0">
            <a:spAutoFit/>
          </a:bodyPr>
          <a:lstStyle/>
          <a:p>
            <a:r>
              <a:rPr lang="en-US" sz="1000" b="1" dirty="0">
                <a:latin typeface="Candara Light" panose="020E0502030303020204" pitchFamily="34" charset="0"/>
              </a:rPr>
              <a:t>Sampling Year</a:t>
            </a:r>
          </a:p>
        </p:txBody>
      </p:sp>
      <p:sp>
        <p:nvSpPr>
          <p:cNvPr id="20" name="TextBox 19">
            <a:extLst>
              <a:ext uri="{FF2B5EF4-FFF2-40B4-BE49-F238E27FC236}">
                <a16:creationId xmlns:a16="http://schemas.microsoft.com/office/drawing/2014/main" id="{8327794F-1CA8-4BA5-BB98-3A3CFEAC5947}"/>
              </a:ext>
            </a:extLst>
          </p:cNvPr>
          <p:cNvSpPr txBox="1"/>
          <p:nvPr/>
        </p:nvSpPr>
        <p:spPr>
          <a:xfrm>
            <a:off x="6180972" y="3046935"/>
            <a:ext cx="860986" cy="369332"/>
          </a:xfrm>
          <a:prstGeom prst="rect">
            <a:avLst/>
          </a:prstGeom>
          <a:solidFill>
            <a:schemeClr val="bg1"/>
          </a:solidFill>
        </p:spPr>
        <p:txBody>
          <a:bodyPr wrap="square" rtlCol="0">
            <a:spAutoFit/>
          </a:bodyPr>
          <a:lstStyle/>
          <a:p>
            <a:r>
              <a:rPr lang="en-US" sz="900" dirty="0">
                <a:latin typeface="Candara Light" panose="020E0502030303020204" pitchFamily="34" charset="0"/>
              </a:rPr>
              <a:t>All, 1958, ... 2016</a:t>
            </a:r>
          </a:p>
        </p:txBody>
      </p:sp>
      <p:sp>
        <p:nvSpPr>
          <p:cNvPr id="4" name="Oval 3">
            <a:extLst>
              <a:ext uri="{FF2B5EF4-FFF2-40B4-BE49-F238E27FC236}">
                <a16:creationId xmlns:a16="http://schemas.microsoft.com/office/drawing/2014/main" id="{74C3835D-816A-40CA-8E1B-C7F0EAABB373}"/>
              </a:ext>
            </a:extLst>
          </p:cNvPr>
          <p:cNvSpPr/>
          <p:nvPr/>
        </p:nvSpPr>
        <p:spPr>
          <a:xfrm>
            <a:off x="1908978" y="2883679"/>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err="1">
                <a:solidFill>
                  <a:schemeClr val="bg1"/>
                </a:solidFill>
              </a:rPr>
              <a:t>i</a:t>
            </a:r>
            <a:endParaRPr lang="en-US" sz="1000" dirty="0">
              <a:solidFill>
                <a:schemeClr val="bg1"/>
              </a:solidFill>
            </a:endParaRPr>
          </a:p>
        </p:txBody>
      </p:sp>
      <p:sp>
        <p:nvSpPr>
          <p:cNvPr id="24" name="TextBox 23">
            <a:extLst>
              <a:ext uri="{FF2B5EF4-FFF2-40B4-BE49-F238E27FC236}">
                <a16:creationId xmlns:a16="http://schemas.microsoft.com/office/drawing/2014/main" id="{4F13B807-50EA-4C9A-8D9D-B61F9A50DB86}"/>
              </a:ext>
            </a:extLst>
          </p:cNvPr>
          <p:cNvSpPr txBox="1"/>
          <p:nvPr/>
        </p:nvSpPr>
        <p:spPr>
          <a:xfrm>
            <a:off x="723245" y="3777038"/>
            <a:ext cx="1291472" cy="246221"/>
          </a:xfrm>
          <a:prstGeom prst="rect">
            <a:avLst/>
          </a:prstGeom>
          <a:noFill/>
        </p:spPr>
        <p:txBody>
          <a:bodyPr wrap="square" rtlCol="0">
            <a:spAutoFit/>
          </a:bodyPr>
          <a:lstStyle/>
          <a:p>
            <a:r>
              <a:rPr lang="en-US" sz="1000" b="1" dirty="0">
                <a:latin typeface="Candara Light" panose="020E0502030303020204" pitchFamily="34" charset="0"/>
              </a:rPr>
              <a:t>Population Name</a:t>
            </a:r>
          </a:p>
        </p:txBody>
      </p:sp>
      <p:sp>
        <p:nvSpPr>
          <p:cNvPr id="25" name="TextBox 24">
            <a:extLst>
              <a:ext uri="{FF2B5EF4-FFF2-40B4-BE49-F238E27FC236}">
                <a16:creationId xmlns:a16="http://schemas.microsoft.com/office/drawing/2014/main" id="{A0171D6E-8F2F-4EFE-B644-C1CDF591CF58}"/>
              </a:ext>
            </a:extLst>
          </p:cNvPr>
          <p:cNvSpPr txBox="1"/>
          <p:nvPr/>
        </p:nvSpPr>
        <p:spPr>
          <a:xfrm>
            <a:off x="723243" y="3995764"/>
            <a:ext cx="2064832" cy="369332"/>
          </a:xfrm>
          <a:prstGeom prst="rect">
            <a:avLst/>
          </a:prstGeom>
          <a:solidFill>
            <a:schemeClr val="bg1"/>
          </a:solidFill>
        </p:spPr>
        <p:txBody>
          <a:bodyPr wrap="square" rtlCol="0">
            <a:spAutoFit/>
          </a:bodyPr>
          <a:lstStyle/>
          <a:p>
            <a:r>
              <a:rPr lang="en-US" sz="900" dirty="0">
                <a:latin typeface="Candara Light" panose="020E0502030303020204" pitchFamily="34" charset="0"/>
              </a:rPr>
              <a:t>All,</a:t>
            </a:r>
          </a:p>
          <a:p>
            <a:r>
              <a:rPr lang="en-US" sz="900" dirty="0">
                <a:latin typeface="Candara Light" panose="020E0502030303020204" pitchFamily="34" charset="0"/>
              </a:rPr>
              <a:t>etc.</a:t>
            </a:r>
          </a:p>
        </p:txBody>
      </p:sp>
      <p:sp>
        <p:nvSpPr>
          <p:cNvPr id="26" name="Oval 25">
            <a:extLst>
              <a:ext uri="{FF2B5EF4-FFF2-40B4-BE49-F238E27FC236}">
                <a16:creationId xmlns:a16="http://schemas.microsoft.com/office/drawing/2014/main" id="{435C88FC-F1D6-4E6D-B366-39B5042FEC48}"/>
              </a:ext>
            </a:extLst>
          </p:cNvPr>
          <p:cNvSpPr/>
          <p:nvPr/>
        </p:nvSpPr>
        <p:spPr>
          <a:xfrm>
            <a:off x="1908978" y="3825753"/>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err="1">
                <a:solidFill>
                  <a:schemeClr val="bg1"/>
                </a:solidFill>
              </a:rPr>
              <a:t>i</a:t>
            </a:r>
            <a:endParaRPr lang="en-US" sz="1000" dirty="0">
              <a:solidFill>
                <a:schemeClr val="bg1"/>
              </a:solidFill>
            </a:endParaRPr>
          </a:p>
        </p:txBody>
      </p:sp>
      <p:sp>
        <p:nvSpPr>
          <p:cNvPr id="22" name="TextBox 21">
            <a:extLst>
              <a:ext uri="{FF2B5EF4-FFF2-40B4-BE49-F238E27FC236}">
                <a16:creationId xmlns:a16="http://schemas.microsoft.com/office/drawing/2014/main" id="{AD8B6491-4D7A-467B-AED9-FA2D9569E5F8}"/>
              </a:ext>
            </a:extLst>
          </p:cNvPr>
          <p:cNvSpPr txBox="1"/>
          <p:nvPr/>
        </p:nvSpPr>
        <p:spPr>
          <a:xfrm>
            <a:off x="2850920" y="3777038"/>
            <a:ext cx="965484" cy="246221"/>
          </a:xfrm>
          <a:prstGeom prst="rect">
            <a:avLst/>
          </a:prstGeom>
          <a:noFill/>
        </p:spPr>
        <p:txBody>
          <a:bodyPr wrap="square" rtlCol="0">
            <a:spAutoFit/>
          </a:bodyPr>
          <a:lstStyle/>
          <a:p>
            <a:r>
              <a:rPr lang="en-US" sz="1000" b="1" dirty="0">
                <a:latin typeface="Candara Light" panose="020E0502030303020204" pitchFamily="34" charset="0"/>
              </a:rPr>
              <a:t>Compiled By</a:t>
            </a:r>
          </a:p>
        </p:txBody>
      </p:sp>
      <p:sp>
        <p:nvSpPr>
          <p:cNvPr id="23" name="TextBox 22">
            <a:extLst>
              <a:ext uri="{FF2B5EF4-FFF2-40B4-BE49-F238E27FC236}">
                <a16:creationId xmlns:a16="http://schemas.microsoft.com/office/drawing/2014/main" id="{DF6AD6A3-1BA6-4E2E-AFB4-3E6D3A1FCAF6}"/>
              </a:ext>
            </a:extLst>
          </p:cNvPr>
          <p:cNvSpPr txBox="1"/>
          <p:nvPr/>
        </p:nvSpPr>
        <p:spPr>
          <a:xfrm>
            <a:off x="2850917" y="3995764"/>
            <a:ext cx="1124935" cy="369332"/>
          </a:xfrm>
          <a:prstGeom prst="rect">
            <a:avLst/>
          </a:prstGeom>
          <a:solidFill>
            <a:schemeClr val="bg1"/>
          </a:solidFill>
        </p:spPr>
        <p:txBody>
          <a:bodyPr wrap="square" rtlCol="0">
            <a:spAutoFit/>
          </a:bodyPr>
          <a:lstStyle/>
          <a:p>
            <a:r>
              <a:rPr lang="en-US" sz="900" dirty="0">
                <a:latin typeface="Candara Light" panose="020E0502030303020204" pitchFamily="34" charset="0"/>
              </a:rPr>
              <a:t>All, CDFG, CRITFC, etc.</a:t>
            </a:r>
          </a:p>
        </p:txBody>
      </p:sp>
      <p:sp>
        <p:nvSpPr>
          <p:cNvPr id="28" name="TextBox 27">
            <a:extLst>
              <a:ext uri="{FF2B5EF4-FFF2-40B4-BE49-F238E27FC236}">
                <a16:creationId xmlns:a16="http://schemas.microsoft.com/office/drawing/2014/main" id="{1B3BE499-DF8B-477F-A381-296C2A22A9B7}"/>
              </a:ext>
            </a:extLst>
          </p:cNvPr>
          <p:cNvSpPr txBox="1"/>
          <p:nvPr/>
        </p:nvSpPr>
        <p:spPr>
          <a:xfrm>
            <a:off x="754666" y="4661938"/>
            <a:ext cx="6206946" cy="246221"/>
          </a:xfrm>
          <a:prstGeom prst="rect">
            <a:avLst/>
          </a:prstGeom>
          <a:noFill/>
        </p:spPr>
        <p:txBody>
          <a:bodyPr wrap="square" rtlCol="0">
            <a:spAutoFit/>
          </a:bodyPr>
          <a:lstStyle/>
          <a:p>
            <a:r>
              <a:rPr lang="en-US" sz="1000" b="1" dirty="0">
                <a:latin typeface="Candara Light" panose="020E0502030303020204" pitchFamily="34" charset="0"/>
              </a:rPr>
              <a:t>3541 Age Data Sets</a:t>
            </a:r>
            <a:endParaRPr lang="en-US" sz="1000" b="1" dirty="0">
              <a:solidFill>
                <a:srgbClr val="DBD600"/>
              </a:solidFill>
              <a:highlight>
                <a:srgbClr val="000080"/>
              </a:highlight>
              <a:latin typeface="Candara Light" panose="020E0502030303020204" pitchFamily="34" charset="0"/>
            </a:endParaRPr>
          </a:p>
        </p:txBody>
      </p:sp>
      <p:graphicFrame>
        <p:nvGraphicFramePr>
          <p:cNvPr id="2" name="Table 1">
            <a:extLst>
              <a:ext uri="{FF2B5EF4-FFF2-40B4-BE49-F238E27FC236}">
                <a16:creationId xmlns:a16="http://schemas.microsoft.com/office/drawing/2014/main" id="{44BB98D1-0DED-4232-89AE-4A0CA263972D}"/>
              </a:ext>
            </a:extLst>
          </p:cNvPr>
          <p:cNvGraphicFramePr>
            <a:graphicFrameLocks noGrp="1"/>
          </p:cNvGraphicFramePr>
          <p:nvPr>
            <p:extLst>
              <p:ext uri="{D42A27DB-BD31-4B8C-83A1-F6EECF244321}">
                <p14:modId xmlns:p14="http://schemas.microsoft.com/office/powerpoint/2010/main" val="4200879278"/>
              </p:ext>
            </p:extLst>
          </p:nvPr>
        </p:nvGraphicFramePr>
        <p:xfrm>
          <a:off x="723241" y="5222175"/>
          <a:ext cx="7071290" cy="1112520"/>
        </p:xfrm>
        <a:graphic>
          <a:graphicData uri="http://schemas.openxmlformats.org/drawingml/2006/table">
            <a:tbl>
              <a:tblPr firstRow="1" bandRow="1">
                <a:tableStyleId>{1FECB4D8-DB02-4DC6-A0A2-4F2EBAE1DC90}</a:tableStyleId>
              </a:tblPr>
              <a:tblGrid>
                <a:gridCol w="707129">
                  <a:extLst>
                    <a:ext uri="{9D8B030D-6E8A-4147-A177-3AD203B41FA5}">
                      <a16:colId xmlns:a16="http://schemas.microsoft.com/office/drawing/2014/main" val="2205152902"/>
                    </a:ext>
                  </a:extLst>
                </a:gridCol>
                <a:gridCol w="707129">
                  <a:extLst>
                    <a:ext uri="{9D8B030D-6E8A-4147-A177-3AD203B41FA5}">
                      <a16:colId xmlns:a16="http://schemas.microsoft.com/office/drawing/2014/main" val="1082399137"/>
                    </a:ext>
                  </a:extLst>
                </a:gridCol>
                <a:gridCol w="707129">
                  <a:extLst>
                    <a:ext uri="{9D8B030D-6E8A-4147-A177-3AD203B41FA5}">
                      <a16:colId xmlns:a16="http://schemas.microsoft.com/office/drawing/2014/main" val="3101470690"/>
                    </a:ext>
                  </a:extLst>
                </a:gridCol>
                <a:gridCol w="613293">
                  <a:extLst>
                    <a:ext uri="{9D8B030D-6E8A-4147-A177-3AD203B41FA5}">
                      <a16:colId xmlns:a16="http://schemas.microsoft.com/office/drawing/2014/main" val="1014614813"/>
                    </a:ext>
                  </a:extLst>
                </a:gridCol>
                <a:gridCol w="488887">
                  <a:extLst>
                    <a:ext uri="{9D8B030D-6E8A-4147-A177-3AD203B41FA5}">
                      <a16:colId xmlns:a16="http://schemas.microsoft.com/office/drawing/2014/main" val="951334772"/>
                    </a:ext>
                  </a:extLst>
                </a:gridCol>
                <a:gridCol w="624689">
                  <a:extLst>
                    <a:ext uri="{9D8B030D-6E8A-4147-A177-3AD203B41FA5}">
                      <a16:colId xmlns:a16="http://schemas.microsoft.com/office/drawing/2014/main" val="3058091870"/>
                    </a:ext>
                  </a:extLst>
                </a:gridCol>
                <a:gridCol w="851026">
                  <a:extLst>
                    <a:ext uri="{9D8B030D-6E8A-4147-A177-3AD203B41FA5}">
                      <a16:colId xmlns:a16="http://schemas.microsoft.com/office/drawing/2014/main" val="691224281"/>
                    </a:ext>
                  </a:extLst>
                </a:gridCol>
                <a:gridCol w="787651">
                  <a:extLst>
                    <a:ext uri="{9D8B030D-6E8A-4147-A177-3AD203B41FA5}">
                      <a16:colId xmlns:a16="http://schemas.microsoft.com/office/drawing/2014/main" val="3724717199"/>
                    </a:ext>
                  </a:extLst>
                </a:gridCol>
                <a:gridCol w="778598">
                  <a:extLst>
                    <a:ext uri="{9D8B030D-6E8A-4147-A177-3AD203B41FA5}">
                      <a16:colId xmlns:a16="http://schemas.microsoft.com/office/drawing/2014/main" val="4067006781"/>
                    </a:ext>
                  </a:extLst>
                </a:gridCol>
                <a:gridCol w="805759">
                  <a:extLst>
                    <a:ext uri="{9D8B030D-6E8A-4147-A177-3AD203B41FA5}">
                      <a16:colId xmlns:a16="http://schemas.microsoft.com/office/drawing/2014/main" val="3789893186"/>
                    </a:ext>
                  </a:extLst>
                </a:gridCol>
              </a:tblGrid>
              <a:tr h="370840">
                <a:tc>
                  <a:txBody>
                    <a:bodyPr/>
                    <a:lstStyle/>
                    <a:p>
                      <a:r>
                        <a:rPr lang="en-US" sz="900" dirty="0">
                          <a:solidFill>
                            <a:schemeClr val="tx1"/>
                          </a:solidFill>
                        </a:rPr>
                        <a:t>STREAM</a:t>
                      </a:r>
                    </a:p>
                  </a:txBody>
                  <a:tcPr anchor="ctr"/>
                </a:tc>
                <a:tc>
                  <a:txBody>
                    <a:bodyPr/>
                    <a:lstStyle/>
                    <a:p>
                      <a:r>
                        <a:rPr lang="en-US" sz="900" dirty="0">
                          <a:solidFill>
                            <a:schemeClr val="tx1"/>
                          </a:solidFill>
                        </a:rPr>
                        <a:t>RIVER</a:t>
                      </a:r>
                    </a:p>
                    <a:p>
                      <a:r>
                        <a:rPr lang="en-US" sz="900" dirty="0">
                          <a:solidFill>
                            <a:schemeClr val="tx1"/>
                          </a:solidFill>
                        </a:rPr>
                        <a:t>MILE</a:t>
                      </a:r>
                    </a:p>
                  </a:txBody>
                  <a:tcPr anchor="ctr"/>
                </a:tc>
                <a:tc>
                  <a:txBody>
                    <a:bodyPr/>
                    <a:lstStyle/>
                    <a:p>
                      <a:r>
                        <a:rPr lang="en-US" sz="900" dirty="0">
                          <a:solidFill>
                            <a:schemeClr val="tx1"/>
                          </a:solidFill>
                        </a:rPr>
                        <a:t>HATCHERY / DAM</a:t>
                      </a:r>
                    </a:p>
                  </a:txBody>
                  <a:tcPr anchor="ctr"/>
                </a:tc>
                <a:tc>
                  <a:txBody>
                    <a:bodyPr/>
                    <a:lstStyle/>
                    <a:p>
                      <a:r>
                        <a:rPr lang="en-US" sz="900" dirty="0">
                          <a:solidFill>
                            <a:schemeClr val="tx1"/>
                          </a:solidFill>
                        </a:rPr>
                        <a:t>SPECIES</a:t>
                      </a:r>
                    </a:p>
                  </a:txBody>
                  <a:tcPr anchor="ctr"/>
                </a:tc>
                <a:tc>
                  <a:txBody>
                    <a:bodyPr/>
                    <a:lstStyle/>
                    <a:p>
                      <a:r>
                        <a:rPr lang="en-US" sz="900" dirty="0">
                          <a:solidFill>
                            <a:schemeClr val="tx1"/>
                          </a:solidFill>
                        </a:rPr>
                        <a:t>RUN</a:t>
                      </a:r>
                    </a:p>
                  </a:txBody>
                  <a:tcPr anchor="ctr"/>
                </a:tc>
                <a:tc>
                  <a:txBody>
                    <a:bodyPr/>
                    <a:lstStyle/>
                    <a:p>
                      <a:r>
                        <a:rPr lang="en-US" sz="900" dirty="0">
                          <a:solidFill>
                            <a:schemeClr val="tx1"/>
                          </a:solidFill>
                        </a:rPr>
                        <a:t>SUBRUN</a:t>
                      </a:r>
                    </a:p>
                  </a:txBody>
                  <a:tcPr anchor="ctr"/>
                </a:tc>
                <a:tc>
                  <a:txBody>
                    <a:bodyPr/>
                    <a:lstStyle/>
                    <a:p>
                      <a:r>
                        <a:rPr lang="en-US" sz="900" dirty="0">
                          <a:solidFill>
                            <a:schemeClr val="tx1"/>
                          </a:solidFill>
                        </a:rPr>
                        <a:t>PRODUCTION</a:t>
                      </a:r>
                    </a:p>
                  </a:txBody>
                  <a:tcPr anchor="ctr"/>
                </a:tc>
                <a:tc>
                  <a:txBody>
                    <a:bodyPr/>
                    <a:lstStyle/>
                    <a:p>
                      <a:r>
                        <a:rPr lang="en-US" sz="900" dirty="0">
                          <a:solidFill>
                            <a:schemeClr val="tx1"/>
                          </a:solidFill>
                        </a:rPr>
                        <a:t>LIFE</a:t>
                      </a:r>
                    </a:p>
                    <a:p>
                      <a:r>
                        <a:rPr lang="en-US" sz="900" dirty="0">
                          <a:solidFill>
                            <a:schemeClr val="tx1"/>
                          </a:solidFill>
                        </a:rPr>
                        <a:t>HISTORY</a:t>
                      </a:r>
                    </a:p>
                  </a:txBody>
                  <a:tcPr anchor="ctr"/>
                </a:tc>
                <a:tc>
                  <a:txBody>
                    <a:bodyPr/>
                    <a:lstStyle/>
                    <a:p>
                      <a:r>
                        <a:rPr lang="en-US" sz="900" dirty="0">
                          <a:solidFill>
                            <a:schemeClr val="tx1"/>
                          </a:solidFill>
                        </a:rPr>
                        <a:t>DATA</a:t>
                      </a:r>
                    </a:p>
                    <a:p>
                      <a:r>
                        <a:rPr lang="en-US" sz="900" dirty="0">
                          <a:solidFill>
                            <a:schemeClr val="tx1"/>
                          </a:solidFill>
                        </a:rPr>
                        <a:t>SOURCE</a:t>
                      </a:r>
                    </a:p>
                  </a:txBody>
                  <a:tcPr anchor="ctr"/>
                </a:tc>
                <a:tc>
                  <a:txBody>
                    <a:bodyPr/>
                    <a:lstStyle/>
                    <a:p>
                      <a:r>
                        <a:rPr lang="en-US" sz="900" dirty="0">
                          <a:solidFill>
                            <a:schemeClr val="tx1"/>
                          </a:solidFill>
                        </a:rPr>
                        <a:t>SAMPLING YEAR</a:t>
                      </a:r>
                    </a:p>
                  </a:txBody>
                  <a:tcPr anchor="ctr"/>
                </a:tc>
                <a:extLst>
                  <a:ext uri="{0D108BD9-81ED-4DB2-BD59-A6C34878D82A}">
                    <a16:rowId xmlns:a16="http://schemas.microsoft.com/office/drawing/2014/main" val="852811609"/>
                  </a:ext>
                </a:extLst>
              </a:tr>
              <a:tr h="370840">
                <a:tc>
                  <a:txBody>
                    <a:bodyPr/>
                    <a:lstStyle/>
                    <a:p>
                      <a:r>
                        <a:rPr lang="en-US" sz="900" dirty="0" err="1"/>
                        <a:t>StreamAndTribNames</a:t>
                      </a:r>
                      <a:endParaRPr lang="en-US" sz="900" dirty="0"/>
                    </a:p>
                  </a:txBody>
                  <a:tcPr/>
                </a:tc>
                <a:tc>
                  <a:txBody>
                    <a:bodyPr/>
                    <a:lstStyle/>
                    <a:p>
                      <a:r>
                        <a:rPr lang="en-US" sz="900" dirty="0" err="1"/>
                        <a:t>RiverMiles</a:t>
                      </a:r>
                      <a:endParaRPr lang="en-US" sz="900" dirty="0"/>
                    </a:p>
                  </a:txBody>
                  <a:tcPr/>
                </a:tc>
                <a:tc>
                  <a:txBody>
                    <a:bodyPr/>
                    <a:lstStyle/>
                    <a:p>
                      <a:r>
                        <a:rPr lang="en-US" sz="900" dirty="0" err="1"/>
                        <a:t>HatcheryOrDam</a:t>
                      </a:r>
                      <a:endParaRPr lang="en-US" sz="900" dirty="0"/>
                    </a:p>
                  </a:txBody>
                  <a:tcPr/>
                </a:tc>
                <a:tc>
                  <a:txBody>
                    <a:bodyPr/>
                    <a:lstStyle/>
                    <a:p>
                      <a:r>
                        <a:rPr lang="en-US" sz="900" dirty="0"/>
                        <a:t>Species</a:t>
                      </a:r>
                    </a:p>
                  </a:txBody>
                  <a:tcPr/>
                </a:tc>
                <a:tc>
                  <a:txBody>
                    <a:bodyPr/>
                    <a:lstStyle/>
                    <a:p>
                      <a:r>
                        <a:rPr lang="en-US" sz="900" dirty="0"/>
                        <a:t>Run</a:t>
                      </a:r>
                    </a:p>
                  </a:txBody>
                  <a:tcPr/>
                </a:tc>
                <a:tc>
                  <a:txBody>
                    <a:bodyPr/>
                    <a:lstStyle/>
                    <a:p>
                      <a:r>
                        <a:rPr lang="en-US" sz="900" dirty="0" err="1"/>
                        <a:t>SubRun</a:t>
                      </a:r>
                      <a:endParaRPr lang="en-US" sz="900" dirty="0"/>
                    </a:p>
                  </a:txBody>
                  <a:tcPr/>
                </a:tc>
                <a:tc>
                  <a:txBody>
                    <a:bodyPr/>
                    <a:lstStyle/>
                    <a:p>
                      <a:r>
                        <a:rPr lang="en-US" sz="900" dirty="0"/>
                        <a:t>Production</a:t>
                      </a:r>
                    </a:p>
                  </a:txBody>
                  <a:tcPr/>
                </a:tc>
                <a:tc>
                  <a:txBody>
                    <a:bodyPr/>
                    <a:lstStyle/>
                    <a:p>
                      <a:r>
                        <a:rPr lang="en-US" sz="900" dirty="0" err="1"/>
                        <a:t>LifeHistory</a:t>
                      </a:r>
                      <a:endParaRPr lang="en-US" sz="900" dirty="0"/>
                    </a:p>
                  </a:txBody>
                  <a:tcPr/>
                </a:tc>
                <a:tc>
                  <a:txBody>
                    <a:bodyPr/>
                    <a:lstStyle/>
                    <a:p>
                      <a:r>
                        <a:rPr lang="en-US" sz="900" dirty="0" err="1"/>
                        <a:t>SourceDataCategory</a:t>
                      </a:r>
                      <a:endParaRPr lang="en-US" sz="900" dirty="0"/>
                    </a:p>
                  </a:txBody>
                  <a:tcPr/>
                </a:tc>
                <a:tc>
                  <a:txBody>
                    <a:bodyPr/>
                    <a:lstStyle/>
                    <a:p>
                      <a:r>
                        <a:rPr lang="en-US" sz="900" dirty="0" err="1"/>
                        <a:t>SampleYear</a:t>
                      </a:r>
                      <a:endParaRPr lang="en-US" sz="900" dirty="0"/>
                    </a:p>
                  </a:txBody>
                  <a:tcPr/>
                </a:tc>
                <a:extLst>
                  <a:ext uri="{0D108BD9-81ED-4DB2-BD59-A6C34878D82A}">
                    <a16:rowId xmlns:a16="http://schemas.microsoft.com/office/drawing/2014/main" val="1232622253"/>
                  </a:ext>
                </a:extLst>
              </a:tr>
              <a:tr h="370840">
                <a:tc>
                  <a:txBody>
                    <a:bodyPr/>
                    <a:lstStyle/>
                    <a:p>
                      <a:r>
                        <a:rPr lang="en-US" sz="900" dirty="0" err="1"/>
                        <a:t>StreamAndTribNames</a:t>
                      </a:r>
                      <a:endParaRPr lang="en-US" sz="900" dirty="0"/>
                    </a:p>
                  </a:txBody>
                  <a:tcPr/>
                </a:tc>
                <a:tc>
                  <a:txBody>
                    <a:bodyPr/>
                    <a:lstStyle/>
                    <a:p>
                      <a:r>
                        <a:rPr lang="en-US" sz="900" dirty="0" err="1"/>
                        <a:t>RiverMiles</a:t>
                      </a:r>
                      <a:endParaRPr lang="en-US" sz="900" dirty="0"/>
                    </a:p>
                  </a:txBody>
                  <a:tcPr/>
                </a:tc>
                <a:tc>
                  <a:txBody>
                    <a:bodyPr/>
                    <a:lstStyle/>
                    <a:p>
                      <a:r>
                        <a:rPr lang="en-US" sz="900" dirty="0" err="1"/>
                        <a:t>HatcheryOrDam</a:t>
                      </a:r>
                      <a:endParaRPr lang="en-US" sz="900" dirty="0"/>
                    </a:p>
                  </a:txBody>
                  <a:tcPr/>
                </a:tc>
                <a:tc>
                  <a:txBody>
                    <a:bodyPr/>
                    <a:lstStyle/>
                    <a:p>
                      <a:r>
                        <a:rPr lang="en-US" sz="900" dirty="0"/>
                        <a:t>Species</a:t>
                      </a:r>
                    </a:p>
                  </a:txBody>
                  <a:tcPr/>
                </a:tc>
                <a:tc>
                  <a:txBody>
                    <a:bodyPr/>
                    <a:lstStyle/>
                    <a:p>
                      <a:r>
                        <a:rPr lang="en-US" sz="900" dirty="0"/>
                        <a:t>Run</a:t>
                      </a:r>
                    </a:p>
                  </a:txBody>
                  <a:tcPr/>
                </a:tc>
                <a:tc>
                  <a:txBody>
                    <a:bodyPr/>
                    <a:lstStyle/>
                    <a:p>
                      <a:r>
                        <a:rPr lang="en-US" sz="900" dirty="0" err="1"/>
                        <a:t>SubRun</a:t>
                      </a:r>
                      <a:endParaRPr lang="en-US" sz="900" dirty="0"/>
                    </a:p>
                  </a:txBody>
                  <a:tcPr/>
                </a:tc>
                <a:tc>
                  <a:txBody>
                    <a:bodyPr/>
                    <a:lstStyle/>
                    <a:p>
                      <a:r>
                        <a:rPr lang="en-US" sz="900" dirty="0"/>
                        <a:t>Production</a:t>
                      </a:r>
                    </a:p>
                  </a:txBody>
                  <a:tcPr/>
                </a:tc>
                <a:tc>
                  <a:txBody>
                    <a:bodyPr/>
                    <a:lstStyle/>
                    <a:p>
                      <a:r>
                        <a:rPr lang="en-US" sz="900" dirty="0" err="1"/>
                        <a:t>LifeHistory</a:t>
                      </a:r>
                      <a:endParaRPr lang="en-US" sz="900" dirty="0"/>
                    </a:p>
                  </a:txBody>
                  <a:tcPr/>
                </a:tc>
                <a:tc>
                  <a:txBody>
                    <a:bodyPr/>
                    <a:lstStyle/>
                    <a:p>
                      <a:r>
                        <a:rPr lang="en-US" sz="900" dirty="0" err="1"/>
                        <a:t>SourceDataCategory</a:t>
                      </a:r>
                      <a:endParaRPr lang="en-US" sz="900" dirty="0"/>
                    </a:p>
                  </a:txBody>
                  <a:tcPr/>
                </a:tc>
                <a:tc>
                  <a:txBody>
                    <a:bodyPr/>
                    <a:lstStyle/>
                    <a:p>
                      <a:r>
                        <a:rPr lang="en-US" sz="900" dirty="0" err="1"/>
                        <a:t>SampleYear</a:t>
                      </a:r>
                      <a:endParaRPr lang="en-US" sz="900" dirty="0"/>
                    </a:p>
                  </a:txBody>
                  <a:tcPr/>
                </a:tc>
                <a:extLst>
                  <a:ext uri="{0D108BD9-81ED-4DB2-BD59-A6C34878D82A}">
                    <a16:rowId xmlns:a16="http://schemas.microsoft.com/office/drawing/2014/main" val="2682126150"/>
                  </a:ext>
                </a:extLst>
              </a:tr>
            </a:tbl>
          </a:graphicData>
        </a:graphic>
      </p:graphicFrame>
      <p:sp>
        <p:nvSpPr>
          <p:cNvPr id="29" name="TextBox 28">
            <a:extLst>
              <a:ext uri="{FF2B5EF4-FFF2-40B4-BE49-F238E27FC236}">
                <a16:creationId xmlns:a16="http://schemas.microsoft.com/office/drawing/2014/main" id="{691C45BE-F84B-407F-81DC-7ABCEE16C2EE}"/>
              </a:ext>
            </a:extLst>
          </p:cNvPr>
          <p:cNvSpPr txBox="1"/>
          <p:nvPr/>
        </p:nvSpPr>
        <p:spPr>
          <a:xfrm>
            <a:off x="723605" y="4944593"/>
            <a:ext cx="207749" cy="230832"/>
          </a:xfrm>
          <a:prstGeom prst="rect">
            <a:avLst/>
          </a:prstGeom>
          <a:solidFill>
            <a:schemeClr val="bg1"/>
          </a:solidFill>
          <a:ln>
            <a:solidFill>
              <a:schemeClr val="accent1">
                <a:shade val="50000"/>
              </a:schemeClr>
            </a:solidFill>
          </a:ln>
        </p:spPr>
        <p:txBody>
          <a:bodyPr wrap="none" lIns="45720" rIns="45720" numCol="1" rtlCol="0">
            <a:spAutoFit/>
          </a:bodyPr>
          <a:lstStyle/>
          <a:p>
            <a:r>
              <a:rPr lang="en-US" sz="900" b="1" dirty="0">
                <a:latin typeface="Candara Light" panose="020E0502030303020204" pitchFamily="34" charset="0"/>
              </a:rPr>
              <a:t>&lt;&lt;</a:t>
            </a:r>
          </a:p>
        </p:txBody>
      </p:sp>
      <p:sp>
        <p:nvSpPr>
          <p:cNvPr id="30" name="TextBox 29">
            <a:extLst>
              <a:ext uri="{FF2B5EF4-FFF2-40B4-BE49-F238E27FC236}">
                <a16:creationId xmlns:a16="http://schemas.microsoft.com/office/drawing/2014/main" id="{1B811065-4F51-4412-BDA8-125331ADEC0F}"/>
              </a:ext>
            </a:extLst>
          </p:cNvPr>
          <p:cNvSpPr txBox="1"/>
          <p:nvPr/>
        </p:nvSpPr>
        <p:spPr>
          <a:xfrm>
            <a:off x="939773" y="4944593"/>
            <a:ext cx="497893" cy="230832"/>
          </a:xfrm>
          <a:prstGeom prst="rect">
            <a:avLst/>
          </a:prstGeom>
          <a:solidFill>
            <a:schemeClr val="bg1"/>
          </a:solidFill>
          <a:ln>
            <a:solidFill>
              <a:schemeClr val="accent1">
                <a:shade val="50000"/>
              </a:schemeClr>
            </a:solidFill>
          </a:ln>
        </p:spPr>
        <p:txBody>
          <a:bodyPr wrap="none" lIns="45720" rIns="45720" numCol="1" rtlCol="0">
            <a:spAutoFit/>
          </a:bodyPr>
          <a:lstStyle/>
          <a:p>
            <a:r>
              <a:rPr lang="en-US" sz="900" b="1" dirty="0">
                <a:latin typeface="Candara Light" panose="020E0502030303020204" pitchFamily="34" charset="0"/>
              </a:rPr>
              <a:t>Previous</a:t>
            </a:r>
          </a:p>
        </p:txBody>
      </p:sp>
      <p:sp>
        <p:nvSpPr>
          <p:cNvPr id="31" name="TextBox 30">
            <a:extLst>
              <a:ext uri="{FF2B5EF4-FFF2-40B4-BE49-F238E27FC236}">
                <a16:creationId xmlns:a16="http://schemas.microsoft.com/office/drawing/2014/main" id="{D6D45C08-FFC8-4A0D-BD5A-07E753CE1B6C}"/>
              </a:ext>
            </a:extLst>
          </p:cNvPr>
          <p:cNvSpPr txBox="1"/>
          <p:nvPr/>
        </p:nvSpPr>
        <p:spPr>
          <a:xfrm>
            <a:off x="1446093" y="4944593"/>
            <a:ext cx="134011" cy="230832"/>
          </a:xfrm>
          <a:prstGeom prst="rect">
            <a:avLst/>
          </a:prstGeom>
          <a:solidFill>
            <a:schemeClr val="bg1"/>
          </a:solidFill>
          <a:ln>
            <a:solidFill>
              <a:schemeClr val="accent1">
                <a:shade val="50000"/>
              </a:schemeClr>
            </a:solidFill>
          </a:ln>
        </p:spPr>
        <p:txBody>
          <a:bodyPr wrap="none" lIns="45720" rIns="45720" numCol="1" rtlCol="0">
            <a:spAutoFit/>
          </a:bodyPr>
          <a:lstStyle/>
          <a:p>
            <a:r>
              <a:rPr lang="en-US" sz="900" b="1" dirty="0">
                <a:latin typeface="Candara Light" panose="020E0502030303020204" pitchFamily="34" charset="0"/>
              </a:rPr>
              <a:t>1</a:t>
            </a:r>
          </a:p>
        </p:txBody>
      </p:sp>
      <p:sp>
        <p:nvSpPr>
          <p:cNvPr id="32" name="TextBox 31">
            <a:extLst>
              <a:ext uri="{FF2B5EF4-FFF2-40B4-BE49-F238E27FC236}">
                <a16:creationId xmlns:a16="http://schemas.microsoft.com/office/drawing/2014/main" id="{5FF15BF0-D420-40EB-9212-CB6C5600C744}"/>
              </a:ext>
            </a:extLst>
          </p:cNvPr>
          <p:cNvSpPr txBox="1"/>
          <p:nvPr/>
        </p:nvSpPr>
        <p:spPr>
          <a:xfrm>
            <a:off x="1588523" y="4944593"/>
            <a:ext cx="142027" cy="230832"/>
          </a:xfrm>
          <a:prstGeom prst="rect">
            <a:avLst/>
          </a:prstGeom>
          <a:solidFill>
            <a:schemeClr val="bg1"/>
          </a:solidFill>
          <a:ln>
            <a:solidFill>
              <a:schemeClr val="accent1">
                <a:shade val="50000"/>
              </a:schemeClr>
            </a:solidFill>
          </a:ln>
        </p:spPr>
        <p:txBody>
          <a:bodyPr wrap="none" lIns="45720" rIns="45720" numCol="1" rtlCol="0">
            <a:spAutoFit/>
          </a:bodyPr>
          <a:lstStyle/>
          <a:p>
            <a:r>
              <a:rPr lang="en-US" sz="900" b="1" dirty="0">
                <a:latin typeface="Candara Light" panose="020E0502030303020204" pitchFamily="34" charset="0"/>
              </a:rPr>
              <a:t>2</a:t>
            </a:r>
          </a:p>
        </p:txBody>
      </p:sp>
      <p:sp>
        <p:nvSpPr>
          <p:cNvPr id="33" name="TextBox 32">
            <a:extLst>
              <a:ext uri="{FF2B5EF4-FFF2-40B4-BE49-F238E27FC236}">
                <a16:creationId xmlns:a16="http://schemas.microsoft.com/office/drawing/2014/main" id="{F584400F-5FBF-45A9-B540-B14C59C372B4}"/>
              </a:ext>
            </a:extLst>
          </p:cNvPr>
          <p:cNvSpPr txBox="1"/>
          <p:nvPr/>
        </p:nvSpPr>
        <p:spPr>
          <a:xfrm>
            <a:off x="1738970" y="4944593"/>
            <a:ext cx="148439" cy="230832"/>
          </a:xfrm>
          <a:prstGeom prst="rect">
            <a:avLst/>
          </a:prstGeom>
          <a:solidFill>
            <a:schemeClr val="bg1"/>
          </a:solidFill>
          <a:ln>
            <a:solidFill>
              <a:schemeClr val="accent1">
                <a:shade val="50000"/>
              </a:schemeClr>
            </a:solidFill>
          </a:ln>
        </p:spPr>
        <p:txBody>
          <a:bodyPr wrap="none" lIns="45720" rIns="45720" numCol="1" rtlCol="0">
            <a:spAutoFit/>
          </a:bodyPr>
          <a:lstStyle/>
          <a:p>
            <a:r>
              <a:rPr lang="en-US" sz="900" b="1" dirty="0">
                <a:latin typeface="Candara Light" panose="020E0502030303020204" pitchFamily="34" charset="0"/>
              </a:rPr>
              <a:t>3</a:t>
            </a:r>
          </a:p>
        </p:txBody>
      </p:sp>
      <p:sp>
        <p:nvSpPr>
          <p:cNvPr id="34" name="TextBox 33">
            <a:extLst>
              <a:ext uri="{FF2B5EF4-FFF2-40B4-BE49-F238E27FC236}">
                <a16:creationId xmlns:a16="http://schemas.microsoft.com/office/drawing/2014/main" id="{E584688D-FC6E-467B-BC4C-3B35BAFB97BE}"/>
              </a:ext>
            </a:extLst>
          </p:cNvPr>
          <p:cNvSpPr txBox="1"/>
          <p:nvPr/>
        </p:nvSpPr>
        <p:spPr>
          <a:xfrm>
            <a:off x="1895828" y="4944593"/>
            <a:ext cx="151645" cy="230832"/>
          </a:xfrm>
          <a:prstGeom prst="rect">
            <a:avLst/>
          </a:prstGeom>
          <a:solidFill>
            <a:schemeClr val="bg1"/>
          </a:solidFill>
          <a:ln>
            <a:solidFill>
              <a:schemeClr val="accent1">
                <a:shade val="50000"/>
              </a:schemeClr>
            </a:solidFill>
          </a:ln>
        </p:spPr>
        <p:txBody>
          <a:bodyPr wrap="none" lIns="45720" rIns="45720" numCol="1" rtlCol="0">
            <a:spAutoFit/>
          </a:bodyPr>
          <a:lstStyle/>
          <a:p>
            <a:r>
              <a:rPr lang="en-US" sz="900" b="1" dirty="0">
                <a:latin typeface="Candara Light" panose="020E0502030303020204" pitchFamily="34" charset="0"/>
              </a:rPr>
              <a:t>4</a:t>
            </a:r>
          </a:p>
        </p:txBody>
      </p:sp>
      <p:sp>
        <p:nvSpPr>
          <p:cNvPr id="35" name="TextBox 34">
            <a:extLst>
              <a:ext uri="{FF2B5EF4-FFF2-40B4-BE49-F238E27FC236}">
                <a16:creationId xmlns:a16="http://schemas.microsoft.com/office/drawing/2014/main" id="{3A386C1D-842A-4556-9DF5-88B3A51C40E8}"/>
              </a:ext>
            </a:extLst>
          </p:cNvPr>
          <p:cNvSpPr txBox="1"/>
          <p:nvPr/>
        </p:nvSpPr>
        <p:spPr>
          <a:xfrm>
            <a:off x="2055892" y="4944593"/>
            <a:ext cx="150041" cy="230832"/>
          </a:xfrm>
          <a:prstGeom prst="rect">
            <a:avLst/>
          </a:prstGeom>
          <a:solidFill>
            <a:schemeClr val="bg1"/>
          </a:solidFill>
          <a:ln>
            <a:solidFill>
              <a:schemeClr val="accent1">
                <a:shade val="50000"/>
              </a:schemeClr>
            </a:solidFill>
          </a:ln>
        </p:spPr>
        <p:txBody>
          <a:bodyPr wrap="none" lIns="45720" rIns="45720" numCol="1" rtlCol="0">
            <a:spAutoFit/>
          </a:bodyPr>
          <a:lstStyle/>
          <a:p>
            <a:r>
              <a:rPr lang="en-US" sz="900" b="1" dirty="0">
                <a:latin typeface="Candara Light" panose="020E0502030303020204" pitchFamily="34" charset="0"/>
              </a:rPr>
              <a:t>5</a:t>
            </a:r>
          </a:p>
        </p:txBody>
      </p:sp>
      <p:sp>
        <p:nvSpPr>
          <p:cNvPr id="36" name="TextBox 35">
            <a:extLst>
              <a:ext uri="{FF2B5EF4-FFF2-40B4-BE49-F238E27FC236}">
                <a16:creationId xmlns:a16="http://schemas.microsoft.com/office/drawing/2014/main" id="{43595A76-9035-4FC1-99C1-028EE5FAF105}"/>
              </a:ext>
            </a:extLst>
          </p:cNvPr>
          <p:cNvSpPr txBox="1"/>
          <p:nvPr/>
        </p:nvSpPr>
        <p:spPr>
          <a:xfrm>
            <a:off x="2214352" y="4944593"/>
            <a:ext cx="158057" cy="230832"/>
          </a:xfrm>
          <a:prstGeom prst="rect">
            <a:avLst/>
          </a:prstGeom>
          <a:solidFill>
            <a:schemeClr val="bg1"/>
          </a:solidFill>
          <a:ln>
            <a:solidFill>
              <a:schemeClr val="accent1">
                <a:shade val="50000"/>
              </a:schemeClr>
            </a:solidFill>
          </a:ln>
        </p:spPr>
        <p:txBody>
          <a:bodyPr wrap="none" lIns="45720" rIns="45720" numCol="1" rtlCol="0">
            <a:spAutoFit/>
          </a:bodyPr>
          <a:lstStyle/>
          <a:p>
            <a:r>
              <a:rPr lang="en-US" sz="900" b="1" dirty="0">
                <a:latin typeface="Candara Light" panose="020E0502030303020204" pitchFamily="34" charset="0"/>
              </a:rPr>
              <a:t>6</a:t>
            </a:r>
          </a:p>
        </p:txBody>
      </p:sp>
      <p:sp>
        <p:nvSpPr>
          <p:cNvPr id="37" name="TextBox 36">
            <a:extLst>
              <a:ext uri="{FF2B5EF4-FFF2-40B4-BE49-F238E27FC236}">
                <a16:creationId xmlns:a16="http://schemas.microsoft.com/office/drawing/2014/main" id="{753CFD87-AD27-49CF-B47E-3CDC32FB5DA0}"/>
              </a:ext>
            </a:extLst>
          </p:cNvPr>
          <p:cNvSpPr txBox="1"/>
          <p:nvPr/>
        </p:nvSpPr>
        <p:spPr>
          <a:xfrm>
            <a:off x="2380828" y="4944593"/>
            <a:ext cx="146835" cy="230832"/>
          </a:xfrm>
          <a:prstGeom prst="rect">
            <a:avLst/>
          </a:prstGeom>
          <a:solidFill>
            <a:schemeClr val="bg1"/>
          </a:solidFill>
          <a:ln>
            <a:solidFill>
              <a:schemeClr val="accent1">
                <a:shade val="50000"/>
              </a:schemeClr>
            </a:solidFill>
          </a:ln>
        </p:spPr>
        <p:txBody>
          <a:bodyPr wrap="none" lIns="45720" rIns="45720" numCol="1" rtlCol="0">
            <a:spAutoFit/>
          </a:bodyPr>
          <a:lstStyle/>
          <a:p>
            <a:r>
              <a:rPr lang="en-US" sz="900" b="1" dirty="0">
                <a:latin typeface="Candara Light" panose="020E0502030303020204" pitchFamily="34" charset="0"/>
              </a:rPr>
              <a:t>7</a:t>
            </a:r>
          </a:p>
        </p:txBody>
      </p:sp>
      <p:sp>
        <p:nvSpPr>
          <p:cNvPr id="38" name="TextBox 37">
            <a:extLst>
              <a:ext uri="{FF2B5EF4-FFF2-40B4-BE49-F238E27FC236}">
                <a16:creationId xmlns:a16="http://schemas.microsoft.com/office/drawing/2014/main" id="{201A7BEE-111A-4306-AC63-F7753929A22D}"/>
              </a:ext>
            </a:extLst>
          </p:cNvPr>
          <p:cNvSpPr txBox="1"/>
          <p:nvPr/>
        </p:nvSpPr>
        <p:spPr>
          <a:xfrm>
            <a:off x="2536083" y="4944593"/>
            <a:ext cx="156453" cy="230832"/>
          </a:xfrm>
          <a:prstGeom prst="rect">
            <a:avLst/>
          </a:prstGeom>
          <a:solidFill>
            <a:schemeClr val="bg1"/>
          </a:solidFill>
          <a:ln>
            <a:solidFill>
              <a:schemeClr val="accent1">
                <a:shade val="50000"/>
              </a:schemeClr>
            </a:solidFill>
          </a:ln>
        </p:spPr>
        <p:txBody>
          <a:bodyPr wrap="none" lIns="45720" rIns="45720" numCol="1" rtlCol="0">
            <a:spAutoFit/>
          </a:bodyPr>
          <a:lstStyle/>
          <a:p>
            <a:r>
              <a:rPr lang="en-US" sz="900" b="1" dirty="0">
                <a:latin typeface="Candara Light" panose="020E0502030303020204" pitchFamily="34" charset="0"/>
              </a:rPr>
              <a:t>8</a:t>
            </a:r>
          </a:p>
        </p:txBody>
      </p:sp>
      <p:sp>
        <p:nvSpPr>
          <p:cNvPr id="39" name="TextBox 38">
            <a:extLst>
              <a:ext uri="{FF2B5EF4-FFF2-40B4-BE49-F238E27FC236}">
                <a16:creationId xmlns:a16="http://schemas.microsoft.com/office/drawing/2014/main" id="{5C49DED3-9146-4209-8035-4BD8939EA18C}"/>
              </a:ext>
            </a:extLst>
          </p:cNvPr>
          <p:cNvSpPr txBox="1"/>
          <p:nvPr/>
        </p:nvSpPr>
        <p:spPr>
          <a:xfrm>
            <a:off x="2700956" y="4944593"/>
            <a:ext cx="156453" cy="230832"/>
          </a:xfrm>
          <a:prstGeom prst="rect">
            <a:avLst/>
          </a:prstGeom>
          <a:solidFill>
            <a:schemeClr val="bg1"/>
          </a:solidFill>
          <a:ln>
            <a:solidFill>
              <a:schemeClr val="accent1">
                <a:shade val="50000"/>
              </a:schemeClr>
            </a:solidFill>
          </a:ln>
        </p:spPr>
        <p:txBody>
          <a:bodyPr wrap="none" lIns="45720" rIns="45720" numCol="1" rtlCol="0">
            <a:spAutoFit/>
          </a:bodyPr>
          <a:lstStyle/>
          <a:p>
            <a:r>
              <a:rPr lang="en-US" sz="900" b="1" dirty="0">
                <a:latin typeface="Candara Light" panose="020E0502030303020204" pitchFamily="34" charset="0"/>
              </a:rPr>
              <a:t>9</a:t>
            </a:r>
          </a:p>
        </p:txBody>
      </p:sp>
      <p:sp>
        <p:nvSpPr>
          <p:cNvPr id="40" name="TextBox 39">
            <a:extLst>
              <a:ext uri="{FF2B5EF4-FFF2-40B4-BE49-F238E27FC236}">
                <a16:creationId xmlns:a16="http://schemas.microsoft.com/office/drawing/2014/main" id="{DA1A8B2D-C709-4551-9616-95E490245368}"/>
              </a:ext>
            </a:extLst>
          </p:cNvPr>
          <p:cNvSpPr txBox="1"/>
          <p:nvPr/>
        </p:nvSpPr>
        <p:spPr>
          <a:xfrm>
            <a:off x="2865829" y="4944593"/>
            <a:ext cx="198131" cy="230832"/>
          </a:xfrm>
          <a:prstGeom prst="rect">
            <a:avLst/>
          </a:prstGeom>
          <a:solidFill>
            <a:schemeClr val="bg1"/>
          </a:solidFill>
          <a:ln>
            <a:solidFill>
              <a:schemeClr val="accent1">
                <a:shade val="50000"/>
              </a:schemeClr>
            </a:solidFill>
          </a:ln>
        </p:spPr>
        <p:txBody>
          <a:bodyPr wrap="none" lIns="45720" rIns="45720" numCol="1" rtlCol="0">
            <a:spAutoFit/>
          </a:bodyPr>
          <a:lstStyle/>
          <a:p>
            <a:r>
              <a:rPr lang="en-US" sz="900" b="1" dirty="0">
                <a:latin typeface="Candara Light" panose="020E0502030303020204" pitchFamily="34" charset="0"/>
              </a:rPr>
              <a:t>10</a:t>
            </a:r>
          </a:p>
        </p:txBody>
      </p:sp>
      <p:sp>
        <p:nvSpPr>
          <p:cNvPr id="41" name="TextBox 40">
            <a:extLst>
              <a:ext uri="{FF2B5EF4-FFF2-40B4-BE49-F238E27FC236}">
                <a16:creationId xmlns:a16="http://schemas.microsoft.com/office/drawing/2014/main" id="{3E708603-5A51-428D-9E39-45BBA3D7A40D}"/>
              </a:ext>
            </a:extLst>
          </p:cNvPr>
          <p:cNvSpPr txBox="1"/>
          <p:nvPr/>
        </p:nvSpPr>
        <p:spPr>
          <a:xfrm>
            <a:off x="3072379" y="4944593"/>
            <a:ext cx="321563" cy="230832"/>
          </a:xfrm>
          <a:prstGeom prst="rect">
            <a:avLst/>
          </a:prstGeom>
          <a:solidFill>
            <a:schemeClr val="bg1"/>
          </a:solidFill>
          <a:ln>
            <a:solidFill>
              <a:schemeClr val="accent1">
                <a:shade val="50000"/>
              </a:schemeClr>
            </a:solidFill>
          </a:ln>
        </p:spPr>
        <p:txBody>
          <a:bodyPr wrap="none" lIns="45720" rIns="45720" numCol="1" rtlCol="0">
            <a:spAutoFit/>
          </a:bodyPr>
          <a:lstStyle/>
          <a:p>
            <a:r>
              <a:rPr lang="en-US" sz="900" b="1" dirty="0">
                <a:latin typeface="Candara Light" panose="020E0502030303020204" pitchFamily="34" charset="0"/>
              </a:rPr>
              <a:t>Next</a:t>
            </a:r>
          </a:p>
        </p:txBody>
      </p:sp>
      <p:sp>
        <p:nvSpPr>
          <p:cNvPr id="42" name="TextBox 41">
            <a:extLst>
              <a:ext uri="{FF2B5EF4-FFF2-40B4-BE49-F238E27FC236}">
                <a16:creationId xmlns:a16="http://schemas.microsoft.com/office/drawing/2014/main" id="{3E6506D6-0387-4C30-89EA-3DB3ADDCAD08}"/>
              </a:ext>
            </a:extLst>
          </p:cNvPr>
          <p:cNvSpPr txBox="1"/>
          <p:nvPr/>
        </p:nvSpPr>
        <p:spPr>
          <a:xfrm>
            <a:off x="3402359" y="4944593"/>
            <a:ext cx="207749" cy="230832"/>
          </a:xfrm>
          <a:prstGeom prst="rect">
            <a:avLst/>
          </a:prstGeom>
          <a:solidFill>
            <a:schemeClr val="bg1"/>
          </a:solidFill>
          <a:ln>
            <a:solidFill>
              <a:schemeClr val="accent1">
                <a:shade val="50000"/>
              </a:schemeClr>
            </a:solidFill>
          </a:ln>
        </p:spPr>
        <p:txBody>
          <a:bodyPr wrap="none" lIns="45720" rIns="45720" numCol="1" rtlCol="0">
            <a:spAutoFit/>
          </a:bodyPr>
          <a:lstStyle/>
          <a:p>
            <a:r>
              <a:rPr lang="en-US" sz="900" b="1" dirty="0">
                <a:latin typeface="Candara Light" panose="020E0502030303020204" pitchFamily="34" charset="0"/>
              </a:rPr>
              <a:t>&gt;&gt;</a:t>
            </a:r>
          </a:p>
        </p:txBody>
      </p:sp>
      <p:sp>
        <p:nvSpPr>
          <p:cNvPr id="43" name="TextBox 42">
            <a:extLst>
              <a:ext uri="{FF2B5EF4-FFF2-40B4-BE49-F238E27FC236}">
                <a16:creationId xmlns:a16="http://schemas.microsoft.com/office/drawing/2014/main" id="{A59751FF-9B11-47B7-A8EC-0796CF4D3110}"/>
              </a:ext>
            </a:extLst>
          </p:cNvPr>
          <p:cNvSpPr txBox="1"/>
          <p:nvPr/>
        </p:nvSpPr>
        <p:spPr>
          <a:xfrm>
            <a:off x="3781543" y="4944593"/>
            <a:ext cx="198131" cy="230832"/>
          </a:xfrm>
          <a:prstGeom prst="rect">
            <a:avLst/>
          </a:prstGeom>
          <a:solidFill>
            <a:schemeClr val="tx1">
              <a:lumMod val="65000"/>
              <a:lumOff val="35000"/>
            </a:schemeClr>
          </a:solidFill>
          <a:ln>
            <a:solidFill>
              <a:schemeClr val="accent1">
                <a:shade val="50000"/>
              </a:schemeClr>
            </a:solidFill>
          </a:ln>
        </p:spPr>
        <p:txBody>
          <a:bodyPr wrap="none" lIns="45720" rIns="45720" numCol="1" rtlCol="0">
            <a:spAutoFit/>
          </a:bodyPr>
          <a:lstStyle/>
          <a:p>
            <a:r>
              <a:rPr lang="en-US" sz="900" b="1" dirty="0">
                <a:solidFill>
                  <a:schemeClr val="bg1"/>
                </a:solidFill>
                <a:latin typeface="Candara Light" panose="020E0502030303020204" pitchFamily="34" charset="0"/>
              </a:rPr>
              <a:t>10</a:t>
            </a:r>
          </a:p>
        </p:txBody>
      </p:sp>
      <p:sp>
        <p:nvSpPr>
          <p:cNvPr id="44" name="TextBox 43">
            <a:extLst>
              <a:ext uri="{FF2B5EF4-FFF2-40B4-BE49-F238E27FC236}">
                <a16:creationId xmlns:a16="http://schemas.microsoft.com/office/drawing/2014/main" id="{7C93CEEE-E35E-4EA7-96AD-7C35EE12578A}"/>
              </a:ext>
            </a:extLst>
          </p:cNvPr>
          <p:cNvSpPr txBox="1"/>
          <p:nvPr/>
        </p:nvSpPr>
        <p:spPr>
          <a:xfrm>
            <a:off x="3983929" y="4944593"/>
            <a:ext cx="199735" cy="230832"/>
          </a:xfrm>
          <a:prstGeom prst="rect">
            <a:avLst/>
          </a:prstGeom>
          <a:solidFill>
            <a:schemeClr val="bg1">
              <a:lumMod val="50000"/>
            </a:schemeClr>
          </a:solidFill>
          <a:ln>
            <a:solidFill>
              <a:schemeClr val="accent1">
                <a:shade val="50000"/>
              </a:schemeClr>
            </a:solidFill>
          </a:ln>
        </p:spPr>
        <p:txBody>
          <a:bodyPr wrap="none" lIns="45720" rIns="45720" numCol="1" rtlCol="0">
            <a:spAutoFit/>
          </a:bodyPr>
          <a:lstStyle/>
          <a:p>
            <a:r>
              <a:rPr lang="en-US" sz="900" b="1" dirty="0">
                <a:solidFill>
                  <a:schemeClr val="bg1"/>
                </a:solidFill>
                <a:latin typeface="Candara Light" panose="020E0502030303020204" pitchFamily="34" charset="0"/>
              </a:rPr>
              <a:t>25</a:t>
            </a:r>
          </a:p>
        </p:txBody>
      </p:sp>
      <p:sp>
        <p:nvSpPr>
          <p:cNvPr id="45" name="TextBox 44">
            <a:extLst>
              <a:ext uri="{FF2B5EF4-FFF2-40B4-BE49-F238E27FC236}">
                <a16:creationId xmlns:a16="http://schemas.microsoft.com/office/drawing/2014/main" id="{1162CED7-301F-4082-8825-4A60B0F9DCB0}"/>
              </a:ext>
            </a:extLst>
          </p:cNvPr>
          <p:cNvSpPr txBox="1"/>
          <p:nvPr/>
        </p:nvSpPr>
        <p:spPr>
          <a:xfrm>
            <a:off x="4195935" y="4944593"/>
            <a:ext cx="262251" cy="230832"/>
          </a:xfrm>
          <a:prstGeom prst="rect">
            <a:avLst/>
          </a:prstGeom>
          <a:solidFill>
            <a:schemeClr val="bg1">
              <a:lumMod val="50000"/>
            </a:schemeClr>
          </a:solidFill>
          <a:ln>
            <a:solidFill>
              <a:schemeClr val="accent1">
                <a:shade val="50000"/>
              </a:schemeClr>
            </a:solidFill>
          </a:ln>
        </p:spPr>
        <p:txBody>
          <a:bodyPr wrap="none" lIns="45720" rIns="45720" numCol="1" rtlCol="0">
            <a:spAutoFit/>
          </a:bodyPr>
          <a:lstStyle/>
          <a:p>
            <a:r>
              <a:rPr lang="en-US" sz="900" b="1" dirty="0">
                <a:solidFill>
                  <a:schemeClr val="bg1"/>
                </a:solidFill>
                <a:latin typeface="Candara Light" panose="020E0502030303020204" pitchFamily="34" charset="0"/>
              </a:rPr>
              <a:t>100</a:t>
            </a:r>
          </a:p>
        </p:txBody>
      </p:sp>
      <p:sp>
        <p:nvSpPr>
          <p:cNvPr id="46" name="TextBox 45">
            <a:extLst>
              <a:ext uri="{FF2B5EF4-FFF2-40B4-BE49-F238E27FC236}">
                <a16:creationId xmlns:a16="http://schemas.microsoft.com/office/drawing/2014/main" id="{27617488-AFA5-4ABD-AABF-56DED78EA1B1}"/>
              </a:ext>
            </a:extLst>
          </p:cNvPr>
          <p:cNvSpPr txBox="1"/>
          <p:nvPr/>
        </p:nvSpPr>
        <p:spPr>
          <a:xfrm>
            <a:off x="4615337" y="4944593"/>
            <a:ext cx="581249" cy="230832"/>
          </a:xfrm>
          <a:prstGeom prst="rect">
            <a:avLst/>
          </a:prstGeom>
          <a:solidFill>
            <a:schemeClr val="bg1">
              <a:lumMod val="50000"/>
            </a:schemeClr>
          </a:solidFill>
          <a:ln>
            <a:solidFill>
              <a:schemeClr val="accent1">
                <a:shade val="50000"/>
              </a:schemeClr>
            </a:solidFill>
          </a:ln>
        </p:spPr>
        <p:txBody>
          <a:bodyPr wrap="none" lIns="45720" rIns="45720" numCol="1" rtlCol="0">
            <a:spAutoFit/>
          </a:bodyPr>
          <a:lstStyle/>
          <a:p>
            <a:r>
              <a:rPr lang="en-US" sz="900" b="1" dirty="0">
                <a:solidFill>
                  <a:schemeClr val="bg1"/>
                </a:solidFill>
                <a:latin typeface="Candara Light" panose="020E0502030303020204" pitchFamily="34" charset="0"/>
              </a:rPr>
              <a:t>Download</a:t>
            </a:r>
          </a:p>
        </p:txBody>
      </p:sp>
      <p:sp>
        <p:nvSpPr>
          <p:cNvPr id="47" name="TextBox 46">
            <a:extLst>
              <a:ext uri="{FF2B5EF4-FFF2-40B4-BE49-F238E27FC236}">
                <a16:creationId xmlns:a16="http://schemas.microsoft.com/office/drawing/2014/main" id="{CEF82E7E-44AD-4473-B071-56B4E543896A}"/>
              </a:ext>
            </a:extLst>
          </p:cNvPr>
          <p:cNvSpPr txBox="1"/>
          <p:nvPr/>
        </p:nvSpPr>
        <p:spPr>
          <a:xfrm>
            <a:off x="5349784" y="4944593"/>
            <a:ext cx="836126" cy="230832"/>
          </a:xfrm>
          <a:prstGeom prst="rect">
            <a:avLst/>
          </a:prstGeom>
          <a:solidFill>
            <a:schemeClr val="bg1">
              <a:lumMod val="50000"/>
            </a:schemeClr>
          </a:solidFill>
          <a:ln>
            <a:solidFill>
              <a:schemeClr val="accent1">
                <a:shade val="50000"/>
              </a:schemeClr>
            </a:solidFill>
          </a:ln>
        </p:spPr>
        <p:txBody>
          <a:bodyPr wrap="none" lIns="45720" rIns="45720" numCol="1" rtlCol="0">
            <a:spAutoFit/>
          </a:bodyPr>
          <a:lstStyle/>
          <a:p>
            <a:r>
              <a:rPr lang="en-US" sz="900" b="1" dirty="0">
                <a:solidFill>
                  <a:schemeClr val="bg1"/>
                </a:solidFill>
                <a:latin typeface="Candara Light" panose="020E0502030303020204" pitchFamily="34" charset="0"/>
              </a:rPr>
              <a:t>Clear Selections</a:t>
            </a:r>
          </a:p>
        </p:txBody>
      </p:sp>
      <p:sp>
        <p:nvSpPr>
          <p:cNvPr id="48" name="TextBox 47">
            <a:extLst>
              <a:ext uri="{FF2B5EF4-FFF2-40B4-BE49-F238E27FC236}">
                <a16:creationId xmlns:a16="http://schemas.microsoft.com/office/drawing/2014/main" id="{9C1FBF9C-DD1B-4799-8A42-E19337941A6E}"/>
              </a:ext>
            </a:extLst>
          </p:cNvPr>
          <p:cNvSpPr txBox="1"/>
          <p:nvPr/>
        </p:nvSpPr>
        <p:spPr>
          <a:xfrm>
            <a:off x="6273655" y="4944593"/>
            <a:ext cx="284693" cy="230832"/>
          </a:xfrm>
          <a:prstGeom prst="rect">
            <a:avLst/>
          </a:prstGeom>
          <a:solidFill>
            <a:schemeClr val="bg1">
              <a:lumMod val="50000"/>
            </a:schemeClr>
          </a:solidFill>
          <a:ln>
            <a:solidFill>
              <a:schemeClr val="accent1">
                <a:shade val="50000"/>
              </a:schemeClr>
            </a:solidFill>
          </a:ln>
        </p:spPr>
        <p:txBody>
          <a:bodyPr wrap="none" lIns="45720" rIns="45720" numCol="1" rtlCol="0">
            <a:spAutoFit/>
          </a:bodyPr>
          <a:lstStyle/>
          <a:p>
            <a:r>
              <a:rPr lang="en-US" sz="900" b="1" dirty="0">
                <a:solidFill>
                  <a:schemeClr val="bg1"/>
                </a:solidFill>
                <a:latin typeface="Candara Light" panose="020E0502030303020204" pitchFamily="34" charset="0"/>
              </a:rPr>
              <a:t>Link</a:t>
            </a:r>
          </a:p>
        </p:txBody>
      </p:sp>
      <p:sp>
        <p:nvSpPr>
          <p:cNvPr id="9" name="Flowchart: Sort 8">
            <a:extLst>
              <a:ext uri="{FF2B5EF4-FFF2-40B4-BE49-F238E27FC236}">
                <a16:creationId xmlns:a16="http://schemas.microsoft.com/office/drawing/2014/main" id="{6B3F70BA-C1CE-43EF-BAA1-49DEC9B7203F}"/>
              </a:ext>
            </a:extLst>
          </p:cNvPr>
          <p:cNvSpPr/>
          <p:nvPr/>
        </p:nvSpPr>
        <p:spPr>
          <a:xfrm>
            <a:off x="1250378" y="5342311"/>
            <a:ext cx="137160" cy="137160"/>
          </a:xfrm>
          <a:prstGeom prst="flowChartSor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Flowchart: Sort 48">
            <a:extLst>
              <a:ext uri="{FF2B5EF4-FFF2-40B4-BE49-F238E27FC236}">
                <a16:creationId xmlns:a16="http://schemas.microsoft.com/office/drawing/2014/main" id="{82E044A2-3538-4D6F-81FA-2A602754B87A}"/>
              </a:ext>
            </a:extLst>
          </p:cNvPr>
          <p:cNvSpPr/>
          <p:nvPr/>
        </p:nvSpPr>
        <p:spPr>
          <a:xfrm>
            <a:off x="1840081" y="5342311"/>
            <a:ext cx="137160" cy="137160"/>
          </a:xfrm>
          <a:prstGeom prst="flowChartSor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Flowchart: Sort 50">
            <a:extLst>
              <a:ext uri="{FF2B5EF4-FFF2-40B4-BE49-F238E27FC236}">
                <a16:creationId xmlns:a16="http://schemas.microsoft.com/office/drawing/2014/main" id="{94F01381-D4B9-4C87-B80C-8CD4845377F9}"/>
              </a:ext>
            </a:extLst>
          </p:cNvPr>
          <p:cNvSpPr/>
          <p:nvPr/>
        </p:nvSpPr>
        <p:spPr>
          <a:xfrm>
            <a:off x="2713757" y="5342311"/>
            <a:ext cx="137160" cy="137160"/>
          </a:xfrm>
          <a:prstGeom prst="flowChartSor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lowchart: Sort 51">
            <a:extLst>
              <a:ext uri="{FF2B5EF4-FFF2-40B4-BE49-F238E27FC236}">
                <a16:creationId xmlns:a16="http://schemas.microsoft.com/office/drawing/2014/main" id="{31A4BC95-29A4-4335-A6F5-CD8EC308A25A}"/>
              </a:ext>
            </a:extLst>
          </p:cNvPr>
          <p:cNvSpPr/>
          <p:nvPr/>
        </p:nvSpPr>
        <p:spPr>
          <a:xfrm>
            <a:off x="3334413" y="5342311"/>
            <a:ext cx="137160" cy="137160"/>
          </a:xfrm>
          <a:prstGeom prst="flowChartSor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Flowchart: Sort 52">
            <a:extLst>
              <a:ext uri="{FF2B5EF4-FFF2-40B4-BE49-F238E27FC236}">
                <a16:creationId xmlns:a16="http://schemas.microsoft.com/office/drawing/2014/main" id="{2E70E17D-A859-47D0-9BE2-3107A35B6A91}"/>
              </a:ext>
            </a:extLst>
          </p:cNvPr>
          <p:cNvSpPr/>
          <p:nvPr/>
        </p:nvSpPr>
        <p:spPr>
          <a:xfrm>
            <a:off x="3789559" y="5342311"/>
            <a:ext cx="137160" cy="137160"/>
          </a:xfrm>
          <a:prstGeom prst="flowChartSor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Flowchart: Sort 53">
            <a:extLst>
              <a:ext uri="{FF2B5EF4-FFF2-40B4-BE49-F238E27FC236}">
                <a16:creationId xmlns:a16="http://schemas.microsoft.com/office/drawing/2014/main" id="{B6956ADA-7996-4555-B92D-927C29B0A17D}"/>
              </a:ext>
            </a:extLst>
          </p:cNvPr>
          <p:cNvSpPr/>
          <p:nvPr/>
        </p:nvSpPr>
        <p:spPr>
          <a:xfrm>
            <a:off x="4459444" y="5342311"/>
            <a:ext cx="137160" cy="137160"/>
          </a:xfrm>
          <a:prstGeom prst="flowChartSor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Flowchart: Sort 54">
            <a:extLst>
              <a:ext uri="{FF2B5EF4-FFF2-40B4-BE49-F238E27FC236}">
                <a16:creationId xmlns:a16="http://schemas.microsoft.com/office/drawing/2014/main" id="{99A6628D-B3CE-4952-833A-2D6BB3E2EADD}"/>
              </a:ext>
            </a:extLst>
          </p:cNvPr>
          <p:cNvSpPr/>
          <p:nvPr/>
        </p:nvSpPr>
        <p:spPr>
          <a:xfrm>
            <a:off x="5324197" y="5342311"/>
            <a:ext cx="137160" cy="137160"/>
          </a:xfrm>
          <a:prstGeom prst="flowChartSor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Flowchart: Sort 55">
            <a:extLst>
              <a:ext uri="{FF2B5EF4-FFF2-40B4-BE49-F238E27FC236}">
                <a16:creationId xmlns:a16="http://schemas.microsoft.com/office/drawing/2014/main" id="{BC84271D-32BB-42B1-A2A9-03754AC57990}"/>
              </a:ext>
            </a:extLst>
          </p:cNvPr>
          <p:cNvSpPr/>
          <p:nvPr/>
        </p:nvSpPr>
        <p:spPr>
          <a:xfrm>
            <a:off x="5982480" y="5342311"/>
            <a:ext cx="137160" cy="137160"/>
          </a:xfrm>
          <a:prstGeom prst="flowChartSor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lowchart: Sort 56">
            <a:extLst>
              <a:ext uri="{FF2B5EF4-FFF2-40B4-BE49-F238E27FC236}">
                <a16:creationId xmlns:a16="http://schemas.microsoft.com/office/drawing/2014/main" id="{A8528FB2-A329-4A1B-8658-B9B07874915E}"/>
              </a:ext>
            </a:extLst>
          </p:cNvPr>
          <p:cNvSpPr/>
          <p:nvPr/>
        </p:nvSpPr>
        <p:spPr>
          <a:xfrm>
            <a:off x="6751345" y="5342311"/>
            <a:ext cx="137160" cy="137160"/>
          </a:xfrm>
          <a:prstGeom prst="flowChartSor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itle 3">
            <a:extLst>
              <a:ext uri="{FF2B5EF4-FFF2-40B4-BE49-F238E27FC236}">
                <a16:creationId xmlns:a16="http://schemas.microsoft.com/office/drawing/2014/main" id="{125C92E7-3365-4C22-A493-A2C9F60518E2}"/>
              </a:ext>
            </a:extLst>
          </p:cNvPr>
          <p:cNvSpPr txBox="1">
            <a:spLocks/>
          </p:cNvSpPr>
          <p:nvPr/>
        </p:nvSpPr>
        <p:spPr>
          <a:xfrm>
            <a:off x="522514" y="365125"/>
            <a:ext cx="11277600" cy="610747"/>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Age data query</a:t>
            </a:r>
            <a:endParaRPr lang="en-US" sz="4000" b="1" dirty="0"/>
          </a:p>
        </p:txBody>
      </p:sp>
    </p:spTree>
    <p:extLst>
      <p:ext uri="{BB962C8B-B14F-4D97-AF65-F5344CB8AC3E}">
        <p14:creationId xmlns:p14="http://schemas.microsoft.com/office/powerpoint/2010/main" val="1783987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41FBA54-D549-4875-8C1E-4558DC663099}"/>
              </a:ext>
            </a:extLst>
          </p:cNvPr>
          <p:cNvSpPr/>
          <p:nvPr/>
        </p:nvSpPr>
        <p:spPr>
          <a:xfrm>
            <a:off x="698500" y="-17418"/>
            <a:ext cx="7210697" cy="6789409"/>
          </a:xfrm>
          <a:prstGeom prst="rect">
            <a:avLst/>
          </a:prstGeom>
          <a:solidFill>
            <a:srgbClr val="FAF7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85DFB295-49B7-46AB-AC55-7EB840FD957F}"/>
              </a:ext>
            </a:extLst>
          </p:cNvPr>
          <p:cNvSpPr/>
          <p:nvPr/>
        </p:nvSpPr>
        <p:spPr>
          <a:xfrm>
            <a:off x="698500" y="0"/>
            <a:ext cx="7210697" cy="81070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Candara Light" panose="020E0502030303020204" pitchFamily="34" charset="0"/>
              </a:rPr>
              <a:t>Age Data – Age Distribution By Sampling Year</a:t>
            </a:r>
          </a:p>
        </p:txBody>
      </p:sp>
      <p:sp>
        <p:nvSpPr>
          <p:cNvPr id="10" name="TextBox 9">
            <a:extLst>
              <a:ext uri="{FF2B5EF4-FFF2-40B4-BE49-F238E27FC236}">
                <a16:creationId xmlns:a16="http://schemas.microsoft.com/office/drawing/2014/main" id="{92931BB1-EA9A-4CF1-A8BD-20B7959C7E59}"/>
              </a:ext>
            </a:extLst>
          </p:cNvPr>
          <p:cNvSpPr txBox="1"/>
          <p:nvPr/>
        </p:nvSpPr>
        <p:spPr>
          <a:xfrm>
            <a:off x="739098" y="2829017"/>
            <a:ext cx="3270591" cy="246221"/>
          </a:xfrm>
          <a:prstGeom prst="rect">
            <a:avLst/>
          </a:prstGeom>
          <a:noFill/>
        </p:spPr>
        <p:txBody>
          <a:bodyPr wrap="square" rtlCol="0">
            <a:spAutoFit/>
          </a:bodyPr>
          <a:lstStyle/>
          <a:p>
            <a:r>
              <a:rPr lang="en-US" sz="1000" b="1" dirty="0">
                <a:latin typeface="Candara Light" panose="020E0502030303020204" pitchFamily="34" charset="0"/>
              </a:rPr>
              <a:t>Age data from Dam / Weir Counts  |  Compiler:  CRITFC</a:t>
            </a:r>
          </a:p>
        </p:txBody>
      </p:sp>
      <p:sp>
        <p:nvSpPr>
          <p:cNvPr id="13" name="TextBox 12">
            <a:extLst>
              <a:ext uri="{FF2B5EF4-FFF2-40B4-BE49-F238E27FC236}">
                <a16:creationId xmlns:a16="http://schemas.microsoft.com/office/drawing/2014/main" id="{848325E6-F523-4B6A-9969-6865BCE0E57D}"/>
              </a:ext>
            </a:extLst>
          </p:cNvPr>
          <p:cNvSpPr txBox="1"/>
          <p:nvPr/>
        </p:nvSpPr>
        <p:spPr>
          <a:xfrm>
            <a:off x="739098" y="1336749"/>
            <a:ext cx="1657586" cy="246221"/>
          </a:xfrm>
          <a:prstGeom prst="rect">
            <a:avLst/>
          </a:prstGeom>
          <a:noFill/>
        </p:spPr>
        <p:txBody>
          <a:bodyPr wrap="square" rtlCol="0">
            <a:spAutoFit/>
          </a:bodyPr>
          <a:lstStyle/>
          <a:p>
            <a:r>
              <a:rPr lang="en-US" sz="1000" b="1" dirty="0">
                <a:latin typeface="Candara Light" panose="020E0502030303020204" pitchFamily="34" charset="0"/>
              </a:rPr>
              <a:t>Species:</a:t>
            </a:r>
            <a:r>
              <a:rPr lang="en-US" sz="1000" dirty="0">
                <a:latin typeface="Candara Light" panose="020E0502030303020204" pitchFamily="34" charset="0"/>
              </a:rPr>
              <a:t>  Chinook salmon</a:t>
            </a:r>
          </a:p>
        </p:txBody>
      </p:sp>
      <p:sp>
        <p:nvSpPr>
          <p:cNvPr id="15" name="TextBox 14">
            <a:extLst>
              <a:ext uri="{FF2B5EF4-FFF2-40B4-BE49-F238E27FC236}">
                <a16:creationId xmlns:a16="http://schemas.microsoft.com/office/drawing/2014/main" id="{DE992BB7-F475-4D41-8511-5373C1B4B134}"/>
              </a:ext>
            </a:extLst>
          </p:cNvPr>
          <p:cNvSpPr txBox="1"/>
          <p:nvPr/>
        </p:nvSpPr>
        <p:spPr>
          <a:xfrm>
            <a:off x="2336323" y="1328839"/>
            <a:ext cx="860984" cy="246221"/>
          </a:xfrm>
          <a:prstGeom prst="rect">
            <a:avLst/>
          </a:prstGeom>
          <a:noFill/>
        </p:spPr>
        <p:txBody>
          <a:bodyPr wrap="square" rtlCol="0">
            <a:spAutoFit/>
          </a:bodyPr>
          <a:lstStyle/>
          <a:p>
            <a:r>
              <a:rPr lang="en-US" sz="1000" b="1" dirty="0">
                <a:latin typeface="Candara Light" panose="020E0502030303020204" pitchFamily="34" charset="0"/>
              </a:rPr>
              <a:t>Run:</a:t>
            </a:r>
            <a:r>
              <a:rPr lang="en-US" sz="1000" dirty="0">
                <a:latin typeface="Candara Light" panose="020E0502030303020204" pitchFamily="34" charset="0"/>
              </a:rPr>
              <a:t>  Spring</a:t>
            </a:r>
          </a:p>
        </p:txBody>
      </p:sp>
      <p:sp>
        <p:nvSpPr>
          <p:cNvPr id="17" name="TextBox 16">
            <a:extLst>
              <a:ext uri="{FF2B5EF4-FFF2-40B4-BE49-F238E27FC236}">
                <a16:creationId xmlns:a16="http://schemas.microsoft.com/office/drawing/2014/main" id="{3C37F0DD-6E65-4F98-BAA5-D35621CE9782}"/>
              </a:ext>
            </a:extLst>
          </p:cNvPr>
          <p:cNvSpPr txBox="1"/>
          <p:nvPr/>
        </p:nvSpPr>
        <p:spPr>
          <a:xfrm>
            <a:off x="739098" y="1585883"/>
            <a:ext cx="1220606" cy="246221"/>
          </a:xfrm>
          <a:prstGeom prst="rect">
            <a:avLst/>
          </a:prstGeom>
          <a:noFill/>
        </p:spPr>
        <p:txBody>
          <a:bodyPr wrap="square" rtlCol="0">
            <a:spAutoFit/>
          </a:bodyPr>
          <a:lstStyle/>
          <a:p>
            <a:r>
              <a:rPr lang="en-US" sz="1000" b="1" dirty="0">
                <a:latin typeface="Candara Light" panose="020E0502030303020204" pitchFamily="34" charset="0"/>
              </a:rPr>
              <a:t>Production:</a:t>
            </a:r>
            <a:r>
              <a:rPr lang="en-US" sz="1000" dirty="0">
                <a:latin typeface="Candara Light" panose="020E0502030303020204" pitchFamily="34" charset="0"/>
              </a:rPr>
              <a:t>  Mixed</a:t>
            </a:r>
          </a:p>
        </p:txBody>
      </p:sp>
      <p:sp>
        <p:nvSpPr>
          <p:cNvPr id="19" name="TextBox 18">
            <a:extLst>
              <a:ext uri="{FF2B5EF4-FFF2-40B4-BE49-F238E27FC236}">
                <a16:creationId xmlns:a16="http://schemas.microsoft.com/office/drawing/2014/main" id="{810366A4-5D93-427F-8697-176EE02B7067}"/>
              </a:ext>
            </a:extLst>
          </p:cNvPr>
          <p:cNvSpPr txBox="1"/>
          <p:nvPr/>
        </p:nvSpPr>
        <p:spPr>
          <a:xfrm>
            <a:off x="739098" y="2089496"/>
            <a:ext cx="3058301" cy="246221"/>
          </a:xfrm>
          <a:prstGeom prst="rect">
            <a:avLst/>
          </a:prstGeom>
          <a:noFill/>
        </p:spPr>
        <p:txBody>
          <a:bodyPr wrap="square" rtlCol="0">
            <a:spAutoFit/>
          </a:bodyPr>
          <a:lstStyle/>
          <a:p>
            <a:r>
              <a:rPr lang="en-US" sz="1000" b="1" dirty="0">
                <a:latin typeface="Candara Light" panose="020E0502030303020204" pitchFamily="34" charset="0"/>
              </a:rPr>
              <a:t>Stream:</a:t>
            </a:r>
            <a:r>
              <a:rPr lang="en-US" sz="1000" dirty="0">
                <a:latin typeface="Candara Light" panose="020E0502030303020204" pitchFamily="34" charset="0"/>
              </a:rPr>
              <a:t>  Columbia River, </a:t>
            </a:r>
            <a:r>
              <a:rPr lang="en-US" sz="1000" dirty="0" err="1">
                <a:latin typeface="Candara Light" panose="020E0502030303020204" pitchFamily="34" charset="0"/>
              </a:rPr>
              <a:t>trib</a:t>
            </a:r>
            <a:r>
              <a:rPr lang="en-US" sz="1000" dirty="0">
                <a:latin typeface="Candara Light" panose="020E0502030303020204" pitchFamily="34" charset="0"/>
              </a:rPr>
              <a:t> to Pacific Ocean</a:t>
            </a:r>
          </a:p>
        </p:txBody>
      </p:sp>
      <p:sp>
        <p:nvSpPr>
          <p:cNvPr id="24" name="TextBox 23">
            <a:extLst>
              <a:ext uri="{FF2B5EF4-FFF2-40B4-BE49-F238E27FC236}">
                <a16:creationId xmlns:a16="http://schemas.microsoft.com/office/drawing/2014/main" id="{4F13B807-50EA-4C9A-8D9D-B61F9A50DB86}"/>
              </a:ext>
            </a:extLst>
          </p:cNvPr>
          <p:cNvSpPr txBox="1"/>
          <p:nvPr/>
        </p:nvSpPr>
        <p:spPr>
          <a:xfrm>
            <a:off x="739098" y="1828465"/>
            <a:ext cx="4013610" cy="246221"/>
          </a:xfrm>
          <a:prstGeom prst="rect">
            <a:avLst/>
          </a:prstGeom>
          <a:noFill/>
        </p:spPr>
        <p:txBody>
          <a:bodyPr wrap="square" rtlCol="0">
            <a:spAutoFit/>
          </a:bodyPr>
          <a:lstStyle/>
          <a:p>
            <a:r>
              <a:rPr lang="en-US" sz="1000" b="1" dirty="0">
                <a:latin typeface="Candara Light" panose="020E0502030303020204" pitchFamily="34" charset="0"/>
              </a:rPr>
              <a:t>Population Name:</a:t>
            </a:r>
            <a:r>
              <a:rPr lang="en-US" sz="1000" dirty="0">
                <a:latin typeface="Candara Light" panose="020E0502030303020204" pitchFamily="34" charset="0"/>
              </a:rPr>
              <a:t>  Not assigned</a:t>
            </a:r>
          </a:p>
        </p:txBody>
      </p:sp>
      <p:sp>
        <p:nvSpPr>
          <p:cNvPr id="22" name="TextBox 21">
            <a:extLst>
              <a:ext uri="{FF2B5EF4-FFF2-40B4-BE49-F238E27FC236}">
                <a16:creationId xmlns:a16="http://schemas.microsoft.com/office/drawing/2014/main" id="{AD8B6491-4D7A-467B-AED9-FA2D9569E5F8}"/>
              </a:ext>
            </a:extLst>
          </p:cNvPr>
          <p:cNvSpPr txBox="1"/>
          <p:nvPr/>
        </p:nvSpPr>
        <p:spPr>
          <a:xfrm>
            <a:off x="739098" y="2345101"/>
            <a:ext cx="2531499" cy="246221"/>
          </a:xfrm>
          <a:prstGeom prst="rect">
            <a:avLst/>
          </a:prstGeom>
          <a:noFill/>
        </p:spPr>
        <p:txBody>
          <a:bodyPr wrap="square" rtlCol="0">
            <a:spAutoFit/>
          </a:bodyPr>
          <a:lstStyle/>
          <a:p>
            <a:r>
              <a:rPr lang="en-US" sz="1000" b="1" dirty="0">
                <a:latin typeface="Candara Light" panose="020E0502030303020204" pitchFamily="34" charset="0"/>
              </a:rPr>
              <a:t>River Mile:</a:t>
            </a:r>
            <a:r>
              <a:rPr lang="en-US" sz="1000" dirty="0">
                <a:latin typeface="Candara Light" panose="020E0502030303020204" pitchFamily="34" charset="0"/>
              </a:rPr>
              <a:t>  from RM 143.87 to RM 143.87</a:t>
            </a:r>
          </a:p>
        </p:txBody>
      </p:sp>
      <p:graphicFrame>
        <p:nvGraphicFramePr>
          <p:cNvPr id="2" name="Table 1">
            <a:extLst>
              <a:ext uri="{FF2B5EF4-FFF2-40B4-BE49-F238E27FC236}">
                <a16:creationId xmlns:a16="http://schemas.microsoft.com/office/drawing/2014/main" id="{44BB98D1-0DED-4232-89AE-4A0CA263972D}"/>
              </a:ext>
            </a:extLst>
          </p:cNvPr>
          <p:cNvGraphicFramePr>
            <a:graphicFrameLocks noGrp="1"/>
          </p:cNvGraphicFramePr>
          <p:nvPr>
            <p:extLst>
              <p:ext uri="{D42A27DB-BD31-4B8C-83A1-F6EECF244321}">
                <p14:modId xmlns:p14="http://schemas.microsoft.com/office/powerpoint/2010/main" val="4250420441"/>
              </p:ext>
            </p:extLst>
          </p:nvPr>
        </p:nvGraphicFramePr>
        <p:xfrm>
          <a:off x="761343" y="5297188"/>
          <a:ext cx="7076940" cy="1198880"/>
        </p:xfrm>
        <a:graphic>
          <a:graphicData uri="http://schemas.openxmlformats.org/drawingml/2006/table">
            <a:tbl>
              <a:tblPr firstRow="1" bandRow="1">
                <a:tableStyleId>{1FECB4D8-DB02-4DC6-A0A2-4F2EBAE1DC90}</a:tableStyleId>
              </a:tblPr>
              <a:tblGrid>
                <a:gridCol w="694055">
                  <a:extLst>
                    <a:ext uri="{9D8B030D-6E8A-4147-A177-3AD203B41FA5}">
                      <a16:colId xmlns:a16="http://schemas.microsoft.com/office/drawing/2014/main" val="2205152902"/>
                    </a:ext>
                  </a:extLst>
                </a:gridCol>
                <a:gridCol w="554355">
                  <a:extLst>
                    <a:ext uri="{9D8B030D-6E8A-4147-A177-3AD203B41FA5}">
                      <a16:colId xmlns:a16="http://schemas.microsoft.com/office/drawing/2014/main" val="3135004985"/>
                    </a:ext>
                  </a:extLst>
                </a:gridCol>
                <a:gridCol w="641668">
                  <a:extLst>
                    <a:ext uri="{9D8B030D-6E8A-4147-A177-3AD203B41FA5}">
                      <a16:colId xmlns:a16="http://schemas.microsoft.com/office/drawing/2014/main" val="1082399137"/>
                    </a:ext>
                  </a:extLst>
                </a:gridCol>
                <a:gridCol w="571818">
                  <a:extLst>
                    <a:ext uri="{9D8B030D-6E8A-4147-A177-3AD203B41FA5}">
                      <a16:colId xmlns:a16="http://schemas.microsoft.com/office/drawing/2014/main" val="3101470690"/>
                    </a:ext>
                  </a:extLst>
                </a:gridCol>
                <a:gridCol w="625792">
                  <a:extLst>
                    <a:ext uri="{9D8B030D-6E8A-4147-A177-3AD203B41FA5}">
                      <a16:colId xmlns:a16="http://schemas.microsoft.com/office/drawing/2014/main" val="1014614813"/>
                    </a:ext>
                  </a:extLst>
                </a:gridCol>
                <a:gridCol w="370471">
                  <a:extLst>
                    <a:ext uri="{9D8B030D-6E8A-4147-A177-3AD203B41FA5}">
                      <a16:colId xmlns:a16="http://schemas.microsoft.com/office/drawing/2014/main" val="951334772"/>
                    </a:ext>
                  </a:extLst>
                </a:gridCol>
                <a:gridCol w="676109">
                  <a:extLst>
                    <a:ext uri="{9D8B030D-6E8A-4147-A177-3AD203B41FA5}">
                      <a16:colId xmlns:a16="http://schemas.microsoft.com/office/drawing/2014/main" val="691224281"/>
                    </a:ext>
                  </a:extLst>
                </a:gridCol>
                <a:gridCol w="722417">
                  <a:extLst>
                    <a:ext uri="{9D8B030D-6E8A-4147-A177-3AD203B41FA5}">
                      <a16:colId xmlns:a16="http://schemas.microsoft.com/office/drawing/2014/main" val="2546899793"/>
                    </a:ext>
                  </a:extLst>
                </a:gridCol>
                <a:gridCol w="703895">
                  <a:extLst>
                    <a:ext uri="{9D8B030D-6E8A-4147-A177-3AD203B41FA5}">
                      <a16:colId xmlns:a16="http://schemas.microsoft.com/office/drawing/2014/main" val="3139208764"/>
                    </a:ext>
                  </a:extLst>
                </a:gridCol>
                <a:gridCol w="759464">
                  <a:extLst>
                    <a:ext uri="{9D8B030D-6E8A-4147-A177-3AD203B41FA5}">
                      <a16:colId xmlns:a16="http://schemas.microsoft.com/office/drawing/2014/main" val="2894633283"/>
                    </a:ext>
                  </a:extLst>
                </a:gridCol>
                <a:gridCol w="756896">
                  <a:extLst>
                    <a:ext uri="{9D8B030D-6E8A-4147-A177-3AD203B41FA5}">
                      <a16:colId xmlns:a16="http://schemas.microsoft.com/office/drawing/2014/main" val="1296972488"/>
                    </a:ext>
                  </a:extLst>
                </a:gridCol>
              </a:tblGrid>
              <a:tr h="370840">
                <a:tc>
                  <a:txBody>
                    <a:bodyPr/>
                    <a:lstStyle/>
                    <a:p>
                      <a:pPr algn="ctr"/>
                      <a:r>
                        <a:rPr lang="en-US" sz="800" dirty="0">
                          <a:solidFill>
                            <a:schemeClr val="tx1"/>
                          </a:solidFill>
                        </a:rPr>
                        <a:t>SAMPLE</a:t>
                      </a:r>
                    </a:p>
                    <a:p>
                      <a:pPr algn="ctr"/>
                      <a:r>
                        <a:rPr lang="en-US" sz="800" dirty="0">
                          <a:solidFill>
                            <a:schemeClr val="tx1"/>
                          </a:solidFill>
                        </a:rPr>
                        <a:t>YEAR</a:t>
                      </a:r>
                    </a:p>
                  </a:txBody>
                  <a:tcPr anchor="ctr"/>
                </a:tc>
                <a:tc>
                  <a:txBody>
                    <a:bodyPr/>
                    <a:lstStyle/>
                    <a:p>
                      <a:pPr algn="ctr"/>
                      <a:r>
                        <a:rPr lang="en-US" sz="800" dirty="0">
                          <a:solidFill>
                            <a:schemeClr val="tx1"/>
                          </a:solidFill>
                        </a:rPr>
                        <a:t>NULL</a:t>
                      </a:r>
                    </a:p>
                    <a:p>
                      <a:pPr algn="ctr"/>
                      <a:r>
                        <a:rPr lang="en-US" sz="800" dirty="0">
                          <a:solidFill>
                            <a:schemeClr val="tx1"/>
                          </a:solidFill>
                        </a:rPr>
                        <a:t>RECORD</a:t>
                      </a:r>
                    </a:p>
                  </a:txBody>
                  <a:tcPr anchor="ctr"/>
                </a:tc>
                <a:tc>
                  <a:txBody>
                    <a:bodyPr/>
                    <a:lstStyle/>
                    <a:p>
                      <a:pPr algn="ctr"/>
                      <a:r>
                        <a:rPr lang="en-US" sz="800" dirty="0">
                          <a:solidFill>
                            <a:schemeClr val="tx1"/>
                          </a:solidFill>
                        </a:rPr>
                        <a:t>BROOD</a:t>
                      </a:r>
                    </a:p>
                    <a:p>
                      <a:pPr algn="ctr"/>
                      <a:r>
                        <a:rPr lang="en-US" sz="800" dirty="0">
                          <a:solidFill>
                            <a:schemeClr val="tx1"/>
                          </a:solidFill>
                        </a:rPr>
                        <a:t>YEAR</a:t>
                      </a:r>
                    </a:p>
                  </a:txBody>
                  <a:tcPr anchor="ctr"/>
                </a:tc>
                <a:tc>
                  <a:txBody>
                    <a:bodyPr/>
                    <a:lstStyle/>
                    <a:p>
                      <a:pPr algn="ctr"/>
                      <a:r>
                        <a:rPr lang="en-US" sz="800" dirty="0">
                          <a:solidFill>
                            <a:schemeClr val="tx1"/>
                          </a:solidFill>
                        </a:rPr>
                        <a:t>TOTAL</a:t>
                      </a:r>
                    </a:p>
                    <a:p>
                      <a:pPr algn="ctr"/>
                      <a:r>
                        <a:rPr lang="en-US" sz="800" dirty="0">
                          <a:solidFill>
                            <a:schemeClr val="tx1"/>
                          </a:solidFill>
                        </a:rPr>
                        <a:t>AGE</a:t>
                      </a:r>
                    </a:p>
                  </a:txBody>
                  <a:tcPr anchor="ctr"/>
                </a:tc>
                <a:tc>
                  <a:txBody>
                    <a:bodyPr/>
                    <a:lstStyle/>
                    <a:p>
                      <a:pPr algn="ctr"/>
                      <a:r>
                        <a:rPr lang="en-US" sz="800" dirty="0">
                          <a:solidFill>
                            <a:schemeClr val="tx1"/>
                          </a:solidFill>
                        </a:rPr>
                        <a:t>OCEAN</a:t>
                      </a:r>
                    </a:p>
                    <a:p>
                      <a:pPr algn="ctr"/>
                      <a:r>
                        <a:rPr lang="en-US" sz="800" dirty="0">
                          <a:solidFill>
                            <a:schemeClr val="tx1"/>
                          </a:solidFill>
                        </a:rPr>
                        <a:t>AGE</a:t>
                      </a:r>
                    </a:p>
                  </a:txBody>
                  <a:tcPr anchor="ctr"/>
                </a:tc>
                <a:tc>
                  <a:txBody>
                    <a:bodyPr/>
                    <a:lstStyle/>
                    <a:p>
                      <a:pPr algn="ctr"/>
                      <a:r>
                        <a:rPr lang="en-US" sz="800" dirty="0">
                          <a:solidFill>
                            <a:schemeClr val="tx1"/>
                          </a:solidFill>
                        </a:rPr>
                        <a:t>SEX</a:t>
                      </a:r>
                    </a:p>
                  </a:txBody>
                  <a:tcPr anchor="ctr"/>
                </a:tc>
                <a:tc>
                  <a:txBody>
                    <a:bodyPr/>
                    <a:lstStyle/>
                    <a:p>
                      <a:pPr algn="ctr"/>
                      <a:r>
                        <a:rPr lang="en-US" sz="800" dirty="0">
                          <a:solidFill>
                            <a:schemeClr val="tx1"/>
                          </a:solidFill>
                        </a:rPr>
                        <a:t>TOTAL</a:t>
                      </a:r>
                    </a:p>
                    <a:p>
                      <a:pPr algn="ctr"/>
                      <a:r>
                        <a:rPr lang="en-US" sz="800" dirty="0">
                          <a:solidFill>
                            <a:schemeClr val="tx1"/>
                          </a:solidFill>
                        </a:rPr>
                        <a:t>FISH</a:t>
                      </a:r>
                    </a:p>
                  </a:txBody>
                  <a:tcPr anchor="ctr"/>
                </a:tc>
                <a:tc>
                  <a:txBody>
                    <a:bodyPr/>
                    <a:lstStyle/>
                    <a:p>
                      <a:pPr algn="ctr"/>
                      <a:r>
                        <a:rPr lang="en-US" sz="800" dirty="0">
                          <a:solidFill>
                            <a:schemeClr val="tx1"/>
                          </a:solidFill>
                        </a:rPr>
                        <a:t>AGED</a:t>
                      </a:r>
                    </a:p>
                    <a:p>
                      <a:pPr algn="ctr"/>
                      <a:r>
                        <a:rPr lang="en-US" sz="800" dirty="0">
                          <a:solidFill>
                            <a:schemeClr val="tx1"/>
                          </a:solidFill>
                        </a:rPr>
                        <a:t>FISH</a:t>
                      </a:r>
                    </a:p>
                  </a:txBody>
                  <a:tcPr anchor="ctr"/>
                </a:tc>
                <a:tc>
                  <a:txBody>
                    <a:bodyPr/>
                    <a:lstStyle/>
                    <a:p>
                      <a:pPr algn="ctr"/>
                      <a:r>
                        <a:rPr lang="en-US" sz="800" dirty="0">
                          <a:solidFill>
                            <a:schemeClr val="tx1"/>
                          </a:solidFill>
                        </a:rPr>
                        <a:t>LENGTH</a:t>
                      </a:r>
                    </a:p>
                    <a:p>
                      <a:pPr algn="ctr"/>
                      <a:r>
                        <a:rPr lang="en-US" sz="800" dirty="0">
                          <a:solidFill>
                            <a:schemeClr val="tx1"/>
                          </a:solidFill>
                        </a:rPr>
                        <a:t>TYPE</a:t>
                      </a:r>
                    </a:p>
                  </a:txBody>
                  <a:tcPr anchor="ctr"/>
                </a:tc>
                <a:tc>
                  <a:txBody>
                    <a:bodyPr/>
                    <a:lstStyle/>
                    <a:p>
                      <a:pPr algn="ctr"/>
                      <a:r>
                        <a:rPr lang="en-US" sz="800" dirty="0">
                          <a:solidFill>
                            <a:schemeClr val="tx1"/>
                          </a:solidFill>
                        </a:rPr>
                        <a:t>MEAN</a:t>
                      </a:r>
                    </a:p>
                    <a:p>
                      <a:pPr algn="ctr"/>
                      <a:r>
                        <a:rPr lang="en-US" sz="800" dirty="0">
                          <a:solidFill>
                            <a:schemeClr val="tx1"/>
                          </a:solidFill>
                        </a:rPr>
                        <a:t>LENGTH</a:t>
                      </a:r>
                    </a:p>
                    <a:p>
                      <a:pPr algn="ctr"/>
                      <a:r>
                        <a:rPr lang="en-US" sz="800" dirty="0">
                          <a:solidFill>
                            <a:schemeClr val="tx1"/>
                          </a:solidFill>
                        </a:rPr>
                        <a:t>(mm)</a:t>
                      </a:r>
                    </a:p>
                  </a:txBody>
                  <a:tcPr anchor="ctr"/>
                </a:tc>
                <a:tc>
                  <a:txBody>
                    <a:bodyPr/>
                    <a:lstStyle/>
                    <a:p>
                      <a:pPr algn="ctr"/>
                      <a:r>
                        <a:rPr lang="en-US" sz="800" dirty="0">
                          <a:solidFill>
                            <a:schemeClr val="tx1"/>
                          </a:solidFill>
                        </a:rPr>
                        <a:t>MEAN</a:t>
                      </a:r>
                    </a:p>
                    <a:p>
                      <a:pPr algn="ctr"/>
                      <a:r>
                        <a:rPr lang="en-US" sz="800" dirty="0">
                          <a:solidFill>
                            <a:schemeClr val="tx1"/>
                          </a:solidFill>
                        </a:rPr>
                        <a:t>WEIGHT</a:t>
                      </a:r>
                    </a:p>
                    <a:p>
                      <a:pPr algn="ctr"/>
                      <a:r>
                        <a:rPr lang="en-US" sz="800" dirty="0">
                          <a:solidFill>
                            <a:schemeClr val="tx1"/>
                          </a:solidFill>
                        </a:rPr>
                        <a:t>(g)</a:t>
                      </a:r>
                    </a:p>
                  </a:txBody>
                  <a:tcPr anchor="ctr"/>
                </a:tc>
                <a:extLst>
                  <a:ext uri="{0D108BD9-81ED-4DB2-BD59-A6C34878D82A}">
                    <a16:rowId xmlns:a16="http://schemas.microsoft.com/office/drawing/2014/main" val="852811609"/>
                  </a:ext>
                </a:extLst>
              </a:tr>
              <a:tr h="370840">
                <a:tc>
                  <a:txBody>
                    <a:bodyPr/>
                    <a:lstStyle/>
                    <a:p>
                      <a:pPr algn="ctr"/>
                      <a:r>
                        <a:rPr lang="en-US" sz="800" dirty="0" err="1"/>
                        <a:t>SampleYear</a:t>
                      </a:r>
                      <a:endParaRPr lang="en-US" sz="800" dirty="0"/>
                    </a:p>
                  </a:txBody>
                  <a:tcPr/>
                </a:tc>
                <a:tc>
                  <a:txBody>
                    <a:bodyPr/>
                    <a:lstStyle/>
                    <a:p>
                      <a:pPr algn="ctr"/>
                      <a:r>
                        <a:rPr lang="en-US" sz="800" dirty="0" err="1"/>
                        <a:t>NullFlag</a:t>
                      </a:r>
                      <a:endParaRPr lang="en-US" sz="800" dirty="0"/>
                    </a:p>
                  </a:txBody>
                  <a:tcPr/>
                </a:tc>
                <a:tc>
                  <a:txBody>
                    <a:bodyPr/>
                    <a:lstStyle/>
                    <a:p>
                      <a:pPr algn="ctr"/>
                      <a:r>
                        <a:rPr lang="en-US" sz="800" dirty="0" err="1"/>
                        <a:t>BroodYear</a:t>
                      </a:r>
                      <a:endParaRPr lang="en-US" sz="800" dirty="0"/>
                    </a:p>
                  </a:txBody>
                  <a:tcPr/>
                </a:tc>
                <a:tc>
                  <a:txBody>
                    <a:bodyPr/>
                    <a:lstStyle/>
                    <a:p>
                      <a:pPr algn="ctr"/>
                      <a:r>
                        <a:rPr lang="en-US" sz="800" dirty="0" err="1"/>
                        <a:t>TotalAge</a:t>
                      </a:r>
                      <a:endParaRPr lang="en-US" sz="800" dirty="0"/>
                    </a:p>
                  </a:txBody>
                  <a:tcPr/>
                </a:tc>
                <a:tc>
                  <a:txBody>
                    <a:bodyPr/>
                    <a:lstStyle/>
                    <a:p>
                      <a:pPr algn="ctr"/>
                      <a:r>
                        <a:rPr lang="en-US" sz="800" dirty="0" err="1"/>
                        <a:t>OceanAge</a:t>
                      </a:r>
                      <a:endParaRPr lang="en-US" sz="800" dirty="0"/>
                    </a:p>
                  </a:txBody>
                  <a:tcPr/>
                </a:tc>
                <a:tc>
                  <a:txBody>
                    <a:bodyPr/>
                    <a:lstStyle/>
                    <a:p>
                      <a:pPr algn="ctr"/>
                      <a:r>
                        <a:rPr lang="en-US" sz="800" dirty="0"/>
                        <a:t>Sex</a:t>
                      </a:r>
                    </a:p>
                  </a:txBody>
                  <a:tcPr/>
                </a:tc>
                <a:tc>
                  <a:txBody>
                    <a:bodyPr/>
                    <a:lstStyle/>
                    <a:p>
                      <a:pPr algn="ctr"/>
                      <a:r>
                        <a:rPr lang="en-US" sz="800" dirty="0" err="1"/>
                        <a:t>TotalPerAS</a:t>
                      </a:r>
                      <a:endParaRPr lang="en-US" sz="800" dirty="0"/>
                    </a:p>
                  </a:txBody>
                  <a:tcPr/>
                </a:tc>
                <a:tc>
                  <a:txBody>
                    <a:bodyPr/>
                    <a:lstStyle/>
                    <a:p>
                      <a:pPr algn="ctr"/>
                      <a:r>
                        <a:rPr lang="en-US" sz="800" dirty="0" err="1"/>
                        <a:t>ActualPerAS</a:t>
                      </a:r>
                      <a:endParaRPr lang="en-US" sz="800" dirty="0"/>
                    </a:p>
                  </a:txBody>
                  <a:tcPr/>
                </a:tc>
                <a:tc>
                  <a:txBody>
                    <a:bodyPr/>
                    <a:lstStyle/>
                    <a:p>
                      <a:pPr algn="ctr"/>
                      <a:r>
                        <a:rPr lang="en-US" sz="800" dirty="0" err="1"/>
                        <a:t>LengthType</a:t>
                      </a:r>
                      <a:endParaRPr lang="en-US" sz="800" dirty="0"/>
                    </a:p>
                  </a:txBody>
                  <a:tcPr/>
                </a:tc>
                <a:tc>
                  <a:txBody>
                    <a:bodyPr/>
                    <a:lstStyle/>
                    <a:p>
                      <a:pPr algn="ctr"/>
                      <a:r>
                        <a:rPr lang="en-US" sz="800" dirty="0" err="1"/>
                        <a:t>LengthMean</a:t>
                      </a:r>
                      <a:endParaRPr lang="en-US" sz="800" dirty="0"/>
                    </a:p>
                  </a:txBody>
                  <a:tcPr/>
                </a:tc>
                <a:tc>
                  <a:txBody>
                    <a:bodyPr/>
                    <a:lstStyle/>
                    <a:p>
                      <a:pPr algn="ctr"/>
                      <a:r>
                        <a:rPr lang="en-US" sz="800" dirty="0" err="1"/>
                        <a:t>WeightMean</a:t>
                      </a:r>
                      <a:endParaRPr lang="en-US" sz="800" dirty="0"/>
                    </a:p>
                  </a:txBody>
                  <a:tcPr/>
                </a:tc>
                <a:extLst>
                  <a:ext uri="{0D108BD9-81ED-4DB2-BD59-A6C34878D82A}">
                    <a16:rowId xmlns:a16="http://schemas.microsoft.com/office/drawing/2014/main" val="1232622253"/>
                  </a:ext>
                </a:extLst>
              </a:tr>
              <a:tr h="370840">
                <a:tc>
                  <a:txBody>
                    <a:bodyPr/>
                    <a:lstStyle/>
                    <a:p>
                      <a:pPr algn="ctr"/>
                      <a:r>
                        <a:rPr lang="en-US" sz="800" dirty="0" err="1"/>
                        <a:t>SampleYear</a:t>
                      </a:r>
                      <a:endParaRPr lang="en-US" sz="800" dirty="0"/>
                    </a:p>
                  </a:txBody>
                  <a:tcPr/>
                </a:tc>
                <a:tc>
                  <a:txBody>
                    <a:bodyPr/>
                    <a:lstStyle/>
                    <a:p>
                      <a:pPr algn="ctr"/>
                      <a:r>
                        <a:rPr lang="en-US" sz="800" dirty="0" err="1"/>
                        <a:t>NullFlag</a:t>
                      </a:r>
                      <a:endParaRPr lang="en-US" sz="800" dirty="0"/>
                    </a:p>
                  </a:txBody>
                  <a:tcPr/>
                </a:tc>
                <a:tc>
                  <a:txBody>
                    <a:bodyPr/>
                    <a:lstStyle/>
                    <a:p>
                      <a:pPr algn="ctr"/>
                      <a:r>
                        <a:rPr lang="en-US" sz="800" dirty="0" err="1"/>
                        <a:t>BroodYear</a:t>
                      </a:r>
                      <a:endParaRPr lang="en-US" sz="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err="1"/>
                        <a:t>TotalAge</a:t>
                      </a:r>
                      <a:endParaRPr lang="en-US" sz="800" dirty="0"/>
                    </a:p>
                  </a:txBody>
                  <a:tcPr/>
                </a:tc>
                <a:tc>
                  <a:txBody>
                    <a:bodyPr/>
                    <a:lstStyle/>
                    <a:p>
                      <a:pPr algn="ctr"/>
                      <a:r>
                        <a:rPr lang="en-US" sz="800" dirty="0" err="1"/>
                        <a:t>OceanAge</a:t>
                      </a:r>
                      <a:endParaRPr lang="en-US" sz="800" dirty="0"/>
                    </a:p>
                  </a:txBody>
                  <a:tcPr/>
                </a:tc>
                <a:tc>
                  <a:txBody>
                    <a:bodyPr/>
                    <a:lstStyle/>
                    <a:p>
                      <a:pPr algn="ctr"/>
                      <a:r>
                        <a:rPr lang="en-US" sz="800" dirty="0"/>
                        <a:t>Sex</a:t>
                      </a:r>
                    </a:p>
                  </a:txBody>
                  <a:tcPr/>
                </a:tc>
                <a:tc>
                  <a:txBody>
                    <a:bodyPr/>
                    <a:lstStyle/>
                    <a:p>
                      <a:pPr algn="ctr"/>
                      <a:r>
                        <a:rPr lang="en-US" sz="800" dirty="0" err="1"/>
                        <a:t>TotalPerAS</a:t>
                      </a:r>
                      <a:endParaRPr lang="en-US" sz="800" dirty="0"/>
                    </a:p>
                  </a:txBody>
                  <a:tcPr/>
                </a:tc>
                <a:tc>
                  <a:txBody>
                    <a:bodyPr/>
                    <a:lstStyle/>
                    <a:p>
                      <a:pPr algn="ctr"/>
                      <a:r>
                        <a:rPr lang="en-US" sz="800" dirty="0" err="1"/>
                        <a:t>ActualPerAS</a:t>
                      </a:r>
                      <a:endParaRPr lang="en-US" sz="800" dirty="0"/>
                    </a:p>
                  </a:txBody>
                  <a:tcPr/>
                </a:tc>
                <a:tc>
                  <a:txBody>
                    <a:bodyPr/>
                    <a:lstStyle/>
                    <a:p>
                      <a:pPr algn="ctr"/>
                      <a:r>
                        <a:rPr lang="en-US" sz="800" dirty="0" err="1"/>
                        <a:t>LengthType</a:t>
                      </a:r>
                      <a:endParaRPr lang="en-US" sz="800" dirty="0"/>
                    </a:p>
                  </a:txBody>
                  <a:tcPr/>
                </a:tc>
                <a:tc>
                  <a:txBody>
                    <a:bodyPr/>
                    <a:lstStyle/>
                    <a:p>
                      <a:pPr algn="ctr"/>
                      <a:r>
                        <a:rPr lang="en-US" sz="800" dirty="0" err="1"/>
                        <a:t>LengthMean</a:t>
                      </a:r>
                      <a:endParaRPr lang="en-US" sz="800" dirty="0"/>
                    </a:p>
                  </a:txBody>
                  <a:tcPr/>
                </a:tc>
                <a:tc>
                  <a:txBody>
                    <a:bodyPr/>
                    <a:lstStyle/>
                    <a:p>
                      <a:pPr algn="ctr"/>
                      <a:r>
                        <a:rPr lang="en-US" sz="800" dirty="0" err="1"/>
                        <a:t>WeightMean</a:t>
                      </a:r>
                      <a:endParaRPr lang="en-US" sz="800" dirty="0"/>
                    </a:p>
                  </a:txBody>
                  <a:tcPr/>
                </a:tc>
                <a:extLst>
                  <a:ext uri="{0D108BD9-81ED-4DB2-BD59-A6C34878D82A}">
                    <a16:rowId xmlns:a16="http://schemas.microsoft.com/office/drawing/2014/main" val="2682126150"/>
                  </a:ext>
                </a:extLst>
              </a:tr>
            </a:tbl>
          </a:graphicData>
        </a:graphic>
      </p:graphicFrame>
      <p:sp>
        <p:nvSpPr>
          <p:cNvPr id="46" name="TextBox 45">
            <a:extLst>
              <a:ext uri="{FF2B5EF4-FFF2-40B4-BE49-F238E27FC236}">
                <a16:creationId xmlns:a16="http://schemas.microsoft.com/office/drawing/2014/main" id="{27617488-AFA5-4ABD-AABF-56DED78EA1B1}"/>
              </a:ext>
            </a:extLst>
          </p:cNvPr>
          <p:cNvSpPr txBox="1"/>
          <p:nvPr/>
        </p:nvSpPr>
        <p:spPr>
          <a:xfrm>
            <a:off x="761342" y="973756"/>
            <a:ext cx="581249" cy="230832"/>
          </a:xfrm>
          <a:prstGeom prst="rect">
            <a:avLst/>
          </a:prstGeom>
          <a:solidFill>
            <a:schemeClr val="bg1">
              <a:lumMod val="50000"/>
            </a:schemeClr>
          </a:solidFill>
          <a:ln>
            <a:solidFill>
              <a:schemeClr val="accent1">
                <a:shade val="50000"/>
              </a:schemeClr>
            </a:solidFill>
          </a:ln>
        </p:spPr>
        <p:txBody>
          <a:bodyPr wrap="none" lIns="45720" rIns="45720" numCol="1" rtlCol="0">
            <a:spAutoFit/>
          </a:bodyPr>
          <a:lstStyle/>
          <a:p>
            <a:r>
              <a:rPr lang="en-US" sz="900" b="1" dirty="0">
                <a:solidFill>
                  <a:schemeClr val="bg1"/>
                </a:solidFill>
                <a:latin typeface="Candara Light" panose="020E0502030303020204" pitchFamily="34" charset="0"/>
              </a:rPr>
              <a:t>Download</a:t>
            </a:r>
          </a:p>
        </p:txBody>
      </p:sp>
      <p:sp>
        <p:nvSpPr>
          <p:cNvPr id="48" name="TextBox 47">
            <a:extLst>
              <a:ext uri="{FF2B5EF4-FFF2-40B4-BE49-F238E27FC236}">
                <a16:creationId xmlns:a16="http://schemas.microsoft.com/office/drawing/2014/main" id="{9C1FBF9C-DD1B-4799-8A42-E19337941A6E}"/>
              </a:ext>
            </a:extLst>
          </p:cNvPr>
          <p:cNvSpPr txBox="1"/>
          <p:nvPr/>
        </p:nvSpPr>
        <p:spPr>
          <a:xfrm>
            <a:off x="1474988" y="973756"/>
            <a:ext cx="284693" cy="230832"/>
          </a:xfrm>
          <a:prstGeom prst="rect">
            <a:avLst/>
          </a:prstGeom>
          <a:solidFill>
            <a:schemeClr val="bg1">
              <a:lumMod val="50000"/>
            </a:schemeClr>
          </a:solidFill>
          <a:ln>
            <a:solidFill>
              <a:schemeClr val="accent1">
                <a:shade val="50000"/>
              </a:schemeClr>
            </a:solidFill>
          </a:ln>
        </p:spPr>
        <p:txBody>
          <a:bodyPr wrap="none" lIns="45720" rIns="45720" numCol="1" rtlCol="0">
            <a:spAutoFit/>
          </a:bodyPr>
          <a:lstStyle/>
          <a:p>
            <a:r>
              <a:rPr lang="en-US" sz="900" b="1" dirty="0">
                <a:solidFill>
                  <a:schemeClr val="bg1"/>
                </a:solidFill>
                <a:latin typeface="Candara Light" panose="020E0502030303020204" pitchFamily="34" charset="0"/>
              </a:rPr>
              <a:t>Link</a:t>
            </a:r>
          </a:p>
        </p:txBody>
      </p:sp>
      <p:sp>
        <p:nvSpPr>
          <p:cNvPr id="50" name="TextBox 49">
            <a:extLst>
              <a:ext uri="{FF2B5EF4-FFF2-40B4-BE49-F238E27FC236}">
                <a16:creationId xmlns:a16="http://schemas.microsoft.com/office/drawing/2014/main" id="{740B0150-423A-4221-90EF-67BBF75216DF}"/>
              </a:ext>
            </a:extLst>
          </p:cNvPr>
          <p:cNvSpPr txBox="1"/>
          <p:nvPr/>
        </p:nvSpPr>
        <p:spPr>
          <a:xfrm>
            <a:off x="2331480" y="1594641"/>
            <a:ext cx="1660973" cy="246221"/>
          </a:xfrm>
          <a:prstGeom prst="rect">
            <a:avLst/>
          </a:prstGeom>
          <a:noFill/>
        </p:spPr>
        <p:txBody>
          <a:bodyPr wrap="square" rtlCol="0">
            <a:spAutoFit/>
          </a:bodyPr>
          <a:lstStyle/>
          <a:p>
            <a:r>
              <a:rPr lang="en-US" sz="1000" b="1" dirty="0">
                <a:latin typeface="Candara Light" panose="020E0502030303020204" pitchFamily="34" charset="0"/>
              </a:rPr>
              <a:t>Life History:</a:t>
            </a:r>
            <a:r>
              <a:rPr lang="en-US" sz="1000" dirty="0">
                <a:latin typeface="Candara Light" panose="020E0502030303020204" pitchFamily="34" charset="0"/>
              </a:rPr>
              <a:t>  Anadromous</a:t>
            </a:r>
          </a:p>
        </p:txBody>
      </p:sp>
      <p:pic>
        <p:nvPicPr>
          <p:cNvPr id="4" name="Picture 3">
            <a:extLst>
              <a:ext uri="{FF2B5EF4-FFF2-40B4-BE49-F238E27FC236}">
                <a16:creationId xmlns:a16="http://schemas.microsoft.com/office/drawing/2014/main" id="{784F3D87-55C6-42B4-A842-B4896B5D581E}"/>
              </a:ext>
            </a:extLst>
          </p:cNvPr>
          <p:cNvPicPr>
            <a:picLocks noChangeAspect="1"/>
          </p:cNvPicPr>
          <p:nvPr/>
        </p:nvPicPr>
        <p:blipFill>
          <a:blip r:embed="rId3"/>
          <a:stretch>
            <a:fillRect/>
          </a:stretch>
        </p:blipFill>
        <p:spPr>
          <a:xfrm>
            <a:off x="5018398" y="1347792"/>
            <a:ext cx="2761335" cy="1610108"/>
          </a:xfrm>
          <a:prstGeom prst="rect">
            <a:avLst/>
          </a:prstGeom>
        </p:spPr>
      </p:pic>
      <p:sp>
        <p:nvSpPr>
          <p:cNvPr id="51" name="TextBox 50">
            <a:extLst>
              <a:ext uri="{FF2B5EF4-FFF2-40B4-BE49-F238E27FC236}">
                <a16:creationId xmlns:a16="http://schemas.microsoft.com/office/drawing/2014/main" id="{BC52FB8A-AD92-46CE-B0E3-C0D566823B63}"/>
              </a:ext>
            </a:extLst>
          </p:cNvPr>
          <p:cNvSpPr txBox="1"/>
          <p:nvPr/>
        </p:nvSpPr>
        <p:spPr>
          <a:xfrm>
            <a:off x="739098" y="2591983"/>
            <a:ext cx="1332744" cy="246221"/>
          </a:xfrm>
          <a:prstGeom prst="rect">
            <a:avLst/>
          </a:prstGeom>
          <a:noFill/>
        </p:spPr>
        <p:txBody>
          <a:bodyPr wrap="square" rtlCol="0">
            <a:spAutoFit/>
          </a:bodyPr>
          <a:lstStyle/>
          <a:p>
            <a:r>
              <a:rPr lang="en-US" sz="1000" b="1" dirty="0">
                <a:latin typeface="Candara Light" panose="020E0502030303020204" pitchFamily="34" charset="0"/>
              </a:rPr>
              <a:t>Hatchery / Dam:</a:t>
            </a:r>
            <a:r>
              <a:rPr lang="en-US" sz="1000" dirty="0">
                <a:latin typeface="Candara Light" panose="020E0502030303020204" pitchFamily="34" charset="0"/>
              </a:rPr>
              <a:t>  N/A</a:t>
            </a:r>
          </a:p>
        </p:txBody>
      </p:sp>
      <p:sp>
        <p:nvSpPr>
          <p:cNvPr id="52" name="TextBox 51">
            <a:extLst>
              <a:ext uri="{FF2B5EF4-FFF2-40B4-BE49-F238E27FC236}">
                <a16:creationId xmlns:a16="http://schemas.microsoft.com/office/drawing/2014/main" id="{512DD24D-913A-4DE5-8767-B70A64C4EBBF}"/>
              </a:ext>
            </a:extLst>
          </p:cNvPr>
          <p:cNvSpPr txBox="1"/>
          <p:nvPr/>
        </p:nvSpPr>
        <p:spPr>
          <a:xfrm>
            <a:off x="3832784" y="1346139"/>
            <a:ext cx="1220605" cy="246221"/>
          </a:xfrm>
          <a:prstGeom prst="rect">
            <a:avLst/>
          </a:prstGeom>
          <a:noFill/>
        </p:spPr>
        <p:txBody>
          <a:bodyPr wrap="square" rtlCol="0">
            <a:spAutoFit/>
          </a:bodyPr>
          <a:lstStyle/>
          <a:p>
            <a:r>
              <a:rPr lang="en-US" sz="1000" b="1" dirty="0" err="1">
                <a:latin typeface="Candara Light" panose="020E0502030303020204" pitchFamily="34" charset="0"/>
              </a:rPr>
              <a:t>Subrun</a:t>
            </a:r>
            <a:r>
              <a:rPr lang="en-US" sz="1000" b="1" dirty="0">
                <a:latin typeface="Candara Light" panose="020E0502030303020204" pitchFamily="34" charset="0"/>
              </a:rPr>
              <a:t>:</a:t>
            </a:r>
            <a:r>
              <a:rPr lang="en-US" sz="1000" dirty="0">
                <a:latin typeface="Candara Light" panose="020E0502030303020204" pitchFamily="34" charset="0"/>
              </a:rPr>
              <a:t>  N/A</a:t>
            </a:r>
          </a:p>
        </p:txBody>
      </p:sp>
      <p:sp>
        <p:nvSpPr>
          <p:cNvPr id="49" name="TextBox 48">
            <a:extLst>
              <a:ext uri="{FF2B5EF4-FFF2-40B4-BE49-F238E27FC236}">
                <a16:creationId xmlns:a16="http://schemas.microsoft.com/office/drawing/2014/main" id="{224901C0-0632-423D-B290-43D2504B2726}"/>
              </a:ext>
            </a:extLst>
          </p:cNvPr>
          <p:cNvSpPr txBox="1"/>
          <p:nvPr/>
        </p:nvSpPr>
        <p:spPr>
          <a:xfrm>
            <a:off x="739098" y="6497694"/>
            <a:ext cx="1332744" cy="246221"/>
          </a:xfrm>
          <a:prstGeom prst="rect">
            <a:avLst/>
          </a:prstGeom>
          <a:noFill/>
        </p:spPr>
        <p:txBody>
          <a:bodyPr wrap="square" rtlCol="0">
            <a:spAutoFit/>
          </a:bodyPr>
          <a:lstStyle/>
          <a:p>
            <a:r>
              <a:rPr lang="en-US" sz="1000" b="1" dirty="0">
                <a:solidFill>
                  <a:srgbClr val="0070C0"/>
                </a:solidFill>
                <a:latin typeface="Candara Light" panose="020E0502030303020204" pitchFamily="34" charset="0"/>
              </a:rPr>
              <a:t>Show Field Definitions</a:t>
            </a:r>
            <a:endParaRPr lang="en-US" sz="1000" dirty="0">
              <a:solidFill>
                <a:srgbClr val="0070C0"/>
              </a:solidFill>
              <a:latin typeface="Candara Light" panose="020E0502030303020204" pitchFamily="34" charset="0"/>
            </a:endParaRPr>
          </a:p>
        </p:txBody>
      </p:sp>
      <p:sp>
        <p:nvSpPr>
          <p:cNvPr id="32" name="TextBox 31">
            <a:extLst>
              <a:ext uri="{FF2B5EF4-FFF2-40B4-BE49-F238E27FC236}">
                <a16:creationId xmlns:a16="http://schemas.microsoft.com/office/drawing/2014/main" id="{36A390D1-6E66-4F0B-95F8-A869B22DDB37}"/>
              </a:ext>
            </a:extLst>
          </p:cNvPr>
          <p:cNvSpPr txBox="1"/>
          <p:nvPr/>
        </p:nvSpPr>
        <p:spPr>
          <a:xfrm>
            <a:off x="1808509" y="3461301"/>
            <a:ext cx="812718" cy="246221"/>
          </a:xfrm>
          <a:prstGeom prst="rect">
            <a:avLst/>
          </a:prstGeom>
          <a:noFill/>
        </p:spPr>
        <p:txBody>
          <a:bodyPr wrap="square" rtlCol="0">
            <a:spAutoFit/>
          </a:bodyPr>
          <a:lstStyle/>
          <a:p>
            <a:r>
              <a:rPr lang="en-US" sz="1000" b="1" dirty="0">
                <a:latin typeface="Candara Light" panose="020E0502030303020204" pitchFamily="34" charset="0"/>
              </a:rPr>
              <a:t>All years →</a:t>
            </a:r>
          </a:p>
        </p:txBody>
      </p:sp>
      <p:sp>
        <p:nvSpPr>
          <p:cNvPr id="33" name="TextBox 32">
            <a:extLst>
              <a:ext uri="{FF2B5EF4-FFF2-40B4-BE49-F238E27FC236}">
                <a16:creationId xmlns:a16="http://schemas.microsoft.com/office/drawing/2014/main" id="{48835D9B-385B-4A92-8013-718033001305}"/>
              </a:ext>
            </a:extLst>
          </p:cNvPr>
          <p:cNvSpPr txBox="1"/>
          <p:nvPr/>
        </p:nvSpPr>
        <p:spPr>
          <a:xfrm>
            <a:off x="1163934" y="4591705"/>
            <a:ext cx="1457293" cy="246221"/>
          </a:xfrm>
          <a:prstGeom prst="rect">
            <a:avLst/>
          </a:prstGeom>
          <a:noFill/>
        </p:spPr>
        <p:txBody>
          <a:bodyPr wrap="square" rtlCol="0">
            <a:spAutoFit/>
          </a:bodyPr>
          <a:lstStyle/>
          <a:p>
            <a:r>
              <a:rPr lang="en-US" sz="1000" b="1" dirty="0">
                <a:latin typeface="Candara Light" panose="020E0502030303020204" pitchFamily="34" charset="0"/>
              </a:rPr>
              <a:t>Year selected in table →</a:t>
            </a:r>
          </a:p>
        </p:txBody>
      </p:sp>
      <p:pic>
        <p:nvPicPr>
          <p:cNvPr id="6" name="Picture 5">
            <a:extLst>
              <a:ext uri="{FF2B5EF4-FFF2-40B4-BE49-F238E27FC236}">
                <a16:creationId xmlns:a16="http://schemas.microsoft.com/office/drawing/2014/main" id="{A3B1740F-E9F4-480E-9ED5-2FC979EB71D3}"/>
              </a:ext>
            </a:extLst>
          </p:cNvPr>
          <p:cNvPicPr>
            <a:picLocks noChangeAspect="1"/>
          </p:cNvPicPr>
          <p:nvPr/>
        </p:nvPicPr>
        <p:blipFill>
          <a:blip r:embed="rId4"/>
          <a:stretch>
            <a:fillRect/>
          </a:stretch>
        </p:blipFill>
        <p:spPr>
          <a:xfrm>
            <a:off x="2604052" y="3071519"/>
            <a:ext cx="1509175" cy="1025785"/>
          </a:xfrm>
          <a:prstGeom prst="rect">
            <a:avLst/>
          </a:prstGeom>
        </p:spPr>
      </p:pic>
      <p:pic>
        <p:nvPicPr>
          <p:cNvPr id="9" name="Picture 8">
            <a:extLst>
              <a:ext uri="{FF2B5EF4-FFF2-40B4-BE49-F238E27FC236}">
                <a16:creationId xmlns:a16="http://schemas.microsoft.com/office/drawing/2014/main" id="{0ECEFDE9-B253-481A-B657-08CF9C8C86B9}"/>
              </a:ext>
            </a:extLst>
          </p:cNvPr>
          <p:cNvPicPr>
            <a:picLocks noChangeAspect="1"/>
          </p:cNvPicPr>
          <p:nvPr/>
        </p:nvPicPr>
        <p:blipFill>
          <a:blip r:embed="rId5"/>
          <a:stretch>
            <a:fillRect/>
          </a:stretch>
        </p:blipFill>
        <p:spPr>
          <a:xfrm>
            <a:off x="4417379" y="3071519"/>
            <a:ext cx="1520521" cy="1025785"/>
          </a:xfrm>
          <a:prstGeom prst="rect">
            <a:avLst/>
          </a:prstGeom>
        </p:spPr>
      </p:pic>
      <p:pic>
        <p:nvPicPr>
          <p:cNvPr id="11" name="Picture 10">
            <a:extLst>
              <a:ext uri="{FF2B5EF4-FFF2-40B4-BE49-F238E27FC236}">
                <a16:creationId xmlns:a16="http://schemas.microsoft.com/office/drawing/2014/main" id="{F01F5F6C-2F2F-4531-B061-2107A90F74DF}"/>
              </a:ext>
            </a:extLst>
          </p:cNvPr>
          <p:cNvPicPr>
            <a:picLocks noChangeAspect="1"/>
          </p:cNvPicPr>
          <p:nvPr/>
        </p:nvPicPr>
        <p:blipFill>
          <a:blip r:embed="rId6"/>
          <a:stretch>
            <a:fillRect/>
          </a:stretch>
        </p:blipFill>
        <p:spPr>
          <a:xfrm>
            <a:off x="6252082" y="3072347"/>
            <a:ext cx="1506737" cy="1024128"/>
          </a:xfrm>
          <a:prstGeom prst="rect">
            <a:avLst/>
          </a:prstGeom>
        </p:spPr>
      </p:pic>
      <p:pic>
        <p:nvPicPr>
          <p:cNvPr id="18" name="Picture 17">
            <a:extLst>
              <a:ext uri="{FF2B5EF4-FFF2-40B4-BE49-F238E27FC236}">
                <a16:creationId xmlns:a16="http://schemas.microsoft.com/office/drawing/2014/main" id="{2D3D0D4B-1365-48B3-BCF0-BD535601C22D}"/>
              </a:ext>
            </a:extLst>
          </p:cNvPr>
          <p:cNvPicPr>
            <a:picLocks noChangeAspect="1"/>
          </p:cNvPicPr>
          <p:nvPr/>
        </p:nvPicPr>
        <p:blipFill>
          <a:blip r:embed="rId7"/>
          <a:stretch>
            <a:fillRect/>
          </a:stretch>
        </p:blipFill>
        <p:spPr>
          <a:xfrm>
            <a:off x="2598566" y="4206141"/>
            <a:ext cx="1556045" cy="1022189"/>
          </a:xfrm>
          <a:prstGeom prst="rect">
            <a:avLst/>
          </a:prstGeom>
        </p:spPr>
      </p:pic>
      <p:pic>
        <p:nvPicPr>
          <p:cNvPr id="20" name="Picture 19">
            <a:extLst>
              <a:ext uri="{FF2B5EF4-FFF2-40B4-BE49-F238E27FC236}">
                <a16:creationId xmlns:a16="http://schemas.microsoft.com/office/drawing/2014/main" id="{B976F84F-A46F-4313-862B-A66F4212AFA3}"/>
              </a:ext>
            </a:extLst>
          </p:cNvPr>
          <p:cNvPicPr>
            <a:picLocks noChangeAspect="1"/>
          </p:cNvPicPr>
          <p:nvPr/>
        </p:nvPicPr>
        <p:blipFill>
          <a:blip r:embed="rId8"/>
          <a:stretch>
            <a:fillRect/>
          </a:stretch>
        </p:blipFill>
        <p:spPr>
          <a:xfrm>
            <a:off x="4412480" y="4201300"/>
            <a:ext cx="1556045" cy="1022189"/>
          </a:xfrm>
          <a:prstGeom prst="rect">
            <a:avLst/>
          </a:prstGeom>
        </p:spPr>
      </p:pic>
    </p:spTree>
    <p:extLst>
      <p:ext uri="{BB962C8B-B14F-4D97-AF65-F5344CB8AC3E}">
        <p14:creationId xmlns:p14="http://schemas.microsoft.com/office/powerpoint/2010/main" val="20004667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41FBA54-D549-4875-8C1E-4558DC663099}"/>
              </a:ext>
            </a:extLst>
          </p:cNvPr>
          <p:cNvSpPr/>
          <p:nvPr/>
        </p:nvSpPr>
        <p:spPr>
          <a:xfrm>
            <a:off x="685800" y="-17418"/>
            <a:ext cx="7210697" cy="6789409"/>
          </a:xfrm>
          <a:prstGeom prst="rect">
            <a:avLst/>
          </a:prstGeom>
          <a:solidFill>
            <a:srgbClr val="FAF7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85DFB295-49B7-46AB-AC55-7EB840FD957F}"/>
              </a:ext>
            </a:extLst>
          </p:cNvPr>
          <p:cNvSpPr/>
          <p:nvPr/>
        </p:nvSpPr>
        <p:spPr>
          <a:xfrm>
            <a:off x="685800" y="0"/>
            <a:ext cx="7210697" cy="81070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Candara Light" panose="020E0502030303020204" pitchFamily="34" charset="0"/>
              </a:rPr>
              <a:t>Age Data – Age Distribution By Brood Year</a:t>
            </a:r>
          </a:p>
        </p:txBody>
      </p:sp>
      <p:sp>
        <p:nvSpPr>
          <p:cNvPr id="10" name="TextBox 9">
            <a:extLst>
              <a:ext uri="{FF2B5EF4-FFF2-40B4-BE49-F238E27FC236}">
                <a16:creationId xmlns:a16="http://schemas.microsoft.com/office/drawing/2014/main" id="{92931BB1-EA9A-4CF1-A8BD-20B7959C7E59}"/>
              </a:ext>
            </a:extLst>
          </p:cNvPr>
          <p:cNvSpPr txBox="1"/>
          <p:nvPr/>
        </p:nvSpPr>
        <p:spPr>
          <a:xfrm>
            <a:off x="726398" y="2829017"/>
            <a:ext cx="3270591" cy="246221"/>
          </a:xfrm>
          <a:prstGeom prst="rect">
            <a:avLst/>
          </a:prstGeom>
          <a:noFill/>
        </p:spPr>
        <p:txBody>
          <a:bodyPr wrap="square" rtlCol="0">
            <a:spAutoFit/>
          </a:bodyPr>
          <a:lstStyle/>
          <a:p>
            <a:r>
              <a:rPr lang="en-US" sz="1000" b="1" dirty="0">
                <a:latin typeface="Candara Light" panose="020E0502030303020204" pitchFamily="34" charset="0"/>
              </a:rPr>
              <a:t>Age data from Dam / Weir Counts  |  Compiler:  CRITFC</a:t>
            </a:r>
          </a:p>
        </p:txBody>
      </p:sp>
      <p:sp>
        <p:nvSpPr>
          <p:cNvPr id="13" name="TextBox 12">
            <a:extLst>
              <a:ext uri="{FF2B5EF4-FFF2-40B4-BE49-F238E27FC236}">
                <a16:creationId xmlns:a16="http://schemas.microsoft.com/office/drawing/2014/main" id="{848325E6-F523-4B6A-9969-6865BCE0E57D}"/>
              </a:ext>
            </a:extLst>
          </p:cNvPr>
          <p:cNvSpPr txBox="1"/>
          <p:nvPr/>
        </p:nvSpPr>
        <p:spPr>
          <a:xfrm>
            <a:off x="726398" y="1336749"/>
            <a:ext cx="1657586" cy="246221"/>
          </a:xfrm>
          <a:prstGeom prst="rect">
            <a:avLst/>
          </a:prstGeom>
          <a:noFill/>
        </p:spPr>
        <p:txBody>
          <a:bodyPr wrap="square" rtlCol="0">
            <a:spAutoFit/>
          </a:bodyPr>
          <a:lstStyle/>
          <a:p>
            <a:r>
              <a:rPr lang="en-US" sz="1000" b="1" dirty="0">
                <a:latin typeface="Candara Light" panose="020E0502030303020204" pitchFamily="34" charset="0"/>
              </a:rPr>
              <a:t>Species:</a:t>
            </a:r>
            <a:r>
              <a:rPr lang="en-US" sz="1000" dirty="0">
                <a:latin typeface="Candara Light" panose="020E0502030303020204" pitchFamily="34" charset="0"/>
              </a:rPr>
              <a:t>  Chinook salmon</a:t>
            </a:r>
          </a:p>
        </p:txBody>
      </p:sp>
      <p:sp>
        <p:nvSpPr>
          <p:cNvPr id="15" name="TextBox 14">
            <a:extLst>
              <a:ext uri="{FF2B5EF4-FFF2-40B4-BE49-F238E27FC236}">
                <a16:creationId xmlns:a16="http://schemas.microsoft.com/office/drawing/2014/main" id="{DE992BB7-F475-4D41-8511-5373C1B4B134}"/>
              </a:ext>
            </a:extLst>
          </p:cNvPr>
          <p:cNvSpPr txBox="1"/>
          <p:nvPr/>
        </p:nvSpPr>
        <p:spPr>
          <a:xfrm>
            <a:off x="2323623" y="1328839"/>
            <a:ext cx="860984" cy="246221"/>
          </a:xfrm>
          <a:prstGeom prst="rect">
            <a:avLst/>
          </a:prstGeom>
          <a:noFill/>
        </p:spPr>
        <p:txBody>
          <a:bodyPr wrap="square" rtlCol="0">
            <a:spAutoFit/>
          </a:bodyPr>
          <a:lstStyle/>
          <a:p>
            <a:r>
              <a:rPr lang="en-US" sz="1000" b="1" dirty="0">
                <a:latin typeface="Candara Light" panose="020E0502030303020204" pitchFamily="34" charset="0"/>
              </a:rPr>
              <a:t>Run:</a:t>
            </a:r>
            <a:r>
              <a:rPr lang="en-US" sz="1000" dirty="0">
                <a:latin typeface="Candara Light" panose="020E0502030303020204" pitchFamily="34" charset="0"/>
              </a:rPr>
              <a:t>  Spring</a:t>
            </a:r>
          </a:p>
        </p:txBody>
      </p:sp>
      <p:sp>
        <p:nvSpPr>
          <p:cNvPr id="17" name="TextBox 16">
            <a:extLst>
              <a:ext uri="{FF2B5EF4-FFF2-40B4-BE49-F238E27FC236}">
                <a16:creationId xmlns:a16="http://schemas.microsoft.com/office/drawing/2014/main" id="{3C37F0DD-6E65-4F98-BAA5-D35621CE9782}"/>
              </a:ext>
            </a:extLst>
          </p:cNvPr>
          <p:cNvSpPr txBox="1"/>
          <p:nvPr/>
        </p:nvSpPr>
        <p:spPr>
          <a:xfrm>
            <a:off x="726398" y="1585883"/>
            <a:ext cx="1220606" cy="246221"/>
          </a:xfrm>
          <a:prstGeom prst="rect">
            <a:avLst/>
          </a:prstGeom>
          <a:noFill/>
        </p:spPr>
        <p:txBody>
          <a:bodyPr wrap="square" rtlCol="0">
            <a:spAutoFit/>
          </a:bodyPr>
          <a:lstStyle/>
          <a:p>
            <a:r>
              <a:rPr lang="en-US" sz="1000" b="1" dirty="0">
                <a:latin typeface="Candara Light" panose="020E0502030303020204" pitchFamily="34" charset="0"/>
              </a:rPr>
              <a:t>Production:</a:t>
            </a:r>
            <a:r>
              <a:rPr lang="en-US" sz="1000" dirty="0">
                <a:latin typeface="Candara Light" panose="020E0502030303020204" pitchFamily="34" charset="0"/>
              </a:rPr>
              <a:t>  Mixed</a:t>
            </a:r>
          </a:p>
        </p:txBody>
      </p:sp>
      <p:sp>
        <p:nvSpPr>
          <p:cNvPr id="19" name="TextBox 18">
            <a:extLst>
              <a:ext uri="{FF2B5EF4-FFF2-40B4-BE49-F238E27FC236}">
                <a16:creationId xmlns:a16="http://schemas.microsoft.com/office/drawing/2014/main" id="{810366A4-5D93-427F-8697-176EE02B7067}"/>
              </a:ext>
            </a:extLst>
          </p:cNvPr>
          <p:cNvSpPr txBox="1"/>
          <p:nvPr/>
        </p:nvSpPr>
        <p:spPr>
          <a:xfrm>
            <a:off x="726398" y="2089496"/>
            <a:ext cx="3058301" cy="246221"/>
          </a:xfrm>
          <a:prstGeom prst="rect">
            <a:avLst/>
          </a:prstGeom>
          <a:noFill/>
        </p:spPr>
        <p:txBody>
          <a:bodyPr wrap="square" rtlCol="0">
            <a:spAutoFit/>
          </a:bodyPr>
          <a:lstStyle/>
          <a:p>
            <a:r>
              <a:rPr lang="en-US" sz="1000" b="1" dirty="0">
                <a:latin typeface="Candara Light" panose="020E0502030303020204" pitchFamily="34" charset="0"/>
              </a:rPr>
              <a:t>Stream:</a:t>
            </a:r>
            <a:r>
              <a:rPr lang="en-US" sz="1000" dirty="0">
                <a:latin typeface="Candara Light" panose="020E0502030303020204" pitchFamily="34" charset="0"/>
              </a:rPr>
              <a:t>  Columbia River, </a:t>
            </a:r>
            <a:r>
              <a:rPr lang="en-US" sz="1000" dirty="0" err="1">
                <a:latin typeface="Candara Light" panose="020E0502030303020204" pitchFamily="34" charset="0"/>
              </a:rPr>
              <a:t>trib</a:t>
            </a:r>
            <a:r>
              <a:rPr lang="en-US" sz="1000" dirty="0">
                <a:latin typeface="Candara Light" panose="020E0502030303020204" pitchFamily="34" charset="0"/>
              </a:rPr>
              <a:t> to Pacific Ocean</a:t>
            </a:r>
          </a:p>
        </p:txBody>
      </p:sp>
      <p:sp>
        <p:nvSpPr>
          <p:cNvPr id="24" name="TextBox 23">
            <a:extLst>
              <a:ext uri="{FF2B5EF4-FFF2-40B4-BE49-F238E27FC236}">
                <a16:creationId xmlns:a16="http://schemas.microsoft.com/office/drawing/2014/main" id="{4F13B807-50EA-4C9A-8D9D-B61F9A50DB86}"/>
              </a:ext>
            </a:extLst>
          </p:cNvPr>
          <p:cNvSpPr txBox="1"/>
          <p:nvPr/>
        </p:nvSpPr>
        <p:spPr>
          <a:xfrm>
            <a:off x="726398" y="1828465"/>
            <a:ext cx="4013610" cy="246221"/>
          </a:xfrm>
          <a:prstGeom prst="rect">
            <a:avLst/>
          </a:prstGeom>
          <a:noFill/>
        </p:spPr>
        <p:txBody>
          <a:bodyPr wrap="square" rtlCol="0">
            <a:spAutoFit/>
          </a:bodyPr>
          <a:lstStyle/>
          <a:p>
            <a:r>
              <a:rPr lang="en-US" sz="1000" b="1" dirty="0">
                <a:latin typeface="Candara Light" panose="020E0502030303020204" pitchFamily="34" charset="0"/>
              </a:rPr>
              <a:t>Population Name:</a:t>
            </a:r>
            <a:r>
              <a:rPr lang="en-US" sz="1000" dirty="0">
                <a:latin typeface="Candara Light" panose="020E0502030303020204" pitchFamily="34" charset="0"/>
              </a:rPr>
              <a:t>  Not assigned</a:t>
            </a:r>
          </a:p>
        </p:txBody>
      </p:sp>
      <p:sp>
        <p:nvSpPr>
          <p:cNvPr id="22" name="TextBox 21">
            <a:extLst>
              <a:ext uri="{FF2B5EF4-FFF2-40B4-BE49-F238E27FC236}">
                <a16:creationId xmlns:a16="http://schemas.microsoft.com/office/drawing/2014/main" id="{AD8B6491-4D7A-467B-AED9-FA2D9569E5F8}"/>
              </a:ext>
            </a:extLst>
          </p:cNvPr>
          <p:cNvSpPr txBox="1"/>
          <p:nvPr/>
        </p:nvSpPr>
        <p:spPr>
          <a:xfrm>
            <a:off x="726398" y="2345101"/>
            <a:ext cx="2531499" cy="246221"/>
          </a:xfrm>
          <a:prstGeom prst="rect">
            <a:avLst/>
          </a:prstGeom>
          <a:noFill/>
        </p:spPr>
        <p:txBody>
          <a:bodyPr wrap="square" rtlCol="0">
            <a:spAutoFit/>
          </a:bodyPr>
          <a:lstStyle/>
          <a:p>
            <a:r>
              <a:rPr lang="en-US" sz="1000" b="1" dirty="0">
                <a:latin typeface="Candara Light" panose="020E0502030303020204" pitchFamily="34" charset="0"/>
              </a:rPr>
              <a:t>River Mile:</a:t>
            </a:r>
            <a:r>
              <a:rPr lang="en-US" sz="1000" dirty="0">
                <a:latin typeface="Candara Light" panose="020E0502030303020204" pitchFamily="34" charset="0"/>
              </a:rPr>
              <a:t>  from RM 143.87 to RM 143.87</a:t>
            </a:r>
          </a:p>
        </p:txBody>
      </p:sp>
      <p:graphicFrame>
        <p:nvGraphicFramePr>
          <p:cNvPr id="2" name="Table 1">
            <a:extLst>
              <a:ext uri="{FF2B5EF4-FFF2-40B4-BE49-F238E27FC236}">
                <a16:creationId xmlns:a16="http://schemas.microsoft.com/office/drawing/2014/main" id="{44BB98D1-0DED-4232-89AE-4A0CA263972D}"/>
              </a:ext>
            </a:extLst>
          </p:cNvPr>
          <p:cNvGraphicFramePr>
            <a:graphicFrameLocks noGrp="1"/>
          </p:cNvGraphicFramePr>
          <p:nvPr>
            <p:extLst>
              <p:ext uri="{D42A27DB-BD31-4B8C-83A1-F6EECF244321}">
                <p14:modId xmlns:p14="http://schemas.microsoft.com/office/powerpoint/2010/main" val="305203255"/>
              </p:ext>
            </p:extLst>
          </p:nvPr>
        </p:nvGraphicFramePr>
        <p:xfrm>
          <a:off x="748643" y="5297188"/>
          <a:ext cx="7076940" cy="1198880"/>
        </p:xfrm>
        <a:graphic>
          <a:graphicData uri="http://schemas.openxmlformats.org/drawingml/2006/table">
            <a:tbl>
              <a:tblPr firstRow="1" bandRow="1">
                <a:tableStyleId>{1FECB4D8-DB02-4DC6-A0A2-4F2EBAE1DC90}</a:tableStyleId>
              </a:tblPr>
              <a:tblGrid>
                <a:gridCol w="657593">
                  <a:extLst>
                    <a:ext uri="{9D8B030D-6E8A-4147-A177-3AD203B41FA5}">
                      <a16:colId xmlns:a16="http://schemas.microsoft.com/office/drawing/2014/main" val="2205152902"/>
                    </a:ext>
                  </a:extLst>
                </a:gridCol>
                <a:gridCol w="544946">
                  <a:extLst>
                    <a:ext uri="{9D8B030D-6E8A-4147-A177-3AD203B41FA5}">
                      <a16:colId xmlns:a16="http://schemas.microsoft.com/office/drawing/2014/main" val="3135004985"/>
                    </a:ext>
                  </a:extLst>
                </a:gridCol>
                <a:gridCol w="674254">
                  <a:extLst>
                    <a:ext uri="{9D8B030D-6E8A-4147-A177-3AD203B41FA5}">
                      <a16:colId xmlns:a16="http://schemas.microsoft.com/office/drawing/2014/main" val="1082399137"/>
                    </a:ext>
                  </a:extLst>
                </a:gridCol>
                <a:gridCol w="585103">
                  <a:extLst>
                    <a:ext uri="{9D8B030D-6E8A-4147-A177-3AD203B41FA5}">
                      <a16:colId xmlns:a16="http://schemas.microsoft.com/office/drawing/2014/main" val="3101470690"/>
                    </a:ext>
                  </a:extLst>
                </a:gridCol>
                <a:gridCol w="625792">
                  <a:extLst>
                    <a:ext uri="{9D8B030D-6E8A-4147-A177-3AD203B41FA5}">
                      <a16:colId xmlns:a16="http://schemas.microsoft.com/office/drawing/2014/main" val="1014614813"/>
                    </a:ext>
                  </a:extLst>
                </a:gridCol>
                <a:gridCol w="370471">
                  <a:extLst>
                    <a:ext uri="{9D8B030D-6E8A-4147-A177-3AD203B41FA5}">
                      <a16:colId xmlns:a16="http://schemas.microsoft.com/office/drawing/2014/main" val="951334772"/>
                    </a:ext>
                  </a:extLst>
                </a:gridCol>
                <a:gridCol w="676109">
                  <a:extLst>
                    <a:ext uri="{9D8B030D-6E8A-4147-A177-3AD203B41FA5}">
                      <a16:colId xmlns:a16="http://schemas.microsoft.com/office/drawing/2014/main" val="691224281"/>
                    </a:ext>
                  </a:extLst>
                </a:gridCol>
                <a:gridCol w="722417">
                  <a:extLst>
                    <a:ext uri="{9D8B030D-6E8A-4147-A177-3AD203B41FA5}">
                      <a16:colId xmlns:a16="http://schemas.microsoft.com/office/drawing/2014/main" val="2546899793"/>
                    </a:ext>
                  </a:extLst>
                </a:gridCol>
                <a:gridCol w="703895">
                  <a:extLst>
                    <a:ext uri="{9D8B030D-6E8A-4147-A177-3AD203B41FA5}">
                      <a16:colId xmlns:a16="http://schemas.microsoft.com/office/drawing/2014/main" val="3139208764"/>
                    </a:ext>
                  </a:extLst>
                </a:gridCol>
                <a:gridCol w="759464">
                  <a:extLst>
                    <a:ext uri="{9D8B030D-6E8A-4147-A177-3AD203B41FA5}">
                      <a16:colId xmlns:a16="http://schemas.microsoft.com/office/drawing/2014/main" val="2894633283"/>
                    </a:ext>
                  </a:extLst>
                </a:gridCol>
                <a:gridCol w="756896">
                  <a:extLst>
                    <a:ext uri="{9D8B030D-6E8A-4147-A177-3AD203B41FA5}">
                      <a16:colId xmlns:a16="http://schemas.microsoft.com/office/drawing/2014/main" val="1296972488"/>
                    </a:ext>
                  </a:extLst>
                </a:gridCol>
              </a:tblGrid>
              <a:tr h="370840">
                <a:tc>
                  <a:txBody>
                    <a:bodyPr/>
                    <a:lstStyle/>
                    <a:p>
                      <a:pPr algn="ctr"/>
                      <a:r>
                        <a:rPr lang="en-US" sz="800" dirty="0">
                          <a:solidFill>
                            <a:schemeClr val="tx1"/>
                          </a:solidFill>
                        </a:rPr>
                        <a:t>BROOD</a:t>
                      </a:r>
                    </a:p>
                    <a:p>
                      <a:pPr algn="ctr"/>
                      <a:r>
                        <a:rPr lang="en-US" sz="800" dirty="0">
                          <a:solidFill>
                            <a:schemeClr val="tx1"/>
                          </a:solidFill>
                        </a:rPr>
                        <a:t>YEAR</a:t>
                      </a:r>
                    </a:p>
                  </a:txBody>
                  <a:tcPr anchor="ctr"/>
                </a:tc>
                <a:tc>
                  <a:txBody>
                    <a:bodyPr/>
                    <a:lstStyle/>
                    <a:p>
                      <a:pPr algn="ctr"/>
                      <a:r>
                        <a:rPr lang="en-US" sz="800" dirty="0">
                          <a:solidFill>
                            <a:schemeClr val="tx1"/>
                          </a:solidFill>
                        </a:rPr>
                        <a:t>NULL</a:t>
                      </a:r>
                    </a:p>
                    <a:p>
                      <a:pPr algn="ctr"/>
                      <a:r>
                        <a:rPr lang="en-US" sz="800" dirty="0">
                          <a:solidFill>
                            <a:schemeClr val="tx1"/>
                          </a:solidFill>
                        </a:rPr>
                        <a:t>RECORD</a:t>
                      </a:r>
                    </a:p>
                  </a:txBody>
                  <a:tcPr anchor="ctr"/>
                </a:tc>
                <a:tc>
                  <a:txBody>
                    <a:bodyPr/>
                    <a:lstStyle/>
                    <a:p>
                      <a:pPr algn="ctr"/>
                      <a:r>
                        <a:rPr lang="en-US" sz="800" dirty="0">
                          <a:solidFill>
                            <a:schemeClr val="tx1"/>
                          </a:solidFill>
                        </a:rPr>
                        <a:t>SAMPLE</a:t>
                      </a:r>
                    </a:p>
                    <a:p>
                      <a:pPr algn="ctr"/>
                      <a:r>
                        <a:rPr lang="en-US" sz="800" dirty="0">
                          <a:solidFill>
                            <a:schemeClr val="tx1"/>
                          </a:solidFill>
                        </a:rPr>
                        <a:t>YEAR</a:t>
                      </a:r>
                    </a:p>
                  </a:txBody>
                  <a:tcPr anchor="ctr"/>
                </a:tc>
                <a:tc>
                  <a:txBody>
                    <a:bodyPr/>
                    <a:lstStyle/>
                    <a:p>
                      <a:pPr algn="ctr"/>
                      <a:r>
                        <a:rPr lang="en-US" sz="800" dirty="0">
                          <a:solidFill>
                            <a:schemeClr val="tx1"/>
                          </a:solidFill>
                        </a:rPr>
                        <a:t>TOTAL</a:t>
                      </a:r>
                    </a:p>
                    <a:p>
                      <a:pPr algn="ctr"/>
                      <a:r>
                        <a:rPr lang="en-US" sz="800" dirty="0">
                          <a:solidFill>
                            <a:schemeClr val="tx1"/>
                          </a:solidFill>
                        </a:rPr>
                        <a:t>AGE</a:t>
                      </a:r>
                    </a:p>
                  </a:txBody>
                  <a:tcPr anchor="ctr"/>
                </a:tc>
                <a:tc>
                  <a:txBody>
                    <a:bodyPr/>
                    <a:lstStyle/>
                    <a:p>
                      <a:pPr algn="ctr"/>
                      <a:r>
                        <a:rPr lang="en-US" sz="800" dirty="0">
                          <a:solidFill>
                            <a:schemeClr val="tx1"/>
                          </a:solidFill>
                        </a:rPr>
                        <a:t>OCEAN</a:t>
                      </a:r>
                    </a:p>
                    <a:p>
                      <a:pPr algn="ctr"/>
                      <a:r>
                        <a:rPr lang="en-US" sz="800" dirty="0">
                          <a:solidFill>
                            <a:schemeClr val="tx1"/>
                          </a:solidFill>
                        </a:rPr>
                        <a:t>AGE</a:t>
                      </a:r>
                    </a:p>
                  </a:txBody>
                  <a:tcPr anchor="ctr"/>
                </a:tc>
                <a:tc>
                  <a:txBody>
                    <a:bodyPr/>
                    <a:lstStyle/>
                    <a:p>
                      <a:pPr algn="ctr"/>
                      <a:r>
                        <a:rPr lang="en-US" sz="800" dirty="0">
                          <a:solidFill>
                            <a:schemeClr val="tx1"/>
                          </a:solidFill>
                        </a:rPr>
                        <a:t>SEX</a:t>
                      </a:r>
                    </a:p>
                  </a:txBody>
                  <a:tcPr anchor="ctr"/>
                </a:tc>
                <a:tc>
                  <a:txBody>
                    <a:bodyPr/>
                    <a:lstStyle/>
                    <a:p>
                      <a:pPr algn="ctr"/>
                      <a:r>
                        <a:rPr lang="en-US" sz="800" dirty="0">
                          <a:solidFill>
                            <a:schemeClr val="tx1"/>
                          </a:solidFill>
                        </a:rPr>
                        <a:t>TOTAL</a:t>
                      </a:r>
                    </a:p>
                    <a:p>
                      <a:pPr algn="ctr"/>
                      <a:r>
                        <a:rPr lang="en-US" sz="800" dirty="0">
                          <a:solidFill>
                            <a:schemeClr val="tx1"/>
                          </a:solidFill>
                        </a:rPr>
                        <a:t>FISH</a:t>
                      </a:r>
                    </a:p>
                  </a:txBody>
                  <a:tcPr anchor="ctr"/>
                </a:tc>
                <a:tc>
                  <a:txBody>
                    <a:bodyPr/>
                    <a:lstStyle/>
                    <a:p>
                      <a:pPr algn="ctr"/>
                      <a:r>
                        <a:rPr lang="en-US" sz="800" dirty="0">
                          <a:solidFill>
                            <a:schemeClr val="tx1"/>
                          </a:solidFill>
                        </a:rPr>
                        <a:t>AGED</a:t>
                      </a:r>
                    </a:p>
                    <a:p>
                      <a:pPr algn="ctr"/>
                      <a:r>
                        <a:rPr lang="en-US" sz="800" dirty="0">
                          <a:solidFill>
                            <a:schemeClr val="tx1"/>
                          </a:solidFill>
                        </a:rPr>
                        <a:t>FISH</a:t>
                      </a:r>
                    </a:p>
                  </a:txBody>
                  <a:tcPr anchor="ctr"/>
                </a:tc>
                <a:tc>
                  <a:txBody>
                    <a:bodyPr/>
                    <a:lstStyle/>
                    <a:p>
                      <a:pPr algn="ctr"/>
                      <a:r>
                        <a:rPr lang="en-US" sz="800" dirty="0">
                          <a:solidFill>
                            <a:schemeClr val="tx1"/>
                          </a:solidFill>
                        </a:rPr>
                        <a:t>LENGTH</a:t>
                      </a:r>
                    </a:p>
                    <a:p>
                      <a:pPr algn="ctr"/>
                      <a:r>
                        <a:rPr lang="en-US" sz="800" dirty="0">
                          <a:solidFill>
                            <a:schemeClr val="tx1"/>
                          </a:solidFill>
                        </a:rPr>
                        <a:t>TYPE</a:t>
                      </a:r>
                    </a:p>
                  </a:txBody>
                  <a:tcPr anchor="ctr"/>
                </a:tc>
                <a:tc>
                  <a:txBody>
                    <a:bodyPr/>
                    <a:lstStyle/>
                    <a:p>
                      <a:pPr algn="ctr"/>
                      <a:r>
                        <a:rPr lang="en-US" sz="800" dirty="0">
                          <a:solidFill>
                            <a:schemeClr val="tx1"/>
                          </a:solidFill>
                        </a:rPr>
                        <a:t>MEAN</a:t>
                      </a:r>
                    </a:p>
                    <a:p>
                      <a:pPr algn="ctr"/>
                      <a:r>
                        <a:rPr lang="en-US" sz="800" dirty="0">
                          <a:solidFill>
                            <a:schemeClr val="tx1"/>
                          </a:solidFill>
                        </a:rPr>
                        <a:t>LENGTH</a:t>
                      </a:r>
                    </a:p>
                    <a:p>
                      <a:pPr algn="ctr"/>
                      <a:r>
                        <a:rPr lang="en-US" sz="800" dirty="0">
                          <a:solidFill>
                            <a:schemeClr val="tx1"/>
                          </a:solidFill>
                        </a:rPr>
                        <a:t>(mm)</a:t>
                      </a:r>
                    </a:p>
                  </a:txBody>
                  <a:tcPr anchor="ctr"/>
                </a:tc>
                <a:tc>
                  <a:txBody>
                    <a:bodyPr/>
                    <a:lstStyle/>
                    <a:p>
                      <a:pPr algn="ctr"/>
                      <a:r>
                        <a:rPr lang="en-US" sz="800" dirty="0">
                          <a:solidFill>
                            <a:schemeClr val="tx1"/>
                          </a:solidFill>
                        </a:rPr>
                        <a:t>MEAN</a:t>
                      </a:r>
                    </a:p>
                    <a:p>
                      <a:pPr algn="ctr"/>
                      <a:r>
                        <a:rPr lang="en-US" sz="800" dirty="0">
                          <a:solidFill>
                            <a:schemeClr val="tx1"/>
                          </a:solidFill>
                        </a:rPr>
                        <a:t>WEIGHT</a:t>
                      </a:r>
                    </a:p>
                    <a:p>
                      <a:pPr algn="ctr"/>
                      <a:r>
                        <a:rPr lang="en-US" sz="800" dirty="0">
                          <a:solidFill>
                            <a:schemeClr val="tx1"/>
                          </a:solidFill>
                        </a:rPr>
                        <a:t>(g)</a:t>
                      </a:r>
                    </a:p>
                  </a:txBody>
                  <a:tcPr anchor="ctr"/>
                </a:tc>
                <a:extLst>
                  <a:ext uri="{0D108BD9-81ED-4DB2-BD59-A6C34878D82A}">
                    <a16:rowId xmlns:a16="http://schemas.microsoft.com/office/drawing/2014/main" val="852811609"/>
                  </a:ext>
                </a:extLst>
              </a:tr>
              <a:tr h="370840">
                <a:tc>
                  <a:txBody>
                    <a:bodyPr/>
                    <a:lstStyle/>
                    <a:p>
                      <a:pPr algn="ctr"/>
                      <a:r>
                        <a:rPr lang="en-US" sz="800" dirty="0" err="1"/>
                        <a:t>BroodYear</a:t>
                      </a:r>
                      <a:endParaRPr lang="en-US" sz="800" dirty="0"/>
                    </a:p>
                  </a:txBody>
                  <a:tcPr/>
                </a:tc>
                <a:tc>
                  <a:txBody>
                    <a:bodyPr/>
                    <a:lstStyle/>
                    <a:p>
                      <a:pPr algn="ctr"/>
                      <a:r>
                        <a:rPr lang="en-US" sz="800" dirty="0" err="1"/>
                        <a:t>NullFlag</a:t>
                      </a:r>
                      <a:endParaRPr lang="en-US" sz="800" dirty="0"/>
                    </a:p>
                  </a:txBody>
                  <a:tcPr/>
                </a:tc>
                <a:tc>
                  <a:txBody>
                    <a:bodyPr/>
                    <a:lstStyle/>
                    <a:p>
                      <a:pPr algn="ctr"/>
                      <a:r>
                        <a:rPr lang="en-US" sz="800" dirty="0" err="1"/>
                        <a:t>SampleYear</a:t>
                      </a:r>
                      <a:endParaRPr lang="en-US" sz="800" dirty="0"/>
                    </a:p>
                  </a:txBody>
                  <a:tcPr/>
                </a:tc>
                <a:tc>
                  <a:txBody>
                    <a:bodyPr/>
                    <a:lstStyle/>
                    <a:p>
                      <a:pPr algn="ctr"/>
                      <a:r>
                        <a:rPr lang="en-US" sz="800" dirty="0" err="1"/>
                        <a:t>TotalAge</a:t>
                      </a:r>
                      <a:endParaRPr lang="en-US" sz="800" dirty="0"/>
                    </a:p>
                  </a:txBody>
                  <a:tcPr/>
                </a:tc>
                <a:tc>
                  <a:txBody>
                    <a:bodyPr/>
                    <a:lstStyle/>
                    <a:p>
                      <a:pPr algn="ctr"/>
                      <a:r>
                        <a:rPr lang="en-US" sz="800" dirty="0" err="1"/>
                        <a:t>OceanAge</a:t>
                      </a:r>
                      <a:endParaRPr lang="en-US" sz="800" dirty="0"/>
                    </a:p>
                  </a:txBody>
                  <a:tcPr/>
                </a:tc>
                <a:tc>
                  <a:txBody>
                    <a:bodyPr/>
                    <a:lstStyle/>
                    <a:p>
                      <a:pPr algn="ctr"/>
                      <a:r>
                        <a:rPr lang="en-US" sz="800" dirty="0"/>
                        <a:t>Sex</a:t>
                      </a:r>
                    </a:p>
                  </a:txBody>
                  <a:tcPr/>
                </a:tc>
                <a:tc>
                  <a:txBody>
                    <a:bodyPr/>
                    <a:lstStyle/>
                    <a:p>
                      <a:pPr algn="ctr"/>
                      <a:r>
                        <a:rPr lang="en-US" sz="800" dirty="0" err="1"/>
                        <a:t>TotalPerAS</a:t>
                      </a:r>
                      <a:endParaRPr lang="en-US" sz="800" dirty="0"/>
                    </a:p>
                  </a:txBody>
                  <a:tcPr/>
                </a:tc>
                <a:tc>
                  <a:txBody>
                    <a:bodyPr/>
                    <a:lstStyle/>
                    <a:p>
                      <a:pPr algn="ctr"/>
                      <a:r>
                        <a:rPr lang="en-US" sz="800" dirty="0" err="1"/>
                        <a:t>ActualPerAS</a:t>
                      </a:r>
                      <a:endParaRPr lang="en-US" sz="800" dirty="0"/>
                    </a:p>
                  </a:txBody>
                  <a:tcPr/>
                </a:tc>
                <a:tc>
                  <a:txBody>
                    <a:bodyPr/>
                    <a:lstStyle/>
                    <a:p>
                      <a:pPr algn="ctr"/>
                      <a:r>
                        <a:rPr lang="en-US" sz="800" dirty="0" err="1"/>
                        <a:t>LengthType</a:t>
                      </a:r>
                      <a:endParaRPr lang="en-US" sz="800" dirty="0"/>
                    </a:p>
                  </a:txBody>
                  <a:tcPr/>
                </a:tc>
                <a:tc>
                  <a:txBody>
                    <a:bodyPr/>
                    <a:lstStyle/>
                    <a:p>
                      <a:pPr algn="ctr"/>
                      <a:r>
                        <a:rPr lang="en-US" sz="800" dirty="0" err="1"/>
                        <a:t>LengthMean</a:t>
                      </a:r>
                      <a:endParaRPr lang="en-US" sz="800" dirty="0"/>
                    </a:p>
                  </a:txBody>
                  <a:tcPr/>
                </a:tc>
                <a:tc>
                  <a:txBody>
                    <a:bodyPr/>
                    <a:lstStyle/>
                    <a:p>
                      <a:pPr algn="ctr"/>
                      <a:r>
                        <a:rPr lang="en-US" sz="800" dirty="0" err="1"/>
                        <a:t>WeightMean</a:t>
                      </a:r>
                      <a:endParaRPr lang="en-US" sz="800" dirty="0"/>
                    </a:p>
                  </a:txBody>
                  <a:tcPr/>
                </a:tc>
                <a:extLst>
                  <a:ext uri="{0D108BD9-81ED-4DB2-BD59-A6C34878D82A}">
                    <a16:rowId xmlns:a16="http://schemas.microsoft.com/office/drawing/2014/main" val="1232622253"/>
                  </a:ext>
                </a:extLst>
              </a:tr>
              <a:tr h="370840">
                <a:tc>
                  <a:txBody>
                    <a:bodyPr/>
                    <a:lstStyle/>
                    <a:p>
                      <a:pPr algn="ctr"/>
                      <a:r>
                        <a:rPr lang="en-US" sz="800" dirty="0" err="1"/>
                        <a:t>BroodYear</a:t>
                      </a:r>
                      <a:endParaRPr lang="en-US" sz="800" dirty="0"/>
                    </a:p>
                  </a:txBody>
                  <a:tcPr/>
                </a:tc>
                <a:tc>
                  <a:txBody>
                    <a:bodyPr/>
                    <a:lstStyle/>
                    <a:p>
                      <a:pPr algn="ctr"/>
                      <a:r>
                        <a:rPr lang="en-US" sz="800" dirty="0" err="1"/>
                        <a:t>NullFlag</a:t>
                      </a:r>
                      <a:endParaRPr lang="en-US" sz="800" dirty="0"/>
                    </a:p>
                  </a:txBody>
                  <a:tcPr/>
                </a:tc>
                <a:tc>
                  <a:txBody>
                    <a:bodyPr/>
                    <a:lstStyle/>
                    <a:p>
                      <a:pPr algn="ctr"/>
                      <a:r>
                        <a:rPr lang="en-US" sz="800" dirty="0" err="1"/>
                        <a:t>SampleYear</a:t>
                      </a:r>
                      <a:endParaRPr lang="en-US" sz="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err="1"/>
                        <a:t>TotalAge</a:t>
                      </a:r>
                      <a:endParaRPr lang="en-US" sz="800" dirty="0"/>
                    </a:p>
                  </a:txBody>
                  <a:tcPr/>
                </a:tc>
                <a:tc>
                  <a:txBody>
                    <a:bodyPr/>
                    <a:lstStyle/>
                    <a:p>
                      <a:pPr algn="ctr"/>
                      <a:r>
                        <a:rPr lang="en-US" sz="800" dirty="0" err="1"/>
                        <a:t>OceanAge</a:t>
                      </a:r>
                      <a:endParaRPr lang="en-US" sz="800" dirty="0"/>
                    </a:p>
                  </a:txBody>
                  <a:tcPr/>
                </a:tc>
                <a:tc>
                  <a:txBody>
                    <a:bodyPr/>
                    <a:lstStyle/>
                    <a:p>
                      <a:pPr algn="ctr"/>
                      <a:r>
                        <a:rPr lang="en-US" sz="800" dirty="0"/>
                        <a:t>Sex</a:t>
                      </a:r>
                    </a:p>
                  </a:txBody>
                  <a:tcPr/>
                </a:tc>
                <a:tc>
                  <a:txBody>
                    <a:bodyPr/>
                    <a:lstStyle/>
                    <a:p>
                      <a:pPr algn="ctr"/>
                      <a:r>
                        <a:rPr lang="en-US" sz="800" dirty="0" err="1"/>
                        <a:t>TotalPerAS</a:t>
                      </a:r>
                      <a:endParaRPr lang="en-US" sz="800" dirty="0"/>
                    </a:p>
                  </a:txBody>
                  <a:tcPr/>
                </a:tc>
                <a:tc>
                  <a:txBody>
                    <a:bodyPr/>
                    <a:lstStyle/>
                    <a:p>
                      <a:pPr algn="ctr"/>
                      <a:r>
                        <a:rPr lang="en-US" sz="800" dirty="0" err="1"/>
                        <a:t>ActualPerAS</a:t>
                      </a:r>
                      <a:endParaRPr lang="en-US" sz="800" dirty="0"/>
                    </a:p>
                  </a:txBody>
                  <a:tcPr/>
                </a:tc>
                <a:tc>
                  <a:txBody>
                    <a:bodyPr/>
                    <a:lstStyle/>
                    <a:p>
                      <a:pPr algn="ctr"/>
                      <a:r>
                        <a:rPr lang="en-US" sz="800" dirty="0" err="1"/>
                        <a:t>LengthType</a:t>
                      </a:r>
                      <a:endParaRPr lang="en-US" sz="800" dirty="0"/>
                    </a:p>
                  </a:txBody>
                  <a:tcPr/>
                </a:tc>
                <a:tc>
                  <a:txBody>
                    <a:bodyPr/>
                    <a:lstStyle/>
                    <a:p>
                      <a:pPr algn="ctr"/>
                      <a:r>
                        <a:rPr lang="en-US" sz="800" dirty="0" err="1"/>
                        <a:t>LengthMean</a:t>
                      </a:r>
                      <a:endParaRPr lang="en-US" sz="800" dirty="0"/>
                    </a:p>
                  </a:txBody>
                  <a:tcPr/>
                </a:tc>
                <a:tc>
                  <a:txBody>
                    <a:bodyPr/>
                    <a:lstStyle/>
                    <a:p>
                      <a:pPr algn="ctr"/>
                      <a:r>
                        <a:rPr lang="en-US" sz="800" dirty="0" err="1"/>
                        <a:t>WeightMean</a:t>
                      </a:r>
                      <a:endParaRPr lang="en-US" sz="800" dirty="0"/>
                    </a:p>
                  </a:txBody>
                  <a:tcPr/>
                </a:tc>
                <a:extLst>
                  <a:ext uri="{0D108BD9-81ED-4DB2-BD59-A6C34878D82A}">
                    <a16:rowId xmlns:a16="http://schemas.microsoft.com/office/drawing/2014/main" val="2682126150"/>
                  </a:ext>
                </a:extLst>
              </a:tr>
            </a:tbl>
          </a:graphicData>
        </a:graphic>
      </p:graphicFrame>
      <p:sp>
        <p:nvSpPr>
          <p:cNvPr id="46" name="TextBox 45">
            <a:extLst>
              <a:ext uri="{FF2B5EF4-FFF2-40B4-BE49-F238E27FC236}">
                <a16:creationId xmlns:a16="http://schemas.microsoft.com/office/drawing/2014/main" id="{27617488-AFA5-4ABD-AABF-56DED78EA1B1}"/>
              </a:ext>
            </a:extLst>
          </p:cNvPr>
          <p:cNvSpPr txBox="1"/>
          <p:nvPr/>
        </p:nvSpPr>
        <p:spPr>
          <a:xfrm>
            <a:off x="748642" y="973756"/>
            <a:ext cx="581249" cy="230832"/>
          </a:xfrm>
          <a:prstGeom prst="rect">
            <a:avLst/>
          </a:prstGeom>
          <a:solidFill>
            <a:schemeClr val="bg1">
              <a:lumMod val="50000"/>
            </a:schemeClr>
          </a:solidFill>
          <a:ln>
            <a:solidFill>
              <a:schemeClr val="accent1">
                <a:shade val="50000"/>
              </a:schemeClr>
            </a:solidFill>
          </a:ln>
        </p:spPr>
        <p:txBody>
          <a:bodyPr wrap="none" lIns="45720" rIns="45720" numCol="1" rtlCol="0">
            <a:spAutoFit/>
          </a:bodyPr>
          <a:lstStyle/>
          <a:p>
            <a:r>
              <a:rPr lang="en-US" sz="900" b="1" dirty="0">
                <a:solidFill>
                  <a:schemeClr val="bg1"/>
                </a:solidFill>
                <a:latin typeface="Candara Light" panose="020E0502030303020204" pitchFamily="34" charset="0"/>
              </a:rPr>
              <a:t>Download</a:t>
            </a:r>
          </a:p>
        </p:txBody>
      </p:sp>
      <p:sp>
        <p:nvSpPr>
          <p:cNvPr id="48" name="TextBox 47">
            <a:extLst>
              <a:ext uri="{FF2B5EF4-FFF2-40B4-BE49-F238E27FC236}">
                <a16:creationId xmlns:a16="http://schemas.microsoft.com/office/drawing/2014/main" id="{9C1FBF9C-DD1B-4799-8A42-E19337941A6E}"/>
              </a:ext>
            </a:extLst>
          </p:cNvPr>
          <p:cNvSpPr txBox="1"/>
          <p:nvPr/>
        </p:nvSpPr>
        <p:spPr>
          <a:xfrm>
            <a:off x="1462288" y="973756"/>
            <a:ext cx="284693" cy="230832"/>
          </a:xfrm>
          <a:prstGeom prst="rect">
            <a:avLst/>
          </a:prstGeom>
          <a:solidFill>
            <a:schemeClr val="bg1">
              <a:lumMod val="50000"/>
            </a:schemeClr>
          </a:solidFill>
          <a:ln>
            <a:solidFill>
              <a:schemeClr val="accent1">
                <a:shade val="50000"/>
              </a:schemeClr>
            </a:solidFill>
          </a:ln>
        </p:spPr>
        <p:txBody>
          <a:bodyPr wrap="none" lIns="45720" rIns="45720" numCol="1" rtlCol="0">
            <a:spAutoFit/>
          </a:bodyPr>
          <a:lstStyle/>
          <a:p>
            <a:r>
              <a:rPr lang="en-US" sz="900" b="1" dirty="0">
                <a:solidFill>
                  <a:schemeClr val="bg1"/>
                </a:solidFill>
                <a:latin typeface="Candara Light" panose="020E0502030303020204" pitchFamily="34" charset="0"/>
              </a:rPr>
              <a:t>Link</a:t>
            </a:r>
          </a:p>
        </p:txBody>
      </p:sp>
      <p:sp>
        <p:nvSpPr>
          <p:cNvPr id="50" name="TextBox 49">
            <a:extLst>
              <a:ext uri="{FF2B5EF4-FFF2-40B4-BE49-F238E27FC236}">
                <a16:creationId xmlns:a16="http://schemas.microsoft.com/office/drawing/2014/main" id="{740B0150-423A-4221-90EF-67BBF75216DF}"/>
              </a:ext>
            </a:extLst>
          </p:cNvPr>
          <p:cNvSpPr txBox="1"/>
          <p:nvPr/>
        </p:nvSpPr>
        <p:spPr>
          <a:xfrm>
            <a:off x="2318780" y="1594641"/>
            <a:ext cx="1660973" cy="246221"/>
          </a:xfrm>
          <a:prstGeom prst="rect">
            <a:avLst/>
          </a:prstGeom>
          <a:noFill/>
        </p:spPr>
        <p:txBody>
          <a:bodyPr wrap="square" rtlCol="0">
            <a:spAutoFit/>
          </a:bodyPr>
          <a:lstStyle/>
          <a:p>
            <a:r>
              <a:rPr lang="en-US" sz="1000" b="1" dirty="0">
                <a:latin typeface="Candara Light" panose="020E0502030303020204" pitchFamily="34" charset="0"/>
              </a:rPr>
              <a:t>Life History:</a:t>
            </a:r>
            <a:r>
              <a:rPr lang="en-US" sz="1000" dirty="0">
                <a:latin typeface="Candara Light" panose="020E0502030303020204" pitchFamily="34" charset="0"/>
              </a:rPr>
              <a:t>  Anadromous</a:t>
            </a:r>
          </a:p>
        </p:txBody>
      </p:sp>
      <p:pic>
        <p:nvPicPr>
          <p:cNvPr id="4" name="Picture 3">
            <a:extLst>
              <a:ext uri="{FF2B5EF4-FFF2-40B4-BE49-F238E27FC236}">
                <a16:creationId xmlns:a16="http://schemas.microsoft.com/office/drawing/2014/main" id="{784F3D87-55C6-42B4-A842-B4896B5D581E}"/>
              </a:ext>
            </a:extLst>
          </p:cNvPr>
          <p:cNvPicPr>
            <a:picLocks noChangeAspect="1"/>
          </p:cNvPicPr>
          <p:nvPr/>
        </p:nvPicPr>
        <p:blipFill>
          <a:blip r:embed="rId3"/>
          <a:stretch>
            <a:fillRect/>
          </a:stretch>
        </p:blipFill>
        <p:spPr>
          <a:xfrm>
            <a:off x="5005698" y="1347792"/>
            <a:ext cx="2761335" cy="1610108"/>
          </a:xfrm>
          <a:prstGeom prst="rect">
            <a:avLst/>
          </a:prstGeom>
        </p:spPr>
      </p:pic>
      <p:sp>
        <p:nvSpPr>
          <p:cNvPr id="51" name="TextBox 50">
            <a:extLst>
              <a:ext uri="{FF2B5EF4-FFF2-40B4-BE49-F238E27FC236}">
                <a16:creationId xmlns:a16="http://schemas.microsoft.com/office/drawing/2014/main" id="{BC52FB8A-AD92-46CE-B0E3-C0D566823B63}"/>
              </a:ext>
            </a:extLst>
          </p:cNvPr>
          <p:cNvSpPr txBox="1"/>
          <p:nvPr/>
        </p:nvSpPr>
        <p:spPr>
          <a:xfrm>
            <a:off x="726398" y="2591983"/>
            <a:ext cx="1332744" cy="246221"/>
          </a:xfrm>
          <a:prstGeom prst="rect">
            <a:avLst/>
          </a:prstGeom>
          <a:noFill/>
        </p:spPr>
        <p:txBody>
          <a:bodyPr wrap="square" rtlCol="0">
            <a:spAutoFit/>
          </a:bodyPr>
          <a:lstStyle/>
          <a:p>
            <a:r>
              <a:rPr lang="en-US" sz="1000" b="1" dirty="0">
                <a:latin typeface="Candara Light" panose="020E0502030303020204" pitchFamily="34" charset="0"/>
              </a:rPr>
              <a:t>Hatchery / Dam:</a:t>
            </a:r>
            <a:r>
              <a:rPr lang="en-US" sz="1000" dirty="0">
                <a:latin typeface="Candara Light" panose="020E0502030303020204" pitchFamily="34" charset="0"/>
              </a:rPr>
              <a:t>  N/A</a:t>
            </a:r>
          </a:p>
        </p:txBody>
      </p:sp>
      <p:sp>
        <p:nvSpPr>
          <p:cNvPr id="52" name="TextBox 51">
            <a:extLst>
              <a:ext uri="{FF2B5EF4-FFF2-40B4-BE49-F238E27FC236}">
                <a16:creationId xmlns:a16="http://schemas.microsoft.com/office/drawing/2014/main" id="{512DD24D-913A-4DE5-8767-B70A64C4EBBF}"/>
              </a:ext>
            </a:extLst>
          </p:cNvPr>
          <p:cNvSpPr txBox="1"/>
          <p:nvPr/>
        </p:nvSpPr>
        <p:spPr>
          <a:xfrm>
            <a:off x="3820084" y="1346139"/>
            <a:ext cx="1220605" cy="246221"/>
          </a:xfrm>
          <a:prstGeom prst="rect">
            <a:avLst/>
          </a:prstGeom>
          <a:noFill/>
        </p:spPr>
        <p:txBody>
          <a:bodyPr wrap="square" rtlCol="0">
            <a:spAutoFit/>
          </a:bodyPr>
          <a:lstStyle/>
          <a:p>
            <a:r>
              <a:rPr lang="en-US" sz="1000" b="1" dirty="0" err="1">
                <a:latin typeface="Candara Light" panose="020E0502030303020204" pitchFamily="34" charset="0"/>
              </a:rPr>
              <a:t>Subrun</a:t>
            </a:r>
            <a:r>
              <a:rPr lang="en-US" sz="1000" b="1" dirty="0">
                <a:latin typeface="Candara Light" panose="020E0502030303020204" pitchFamily="34" charset="0"/>
              </a:rPr>
              <a:t>:</a:t>
            </a:r>
            <a:r>
              <a:rPr lang="en-US" sz="1000" dirty="0">
                <a:latin typeface="Candara Light" panose="020E0502030303020204" pitchFamily="34" charset="0"/>
              </a:rPr>
              <a:t>  N/A</a:t>
            </a:r>
          </a:p>
        </p:txBody>
      </p:sp>
      <p:sp>
        <p:nvSpPr>
          <p:cNvPr id="49" name="TextBox 48">
            <a:extLst>
              <a:ext uri="{FF2B5EF4-FFF2-40B4-BE49-F238E27FC236}">
                <a16:creationId xmlns:a16="http://schemas.microsoft.com/office/drawing/2014/main" id="{224901C0-0632-423D-B290-43D2504B2726}"/>
              </a:ext>
            </a:extLst>
          </p:cNvPr>
          <p:cNvSpPr txBox="1"/>
          <p:nvPr/>
        </p:nvSpPr>
        <p:spPr>
          <a:xfrm>
            <a:off x="726398" y="6497694"/>
            <a:ext cx="1332744" cy="246221"/>
          </a:xfrm>
          <a:prstGeom prst="rect">
            <a:avLst/>
          </a:prstGeom>
          <a:noFill/>
        </p:spPr>
        <p:txBody>
          <a:bodyPr wrap="square" rtlCol="0">
            <a:spAutoFit/>
          </a:bodyPr>
          <a:lstStyle/>
          <a:p>
            <a:r>
              <a:rPr lang="en-US" sz="1000" b="1" dirty="0">
                <a:solidFill>
                  <a:srgbClr val="0070C0"/>
                </a:solidFill>
                <a:latin typeface="Candara Light" panose="020E0502030303020204" pitchFamily="34" charset="0"/>
              </a:rPr>
              <a:t>Show Field Definitions</a:t>
            </a:r>
            <a:endParaRPr lang="en-US" sz="1000" dirty="0">
              <a:solidFill>
                <a:srgbClr val="0070C0"/>
              </a:solidFill>
              <a:latin typeface="Candara Light" panose="020E0502030303020204" pitchFamily="34" charset="0"/>
            </a:endParaRPr>
          </a:p>
        </p:txBody>
      </p:sp>
      <p:sp>
        <p:nvSpPr>
          <p:cNvPr id="32" name="TextBox 31">
            <a:extLst>
              <a:ext uri="{FF2B5EF4-FFF2-40B4-BE49-F238E27FC236}">
                <a16:creationId xmlns:a16="http://schemas.microsoft.com/office/drawing/2014/main" id="{36A390D1-6E66-4F0B-95F8-A869B22DDB37}"/>
              </a:ext>
            </a:extLst>
          </p:cNvPr>
          <p:cNvSpPr txBox="1"/>
          <p:nvPr/>
        </p:nvSpPr>
        <p:spPr>
          <a:xfrm>
            <a:off x="1795809" y="3463459"/>
            <a:ext cx="812718" cy="246221"/>
          </a:xfrm>
          <a:prstGeom prst="rect">
            <a:avLst/>
          </a:prstGeom>
          <a:noFill/>
        </p:spPr>
        <p:txBody>
          <a:bodyPr wrap="square" rtlCol="0">
            <a:spAutoFit/>
          </a:bodyPr>
          <a:lstStyle/>
          <a:p>
            <a:r>
              <a:rPr lang="en-US" sz="1000" b="1" dirty="0">
                <a:latin typeface="Candara Light" panose="020E0502030303020204" pitchFamily="34" charset="0"/>
              </a:rPr>
              <a:t>All years →</a:t>
            </a:r>
          </a:p>
        </p:txBody>
      </p:sp>
      <p:sp>
        <p:nvSpPr>
          <p:cNvPr id="33" name="TextBox 32">
            <a:extLst>
              <a:ext uri="{FF2B5EF4-FFF2-40B4-BE49-F238E27FC236}">
                <a16:creationId xmlns:a16="http://schemas.microsoft.com/office/drawing/2014/main" id="{48835D9B-385B-4A92-8013-718033001305}"/>
              </a:ext>
            </a:extLst>
          </p:cNvPr>
          <p:cNvSpPr txBox="1"/>
          <p:nvPr/>
        </p:nvSpPr>
        <p:spPr>
          <a:xfrm>
            <a:off x="1151234" y="4591705"/>
            <a:ext cx="1457293" cy="246221"/>
          </a:xfrm>
          <a:prstGeom prst="rect">
            <a:avLst/>
          </a:prstGeom>
          <a:noFill/>
        </p:spPr>
        <p:txBody>
          <a:bodyPr wrap="square" rtlCol="0">
            <a:spAutoFit/>
          </a:bodyPr>
          <a:lstStyle/>
          <a:p>
            <a:r>
              <a:rPr lang="en-US" sz="1000" b="1" dirty="0">
                <a:latin typeface="Candara Light" panose="020E0502030303020204" pitchFamily="34" charset="0"/>
              </a:rPr>
              <a:t>Year selected in table →</a:t>
            </a:r>
          </a:p>
        </p:txBody>
      </p:sp>
      <p:pic>
        <p:nvPicPr>
          <p:cNvPr id="11" name="Picture 10">
            <a:extLst>
              <a:ext uri="{FF2B5EF4-FFF2-40B4-BE49-F238E27FC236}">
                <a16:creationId xmlns:a16="http://schemas.microsoft.com/office/drawing/2014/main" id="{7F1E42A3-D033-4E61-AFC9-46116E884975}"/>
              </a:ext>
            </a:extLst>
          </p:cNvPr>
          <p:cNvPicPr>
            <a:picLocks noChangeAspect="1"/>
          </p:cNvPicPr>
          <p:nvPr/>
        </p:nvPicPr>
        <p:blipFill>
          <a:blip r:embed="rId4"/>
          <a:stretch>
            <a:fillRect/>
          </a:stretch>
        </p:blipFill>
        <p:spPr>
          <a:xfrm>
            <a:off x="4404679" y="3074505"/>
            <a:ext cx="1518066" cy="1024128"/>
          </a:xfrm>
          <a:prstGeom prst="rect">
            <a:avLst/>
          </a:prstGeom>
        </p:spPr>
      </p:pic>
      <p:pic>
        <p:nvPicPr>
          <p:cNvPr id="14" name="Picture 13">
            <a:extLst>
              <a:ext uri="{FF2B5EF4-FFF2-40B4-BE49-F238E27FC236}">
                <a16:creationId xmlns:a16="http://schemas.microsoft.com/office/drawing/2014/main" id="{671DDD64-E53A-4EE4-A0C8-837148DF0CF7}"/>
              </a:ext>
            </a:extLst>
          </p:cNvPr>
          <p:cNvPicPr>
            <a:picLocks noChangeAspect="1"/>
          </p:cNvPicPr>
          <p:nvPr/>
        </p:nvPicPr>
        <p:blipFill>
          <a:blip r:embed="rId5"/>
          <a:stretch>
            <a:fillRect/>
          </a:stretch>
        </p:blipFill>
        <p:spPr>
          <a:xfrm>
            <a:off x="2591351" y="3073677"/>
            <a:ext cx="1509175" cy="1025785"/>
          </a:xfrm>
          <a:prstGeom prst="rect">
            <a:avLst/>
          </a:prstGeom>
        </p:spPr>
      </p:pic>
      <p:pic>
        <p:nvPicPr>
          <p:cNvPr id="16" name="Picture 15">
            <a:extLst>
              <a:ext uri="{FF2B5EF4-FFF2-40B4-BE49-F238E27FC236}">
                <a16:creationId xmlns:a16="http://schemas.microsoft.com/office/drawing/2014/main" id="{FFE3EA4C-A0D5-484F-9977-C05852EBF40F}"/>
              </a:ext>
            </a:extLst>
          </p:cNvPr>
          <p:cNvPicPr>
            <a:picLocks noChangeAspect="1"/>
          </p:cNvPicPr>
          <p:nvPr/>
        </p:nvPicPr>
        <p:blipFill>
          <a:blip r:embed="rId6"/>
          <a:stretch>
            <a:fillRect/>
          </a:stretch>
        </p:blipFill>
        <p:spPr>
          <a:xfrm>
            <a:off x="6231591" y="3074505"/>
            <a:ext cx="1506737" cy="1024128"/>
          </a:xfrm>
          <a:prstGeom prst="rect">
            <a:avLst/>
          </a:prstGeom>
        </p:spPr>
      </p:pic>
      <p:pic>
        <p:nvPicPr>
          <p:cNvPr id="18" name="Picture 17">
            <a:extLst>
              <a:ext uri="{FF2B5EF4-FFF2-40B4-BE49-F238E27FC236}">
                <a16:creationId xmlns:a16="http://schemas.microsoft.com/office/drawing/2014/main" id="{AB629DE5-C076-44A3-AB77-2383B18219FA}"/>
              </a:ext>
            </a:extLst>
          </p:cNvPr>
          <p:cNvPicPr>
            <a:picLocks noChangeAspect="1"/>
          </p:cNvPicPr>
          <p:nvPr/>
        </p:nvPicPr>
        <p:blipFill>
          <a:blip r:embed="rId7"/>
          <a:stretch>
            <a:fillRect/>
          </a:stretch>
        </p:blipFill>
        <p:spPr>
          <a:xfrm>
            <a:off x="4404680" y="4201301"/>
            <a:ext cx="1563414" cy="1027030"/>
          </a:xfrm>
          <a:prstGeom prst="rect">
            <a:avLst/>
          </a:prstGeom>
        </p:spPr>
      </p:pic>
      <p:pic>
        <p:nvPicPr>
          <p:cNvPr id="20" name="Picture 19">
            <a:extLst>
              <a:ext uri="{FF2B5EF4-FFF2-40B4-BE49-F238E27FC236}">
                <a16:creationId xmlns:a16="http://schemas.microsoft.com/office/drawing/2014/main" id="{0C0ABAC8-7F13-4460-BA28-BD2EDAB85725}"/>
              </a:ext>
            </a:extLst>
          </p:cNvPr>
          <p:cNvPicPr>
            <a:picLocks noChangeAspect="1"/>
          </p:cNvPicPr>
          <p:nvPr/>
        </p:nvPicPr>
        <p:blipFill>
          <a:blip r:embed="rId8"/>
          <a:stretch>
            <a:fillRect/>
          </a:stretch>
        </p:blipFill>
        <p:spPr>
          <a:xfrm>
            <a:off x="2591351" y="4205668"/>
            <a:ext cx="1557599" cy="1023210"/>
          </a:xfrm>
          <a:prstGeom prst="rect">
            <a:avLst/>
          </a:prstGeom>
        </p:spPr>
      </p:pic>
    </p:spTree>
    <p:extLst>
      <p:ext uri="{BB962C8B-B14F-4D97-AF65-F5344CB8AC3E}">
        <p14:creationId xmlns:p14="http://schemas.microsoft.com/office/powerpoint/2010/main" val="25816121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2598470-0C63-4EFC-91B2-2640D457E06E}"/>
              </a:ext>
            </a:extLst>
          </p:cNvPr>
          <p:cNvSpPr/>
          <p:nvPr/>
        </p:nvSpPr>
        <p:spPr>
          <a:xfrm>
            <a:off x="0" y="5842002"/>
            <a:ext cx="12226273" cy="1015998"/>
          </a:xfrm>
          <a:prstGeom prst="rect">
            <a:avLst/>
          </a:prstGeom>
          <a:gradFill flip="none" rotWithShape="1">
            <a:gsLst>
              <a:gs pos="0">
                <a:srgbClr val="1579A8">
                  <a:tint val="66000"/>
                  <a:satMod val="160000"/>
                </a:srgbClr>
              </a:gs>
              <a:gs pos="34000">
                <a:srgbClr val="1579A8">
                  <a:tint val="44500"/>
                  <a:satMod val="160000"/>
                </a:srgbClr>
              </a:gs>
              <a:gs pos="100000">
                <a:srgbClr val="1579A8">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B974AEC-3DFC-4499-8995-4322DBA901F7}"/>
              </a:ext>
            </a:extLst>
          </p:cNvPr>
          <p:cNvSpPr>
            <a:spLocks noGrp="1"/>
          </p:cNvSpPr>
          <p:nvPr>
            <p:ph type="title"/>
          </p:nvPr>
        </p:nvSpPr>
        <p:spPr>
          <a:xfrm>
            <a:off x="522514" y="365125"/>
            <a:ext cx="11277600" cy="610747"/>
          </a:xfrm>
        </p:spPr>
        <p:txBody>
          <a:bodyPr>
            <a:normAutofit fontScale="90000"/>
          </a:bodyPr>
          <a:lstStyle/>
          <a:p>
            <a:r>
              <a:rPr lang="en-US" b="1" dirty="0"/>
              <a:t>Check in on SN Tech Team/DDT and CAP </a:t>
            </a:r>
            <a:endParaRPr lang="en-US" sz="4000" b="1" dirty="0"/>
          </a:p>
        </p:txBody>
      </p:sp>
      <p:sp>
        <p:nvSpPr>
          <p:cNvPr id="6" name="Content Placeholder 3">
            <a:extLst>
              <a:ext uri="{FF2B5EF4-FFF2-40B4-BE49-F238E27FC236}">
                <a16:creationId xmlns:a16="http://schemas.microsoft.com/office/drawing/2014/main" id="{60C745B4-8E60-4B6E-81D1-BC48B6626193}"/>
              </a:ext>
            </a:extLst>
          </p:cNvPr>
          <p:cNvSpPr>
            <a:spLocks noGrp="1"/>
          </p:cNvSpPr>
          <p:nvPr>
            <p:ph idx="1"/>
          </p:nvPr>
        </p:nvSpPr>
        <p:spPr>
          <a:xfrm>
            <a:off x="253573" y="975872"/>
            <a:ext cx="11836825" cy="4866130"/>
          </a:xfrm>
        </p:spPr>
        <p:txBody>
          <a:bodyPr>
            <a:normAutofit/>
          </a:bodyPr>
          <a:lstStyle/>
          <a:p>
            <a:pPr lvl="0"/>
            <a:r>
              <a:rPr lang="en-US" sz="2000" strike="sngStrike" dirty="0">
                <a:solidFill>
                  <a:schemeClr val="bg1">
                    <a:lumMod val="65000"/>
                  </a:schemeClr>
                </a:solidFill>
              </a:rPr>
              <a:t>Update connecting StreamNet and monitoringresources.org</a:t>
            </a:r>
          </a:p>
          <a:p>
            <a:pPr lvl="1"/>
            <a:r>
              <a:rPr lang="en-US" sz="2000" strike="sngStrike" dirty="0">
                <a:solidFill>
                  <a:schemeClr val="bg1">
                    <a:lumMod val="65000"/>
                  </a:schemeClr>
                </a:solidFill>
              </a:rPr>
              <a:t>February 2022: SN Technical Team discussed concepts for connecting MR Study Plans to SN Fish Monitoring Data (FMD; aka “trends”) and CAP HLIs</a:t>
            </a:r>
          </a:p>
          <a:p>
            <a:pPr lvl="1"/>
            <a:r>
              <a:rPr lang="en-US" sz="2000" strike="sngStrike" dirty="0">
                <a:solidFill>
                  <a:schemeClr val="bg1">
                    <a:lumMod val="65000"/>
                  </a:schemeClr>
                </a:solidFill>
              </a:rPr>
              <a:t>April 2022:  agreement on data connections to pursue in 2022-2023 for FMD only and SN DES changes.</a:t>
            </a:r>
          </a:p>
          <a:p>
            <a:pPr lvl="1"/>
            <a:r>
              <a:rPr lang="en-US" sz="2000" strike="sngStrike" dirty="0">
                <a:solidFill>
                  <a:schemeClr val="bg1">
                    <a:lumMod val="65000"/>
                  </a:schemeClr>
                </a:solidFill>
              </a:rPr>
              <a:t>July 2022: MR developed a plan and resources to facilitate connecting BPA Project &amp; study plan to FMD and StreamNet implemented DES modifications.</a:t>
            </a:r>
          </a:p>
          <a:p>
            <a:pPr lvl="1"/>
            <a:r>
              <a:rPr lang="en-US" sz="2000" strike="sngStrike" dirty="0">
                <a:solidFill>
                  <a:schemeClr val="bg1">
                    <a:lumMod val="65000"/>
                  </a:schemeClr>
                </a:solidFill>
              </a:rPr>
              <a:t>Sept 27</a:t>
            </a:r>
            <a:r>
              <a:rPr lang="en-US" sz="2000" strike="sngStrike" baseline="30000" dirty="0">
                <a:solidFill>
                  <a:schemeClr val="bg1">
                    <a:lumMod val="65000"/>
                  </a:schemeClr>
                </a:solidFill>
              </a:rPr>
              <a:t>th</a:t>
            </a:r>
            <a:r>
              <a:rPr lang="en-US" sz="2000" strike="sngStrike" dirty="0">
                <a:solidFill>
                  <a:schemeClr val="bg1">
                    <a:lumMod val="65000"/>
                  </a:schemeClr>
                </a:solidFill>
              </a:rPr>
              <a:t>: Kick-off meeting to begin collecting data starting with IDFG &amp; ODFW data compilers</a:t>
            </a:r>
          </a:p>
          <a:p>
            <a:r>
              <a:rPr lang="en-US" sz="2000" strike="sngStrike" dirty="0">
                <a:solidFill>
                  <a:schemeClr val="bg1">
                    <a:lumMod val="65000"/>
                  </a:schemeClr>
                </a:solidFill>
              </a:rPr>
              <a:t>Fish Monitoring Data ("trends")</a:t>
            </a:r>
          </a:p>
          <a:p>
            <a:pPr lvl="1"/>
            <a:r>
              <a:rPr lang="en-US" sz="2000" strike="sngStrike" dirty="0">
                <a:solidFill>
                  <a:schemeClr val="bg1">
                    <a:lumMod val="65000"/>
                  </a:schemeClr>
                </a:solidFill>
              </a:rPr>
              <a:t>Summary of DES refinements</a:t>
            </a:r>
          </a:p>
          <a:p>
            <a:pPr lvl="1"/>
            <a:r>
              <a:rPr lang="en-US" sz="2000" strike="sngStrike" dirty="0">
                <a:solidFill>
                  <a:schemeClr val="bg1">
                    <a:lumMod val="65000"/>
                  </a:schemeClr>
                </a:solidFill>
              </a:rPr>
              <a:t>Age data query</a:t>
            </a:r>
          </a:p>
          <a:p>
            <a:r>
              <a:rPr lang="en-US" sz="2000" dirty="0"/>
              <a:t>CAP Populations table cleanup</a:t>
            </a:r>
          </a:p>
          <a:p>
            <a:pPr lvl="1"/>
            <a:r>
              <a:rPr lang="en-US" sz="2000" dirty="0"/>
              <a:t>Removal of MPG &amp; ESU from non-listed populations (done)</a:t>
            </a:r>
          </a:p>
          <a:p>
            <a:pPr lvl="1"/>
            <a:r>
              <a:rPr lang="en-US" sz="2000" dirty="0"/>
              <a:t>We will suggest to CA DDT to standardize population names</a:t>
            </a:r>
          </a:p>
          <a:p>
            <a:pPr lvl="2"/>
            <a:r>
              <a:rPr lang="en-US" sz="1600" dirty="0"/>
              <a:t>For HCAX we want a list of stock names in a standard format.  We looked to the natural populations as a guide, but ...</a:t>
            </a:r>
          </a:p>
          <a:p>
            <a:endParaRPr lang="en-US" sz="2000" dirty="0"/>
          </a:p>
          <a:p>
            <a:pPr marL="0" indent="0">
              <a:buNone/>
            </a:pPr>
            <a:endParaRPr lang="en-US" sz="2000" dirty="0"/>
          </a:p>
        </p:txBody>
      </p:sp>
      <p:pic>
        <p:nvPicPr>
          <p:cNvPr id="19" name="Picture 18">
            <a:extLst>
              <a:ext uri="{FF2B5EF4-FFF2-40B4-BE49-F238E27FC236}">
                <a16:creationId xmlns:a16="http://schemas.microsoft.com/office/drawing/2014/main" id="{784304FD-5B7C-402D-9F13-1F4498DCE055}"/>
              </a:ext>
            </a:extLst>
          </p:cNvPr>
          <p:cNvPicPr>
            <a:picLocks noChangeAspect="1"/>
          </p:cNvPicPr>
          <p:nvPr/>
        </p:nvPicPr>
        <p:blipFill rotWithShape="1">
          <a:blip r:embed="rId3"/>
          <a:srcRect l="2834" t="9091" r="65501" b="17046"/>
          <a:stretch/>
        </p:blipFill>
        <p:spPr>
          <a:xfrm>
            <a:off x="10972801" y="5842002"/>
            <a:ext cx="1117598" cy="10159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869227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2598470-0C63-4EFC-91B2-2640D457E06E}"/>
              </a:ext>
            </a:extLst>
          </p:cNvPr>
          <p:cNvSpPr/>
          <p:nvPr/>
        </p:nvSpPr>
        <p:spPr>
          <a:xfrm>
            <a:off x="13008" y="0"/>
            <a:ext cx="12226273" cy="2430822"/>
          </a:xfrm>
          <a:prstGeom prst="rect">
            <a:avLst/>
          </a:prstGeom>
          <a:gradFill flip="none" rotWithShape="1">
            <a:gsLst>
              <a:gs pos="0">
                <a:srgbClr val="1579A8">
                  <a:tint val="66000"/>
                  <a:satMod val="160000"/>
                </a:srgbClr>
              </a:gs>
              <a:gs pos="34000">
                <a:srgbClr val="1579A8">
                  <a:tint val="44500"/>
                  <a:satMod val="160000"/>
                </a:srgbClr>
              </a:gs>
              <a:gs pos="100000">
                <a:srgbClr val="1579A8">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B974AEC-3DFC-4499-8995-4322DBA901F7}"/>
              </a:ext>
            </a:extLst>
          </p:cNvPr>
          <p:cNvSpPr>
            <a:spLocks noGrp="1"/>
          </p:cNvSpPr>
          <p:nvPr>
            <p:ph type="title"/>
          </p:nvPr>
        </p:nvSpPr>
        <p:spPr>
          <a:xfrm>
            <a:off x="508609" y="818444"/>
            <a:ext cx="11277600" cy="1325563"/>
          </a:xfrm>
        </p:spPr>
        <p:txBody>
          <a:bodyPr>
            <a:normAutofit fontScale="90000"/>
          </a:bodyPr>
          <a:lstStyle/>
          <a:p>
            <a:pPr algn="ctr"/>
            <a:r>
              <a:rPr lang="en-US" sz="4000" b="1" dirty="0"/>
              <a:t>Lunch Break</a:t>
            </a:r>
            <a:br>
              <a:rPr lang="en-US" sz="4000" b="1" dirty="0"/>
            </a:br>
            <a:br>
              <a:rPr lang="en-US" sz="4000" b="1" dirty="0"/>
            </a:br>
            <a:r>
              <a:rPr lang="en-US" sz="4000" b="1" dirty="0"/>
              <a:t>back at 1pm (PT)</a:t>
            </a:r>
            <a:endParaRPr lang="en-US" sz="4000" dirty="0"/>
          </a:p>
        </p:txBody>
      </p:sp>
      <p:pic>
        <p:nvPicPr>
          <p:cNvPr id="7" name="Picture 6">
            <a:extLst>
              <a:ext uri="{FF2B5EF4-FFF2-40B4-BE49-F238E27FC236}">
                <a16:creationId xmlns:a16="http://schemas.microsoft.com/office/drawing/2014/main" id="{BC7336DC-BD94-418B-A394-D579F82285FC}"/>
              </a:ext>
            </a:extLst>
          </p:cNvPr>
          <p:cNvPicPr>
            <a:picLocks noChangeAspect="1"/>
          </p:cNvPicPr>
          <p:nvPr/>
        </p:nvPicPr>
        <p:blipFill rotWithShape="1">
          <a:blip r:embed="rId3">
            <a:extLst>
              <a:ext uri="{28A0092B-C50C-407E-A947-70E740481C1C}">
                <a14:useLocalDpi xmlns:a14="http://schemas.microsoft.com/office/drawing/2010/main" val="0"/>
              </a:ext>
            </a:extLst>
          </a:blip>
          <a:srcRect t="15882" b="35702"/>
          <a:stretch/>
        </p:blipFill>
        <p:spPr>
          <a:xfrm>
            <a:off x="13008" y="2430822"/>
            <a:ext cx="12192000" cy="4427178"/>
          </a:xfrm>
          <a:prstGeom prst="rect">
            <a:avLst/>
          </a:prstGeom>
        </p:spPr>
      </p:pic>
      <p:sp>
        <p:nvSpPr>
          <p:cNvPr id="8" name="TextBox 7">
            <a:extLst>
              <a:ext uri="{FF2B5EF4-FFF2-40B4-BE49-F238E27FC236}">
                <a16:creationId xmlns:a16="http://schemas.microsoft.com/office/drawing/2014/main" id="{0F0F98F9-4BD4-453B-BDF3-32EDF8402930}"/>
              </a:ext>
            </a:extLst>
          </p:cNvPr>
          <p:cNvSpPr txBox="1"/>
          <p:nvPr/>
        </p:nvSpPr>
        <p:spPr>
          <a:xfrm>
            <a:off x="317222" y="6163813"/>
            <a:ext cx="2787485" cy="557204"/>
          </a:xfrm>
          <a:prstGeom prst="rect">
            <a:avLst/>
          </a:prstGeom>
          <a:solidFill>
            <a:srgbClr val="C1D3E6">
              <a:alpha val="65098"/>
            </a:srgbClr>
          </a:solidFill>
        </p:spPr>
        <p:txBody>
          <a:bodyPr wrap="square" rtlCol="0">
            <a:spAutoFit/>
          </a:bodyPr>
          <a:lstStyle/>
          <a:p>
            <a:pPr>
              <a:lnSpc>
                <a:spcPts val="1800"/>
              </a:lnSpc>
            </a:pPr>
            <a:r>
              <a:rPr lang="en-US" dirty="0"/>
              <a:t>Northern Pike removal, Lake Roosevelt</a:t>
            </a:r>
          </a:p>
        </p:txBody>
      </p:sp>
    </p:spTree>
    <p:extLst>
      <p:ext uri="{BB962C8B-B14F-4D97-AF65-F5344CB8AC3E}">
        <p14:creationId xmlns:p14="http://schemas.microsoft.com/office/powerpoint/2010/main" val="20952382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2598470-0C63-4EFC-91B2-2640D457E06E}"/>
              </a:ext>
            </a:extLst>
          </p:cNvPr>
          <p:cNvSpPr/>
          <p:nvPr/>
        </p:nvSpPr>
        <p:spPr>
          <a:xfrm>
            <a:off x="0" y="5842002"/>
            <a:ext cx="12226273" cy="1015998"/>
          </a:xfrm>
          <a:prstGeom prst="rect">
            <a:avLst/>
          </a:prstGeom>
          <a:gradFill flip="none" rotWithShape="1">
            <a:gsLst>
              <a:gs pos="0">
                <a:srgbClr val="1579A8">
                  <a:tint val="66000"/>
                  <a:satMod val="160000"/>
                </a:srgbClr>
              </a:gs>
              <a:gs pos="34000">
                <a:srgbClr val="1579A8">
                  <a:tint val="44500"/>
                  <a:satMod val="160000"/>
                </a:srgbClr>
              </a:gs>
              <a:gs pos="100000">
                <a:srgbClr val="1579A8">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B974AEC-3DFC-4499-8995-4322DBA901F7}"/>
              </a:ext>
            </a:extLst>
          </p:cNvPr>
          <p:cNvSpPr>
            <a:spLocks noGrp="1"/>
          </p:cNvSpPr>
          <p:nvPr>
            <p:ph type="title"/>
          </p:nvPr>
        </p:nvSpPr>
        <p:spPr>
          <a:xfrm>
            <a:off x="522514" y="365125"/>
            <a:ext cx="11277600" cy="1325563"/>
          </a:xfrm>
        </p:spPr>
        <p:txBody>
          <a:bodyPr>
            <a:noAutofit/>
          </a:bodyPr>
          <a:lstStyle/>
          <a:p>
            <a:r>
              <a:rPr lang="en-US" sz="3800" b="1" dirty="0"/>
              <a:t>Discuss draft changes to the CAP Fish HLIs user interface</a:t>
            </a:r>
          </a:p>
        </p:txBody>
      </p:sp>
      <p:pic>
        <p:nvPicPr>
          <p:cNvPr id="19" name="Picture 18">
            <a:extLst>
              <a:ext uri="{FF2B5EF4-FFF2-40B4-BE49-F238E27FC236}">
                <a16:creationId xmlns:a16="http://schemas.microsoft.com/office/drawing/2014/main" id="{784304FD-5B7C-402D-9F13-1F4498DCE055}"/>
              </a:ext>
            </a:extLst>
          </p:cNvPr>
          <p:cNvPicPr>
            <a:picLocks noChangeAspect="1"/>
          </p:cNvPicPr>
          <p:nvPr/>
        </p:nvPicPr>
        <p:blipFill rotWithShape="1">
          <a:blip r:embed="rId3"/>
          <a:srcRect l="2834" t="9091" r="65501" b="17046"/>
          <a:stretch/>
        </p:blipFill>
        <p:spPr>
          <a:xfrm>
            <a:off x="10972801" y="5842002"/>
            <a:ext cx="1117598" cy="1015998"/>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D8734926-0E1C-4011-BD50-CCB3F74EECFC}"/>
              </a:ext>
            </a:extLst>
          </p:cNvPr>
          <p:cNvPicPr>
            <a:picLocks noChangeAspect="1"/>
          </p:cNvPicPr>
          <p:nvPr/>
        </p:nvPicPr>
        <p:blipFill>
          <a:blip r:embed="rId4"/>
          <a:stretch>
            <a:fillRect/>
          </a:stretch>
        </p:blipFill>
        <p:spPr>
          <a:xfrm>
            <a:off x="3572643" y="2204422"/>
            <a:ext cx="4486275" cy="27146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95800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974AEC-3DFC-4499-8995-4322DBA901F7}"/>
              </a:ext>
            </a:extLst>
          </p:cNvPr>
          <p:cNvSpPr>
            <a:spLocks noGrp="1"/>
          </p:cNvSpPr>
          <p:nvPr>
            <p:ph type="title"/>
          </p:nvPr>
        </p:nvSpPr>
        <p:spPr>
          <a:xfrm>
            <a:off x="707923" y="365126"/>
            <a:ext cx="10645877" cy="769442"/>
          </a:xfrm>
        </p:spPr>
        <p:txBody>
          <a:bodyPr>
            <a:noAutofit/>
          </a:bodyPr>
          <a:lstStyle/>
          <a:p>
            <a:r>
              <a:rPr lang="en-US" sz="3800" b="1" dirty="0"/>
              <a:t>Status of the CAP Fish HLIs user interface</a:t>
            </a:r>
          </a:p>
        </p:txBody>
      </p:sp>
      <p:graphicFrame>
        <p:nvGraphicFramePr>
          <p:cNvPr id="10" name="Content Placeholder 9">
            <a:extLst>
              <a:ext uri="{FF2B5EF4-FFF2-40B4-BE49-F238E27FC236}">
                <a16:creationId xmlns:a16="http://schemas.microsoft.com/office/drawing/2014/main" id="{5321EEEA-6194-4027-A9DF-2BA4A52CA56A}"/>
              </a:ext>
            </a:extLst>
          </p:cNvPr>
          <p:cNvGraphicFramePr>
            <a:graphicFrameLocks noGrp="1"/>
          </p:cNvGraphicFramePr>
          <p:nvPr>
            <p:ph idx="1"/>
            <p:extLst>
              <p:ext uri="{D42A27DB-BD31-4B8C-83A1-F6EECF244321}">
                <p14:modId xmlns:p14="http://schemas.microsoft.com/office/powerpoint/2010/main" val="245956447"/>
              </p:ext>
            </p:extLst>
          </p:nvPr>
        </p:nvGraphicFramePr>
        <p:xfrm>
          <a:off x="383458" y="1519289"/>
          <a:ext cx="11474245" cy="4832532"/>
        </p:xfrm>
        <a:graphic>
          <a:graphicData uri="http://schemas.openxmlformats.org/drawingml/2006/table">
            <a:tbl>
              <a:tblPr firstRow="1" bandRow="1">
                <a:tableStyleId>{EB344D84-9AFB-497E-A393-DC336BA19D2E}</a:tableStyleId>
              </a:tblPr>
              <a:tblGrid>
                <a:gridCol w="3849329">
                  <a:extLst>
                    <a:ext uri="{9D8B030D-6E8A-4147-A177-3AD203B41FA5}">
                      <a16:colId xmlns:a16="http://schemas.microsoft.com/office/drawing/2014/main" val="2442693341"/>
                    </a:ext>
                  </a:extLst>
                </a:gridCol>
                <a:gridCol w="4503779">
                  <a:extLst>
                    <a:ext uri="{9D8B030D-6E8A-4147-A177-3AD203B41FA5}">
                      <a16:colId xmlns:a16="http://schemas.microsoft.com/office/drawing/2014/main" val="3844913550"/>
                    </a:ext>
                  </a:extLst>
                </a:gridCol>
                <a:gridCol w="3121137">
                  <a:extLst>
                    <a:ext uri="{9D8B030D-6E8A-4147-A177-3AD203B41FA5}">
                      <a16:colId xmlns:a16="http://schemas.microsoft.com/office/drawing/2014/main" val="684794057"/>
                    </a:ext>
                  </a:extLst>
                </a:gridCol>
              </a:tblGrid>
              <a:tr h="503365">
                <a:tc>
                  <a:txBody>
                    <a:bodyPr/>
                    <a:lstStyle/>
                    <a:p>
                      <a:r>
                        <a:rPr lang="en-US" sz="1600" dirty="0"/>
                        <a:t>Task</a:t>
                      </a:r>
                    </a:p>
                  </a:txBody>
                  <a:tcPr marL="101525" marR="101525">
                    <a:solidFill>
                      <a:schemeClr val="accent3">
                        <a:alpha val="71000"/>
                      </a:schemeClr>
                    </a:solidFill>
                  </a:tcPr>
                </a:tc>
                <a:tc>
                  <a:txBody>
                    <a:bodyPr/>
                    <a:lstStyle/>
                    <a:p>
                      <a:r>
                        <a:rPr lang="en-US" sz="1600" dirty="0"/>
                        <a:t>CAP Fish HLIs </a:t>
                      </a:r>
                    </a:p>
                    <a:p>
                      <a:r>
                        <a:rPr lang="en-US" sz="1600" dirty="0">
                          <a:hlinkClick r:id="rId3"/>
                        </a:rPr>
                        <a:t>map query</a:t>
                      </a:r>
                      <a:endParaRPr lang="en-US" sz="1600" dirty="0"/>
                    </a:p>
                  </a:txBody>
                  <a:tcPr marL="101525" marR="101525">
                    <a:solidFill>
                      <a:schemeClr val="accent3">
                        <a:alpha val="71000"/>
                      </a:schemeClr>
                    </a:solidFill>
                  </a:tcPr>
                </a:tc>
                <a:tc>
                  <a:txBody>
                    <a:bodyPr/>
                    <a:lstStyle/>
                    <a:p>
                      <a:r>
                        <a:rPr lang="en-US" sz="1600" dirty="0"/>
                        <a:t>Draft CAP Fish HLIs </a:t>
                      </a:r>
                    </a:p>
                    <a:p>
                      <a:r>
                        <a:rPr lang="en-US" sz="1600" dirty="0">
                          <a:hlinkClick r:id="rId4"/>
                        </a:rPr>
                        <a:t>tabular query</a:t>
                      </a:r>
                      <a:endParaRPr lang="en-US" sz="1600" dirty="0"/>
                    </a:p>
                  </a:txBody>
                  <a:tcPr marL="101525" marR="101525">
                    <a:solidFill>
                      <a:schemeClr val="accent3">
                        <a:alpha val="71000"/>
                      </a:schemeClr>
                    </a:solidFill>
                  </a:tcPr>
                </a:tc>
                <a:extLst>
                  <a:ext uri="{0D108BD9-81ED-4DB2-BD59-A6C34878D82A}">
                    <a16:rowId xmlns:a16="http://schemas.microsoft.com/office/drawing/2014/main" val="4082475218"/>
                  </a:ext>
                </a:extLst>
              </a:tr>
              <a:tr h="503365">
                <a:tc>
                  <a:txBody>
                    <a:bodyPr/>
                    <a:lstStyle/>
                    <a:p>
                      <a:r>
                        <a:rPr lang="en-US" sz="1600" dirty="0"/>
                        <a:t>Provide additional filters (e.g. population name, HLI, pop fit, methods, compiled by)</a:t>
                      </a:r>
                    </a:p>
                  </a:txBody>
                  <a:tcPr marL="101525" marR="101525">
                    <a:solidFill>
                      <a:schemeClr val="dk1">
                        <a:tint val="20000"/>
                        <a:alpha val="71000"/>
                      </a:schemeClr>
                    </a:solidFill>
                  </a:tcPr>
                </a:tc>
                <a:tc>
                  <a:txBody>
                    <a:bodyPr/>
                    <a:lstStyle/>
                    <a:p>
                      <a:r>
                        <a:rPr lang="en-US" sz="1600" dirty="0"/>
                        <a:t>      ---- </a:t>
                      </a:r>
                    </a:p>
                  </a:txBody>
                  <a:tcPr marL="101525" marR="101525">
                    <a:solidFill>
                      <a:schemeClr val="dk1">
                        <a:tint val="20000"/>
                        <a:alpha val="71000"/>
                      </a:schemeClr>
                    </a:solidFill>
                  </a:tcPr>
                </a:tc>
                <a:tc>
                  <a:txBody>
                    <a:bodyPr/>
                    <a:lstStyle/>
                    <a:p>
                      <a:r>
                        <a:rPr lang="en-US" sz="1600" dirty="0"/>
                        <a:t>Done</a:t>
                      </a:r>
                    </a:p>
                  </a:txBody>
                  <a:tcPr marL="101525" marR="101525">
                    <a:solidFill>
                      <a:schemeClr val="dk1">
                        <a:tint val="20000"/>
                        <a:alpha val="71000"/>
                      </a:schemeClr>
                    </a:solidFill>
                  </a:tcPr>
                </a:tc>
                <a:extLst>
                  <a:ext uri="{0D108BD9-81ED-4DB2-BD59-A6C34878D82A}">
                    <a16:rowId xmlns:a16="http://schemas.microsoft.com/office/drawing/2014/main" val="2409891677"/>
                  </a:ext>
                </a:extLst>
              </a:tr>
              <a:tr h="2795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Remove ‘non-</a:t>
                      </a:r>
                      <a:r>
                        <a:rPr lang="en-US" sz="1600" dirty="0" err="1"/>
                        <a:t>trt</a:t>
                      </a:r>
                      <a:r>
                        <a:rPr lang="en-US" sz="1600" dirty="0"/>
                        <a:t>’ from pop names</a:t>
                      </a:r>
                    </a:p>
                  </a:txBody>
                  <a:tcPr marL="101525" marR="101525">
                    <a:solidFill>
                      <a:schemeClr val="lt1">
                        <a:alpha val="71000"/>
                      </a:schemeClr>
                    </a:solidFill>
                  </a:tcPr>
                </a:tc>
                <a:tc>
                  <a:txBody>
                    <a:bodyPr/>
                    <a:lstStyle/>
                    <a:p>
                      <a:r>
                        <a:rPr lang="en-US" sz="1600" dirty="0"/>
                        <a:t>Done</a:t>
                      </a:r>
                    </a:p>
                  </a:txBody>
                  <a:tcPr marL="101525" marR="101525">
                    <a:solidFill>
                      <a:schemeClr val="lt1">
                        <a:alpha val="71000"/>
                      </a:schemeClr>
                    </a:solidFill>
                  </a:tcPr>
                </a:tc>
                <a:tc>
                  <a:txBody>
                    <a:bodyPr/>
                    <a:lstStyle/>
                    <a:p>
                      <a:r>
                        <a:rPr lang="en-US" sz="1600" dirty="0"/>
                        <a:t>Done</a:t>
                      </a:r>
                    </a:p>
                  </a:txBody>
                  <a:tcPr marL="101525" marR="101525">
                    <a:solidFill>
                      <a:schemeClr val="lt1">
                        <a:alpha val="71000"/>
                      </a:schemeClr>
                    </a:solidFill>
                  </a:tcPr>
                </a:tc>
                <a:extLst>
                  <a:ext uri="{0D108BD9-81ED-4DB2-BD59-A6C34878D82A}">
                    <a16:rowId xmlns:a16="http://schemas.microsoft.com/office/drawing/2014/main" val="1188806449"/>
                  </a:ext>
                </a:extLst>
              </a:tr>
              <a:tr h="1195230">
                <a:tc>
                  <a:txBody>
                    <a:bodyPr/>
                    <a:lstStyle/>
                    <a:p>
                      <a:pPr marL="0" algn="l" defTabSz="914400" rtl="0" eaLnBrk="1" latinLnBrk="0" hangingPunct="1"/>
                      <a:r>
                        <a:rPr lang="en-US" sz="1600" kern="1200" dirty="0"/>
                        <a:t>Display partial population estimates (</a:t>
                      </a:r>
                      <a:r>
                        <a:rPr lang="en-US" sz="1600" kern="1200" dirty="0" err="1"/>
                        <a:t>subpop</a:t>
                      </a:r>
                      <a:r>
                        <a:rPr lang="en-US" sz="1600" kern="1200" dirty="0"/>
                        <a:t>) with whole population estimates; place whole estimate at top and differentiate clearly from partial</a:t>
                      </a:r>
                      <a:endParaRPr lang="en-US" sz="1600" kern="1200" dirty="0">
                        <a:solidFill>
                          <a:schemeClr val="dk1"/>
                        </a:solidFill>
                        <a:latin typeface="+mn-lt"/>
                        <a:ea typeface="+mn-ea"/>
                        <a:cs typeface="+mn-cs"/>
                      </a:endParaRPr>
                    </a:p>
                  </a:txBody>
                  <a:tcPr marL="101525" marR="101525">
                    <a:lnB w="12700" cap="flat" cmpd="sng" algn="ctr">
                      <a:solidFill>
                        <a:schemeClr val="tx1"/>
                      </a:solidFill>
                      <a:prstDash val="solid"/>
                      <a:round/>
                      <a:headEnd type="none" w="med" len="med"/>
                      <a:tailEnd type="none" w="med" len="med"/>
                    </a:lnB>
                    <a:solidFill>
                      <a:schemeClr val="dk1">
                        <a:tint val="20000"/>
                        <a:alpha val="71000"/>
                      </a:schemeClr>
                    </a:solidFill>
                  </a:tcPr>
                </a:tc>
                <a:tc>
                  <a:txBody>
                    <a:bodyPr/>
                    <a:lstStyle/>
                    <a:p>
                      <a:pPr marL="0" algn="l" defTabSz="914400" rtl="0" eaLnBrk="1" latinLnBrk="0" hangingPunct="1"/>
                      <a:r>
                        <a:rPr lang="en-US" sz="1600" kern="1200" dirty="0"/>
                        <a:t>Pending changes to MAFAC/</a:t>
                      </a:r>
                      <a:r>
                        <a:rPr lang="en-US" sz="1600" kern="1200" dirty="0" err="1"/>
                        <a:t>Superpop</a:t>
                      </a:r>
                      <a:endParaRPr lang="en-US" sz="1600" kern="1200" dirty="0">
                        <a:solidFill>
                          <a:schemeClr val="dk1"/>
                        </a:solidFill>
                        <a:latin typeface="+mn-lt"/>
                        <a:ea typeface="+mn-ea"/>
                        <a:cs typeface="+mn-cs"/>
                      </a:endParaRPr>
                    </a:p>
                  </a:txBody>
                  <a:tcPr marL="101525" marR="101525">
                    <a:lnB w="12700" cap="flat" cmpd="sng" algn="ctr">
                      <a:solidFill>
                        <a:schemeClr val="tx1"/>
                      </a:solidFill>
                      <a:prstDash val="solid"/>
                      <a:round/>
                      <a:headEnd type="none" w="med" len="med"/>
                      <a:tailEnd type="none" w="med" len="med"/>
                    </a:lnB>
                    <a:solidFill>
                      <a:schemeClr val="dk1">
                        <a:tint val="20000"/>
                        <a:alpha val="71000"/>
                      </a:schemeClr>
                    </a:solidFill>
                  </a:tcPr>
                </a:tc>
                <a:tc>
                  <a:txBody>
                    <a:bodyPr/>
                    <a:lstStyle/>
                    <a:p>
                      <a:pPr marL="0" algn="l" defTabSz="914400" rtl="0" eaLnBrk="1" latinLnBrk="0" hangingPunct="1"/>
                      <a:r>
                        <a:rPr lang="en-US" sz="1600" kern="1200" dirty="0"/>
                        <a:t>Done</a:t>
                      </a:r>
                    </a:p>
                    <a:p>
                      <a:pPr marL="0" algn="l" defTabSz="914400" rtl="0" eaLnBrk="1" latinLnBrk="0" hangingPunct="1"/>
                      <a:r>
                        <a:rPr lang="en-US" sz="1600" kern="1200" dirty="0"/>
                        <a:t>displayed on separate rows</a:t>
                      </a:r>
                      <a:endParaRPr lang="en-US" sz="1600" i="1" kern="1200" dirty="0">
                        <a:solidFill>
                          <a:schemeClr val="dk1"/>
                        </a:solidFill>
                        <a:latin typeface="+mn-lt"/>
                        <a:ea typeface="+mn-ea"/>
                        <a:cs typeface="+mn-cs"/>
                      </a:endParaRPr>
                    </a:p>
                  </a:txBody>
                  <a:tcPr marL="101525" marR="101525">
                    <a:solidFill>
                      <a:schemeClr val="dk1">
                        <a:tint val="20000"/>
                        <a:alpha val="71000"/>
                      </a:schemeClr>
                    </a:solidFill>
                  </a:tcPr>
                </a:tc>
                <a:extLst>
                  <a:ext uri="{0D108BD9-81ED-4DB2-BD59-A6C34878D82A}">
                    <a16:rowId xmlns:a16="http://schemas.microsoft.com/office/drawing/2014/main" val="2837598097"/>
                  </a:ext>
                </a:extLst>
              </a:tr>
              <a:tr h="889488">
                <a:tc>
                  <a:txBody>
                    <a:bodyPr/>
                    <a:lstStyle/>
                    <a:p>
                      <a:r>
                        <a:rPr lang="en-US" sz="1600" dirty="0"/>
                        <a:t>Provide info on </a:t>
                      </a:r>
                      <a:r>
                        <a:rPr lang="en-US" sz="1600" b="1" dirty="0"/>
                        <a:t>data availability</a:t>
                      </a:r>
                      <a:r>
                        <a:rPr lang="en-US" sz="1600" dirty="0"/>
                        <a:t> for all populations without CAP Fish HLIs/related trend</a:t>
                      </a:r>
                    </a:p>
                  </a:txBody>
                  <a:tcPr marL="101525" marR="101525">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176213"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u="none" strike="noStrike" cap="none" dirty="0">
                          <a:effectLst/>
                          <a:sym typeface="Arial"/>
                        </a:rPr>
                        <a:t>FMWG Data Display reviewed data and provided input on display </a:t>
                      </a:r>
                    </a:p>
                    <a:p>
                      <a:pPr marL="176213"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u="none" strike="noStrike" cap="none" dirty="0">
                          <a:effectLst/>
                          <a:sym typeface="Arial"/>
                        </a:rPr>
                        <a:t>Mock up display for map query ready for input</a:t>
                      </a:r>
                    </a:p>
                    <a:p>
                      <a:pPr marL="176213"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u="none" strike="noStrike" cap="none" dirty="0">
                          <a:effectLst/>
                          <a:sym typeface="Arial"/>
                        </a:rPr>
                        <a:t>Next step: SN SC input and SN ExCom review then finalize </a:t>
                      </a:r>
                    </a:p>
                  </a:txBody>
                  <a:tcPr marL="101525" marR="101525">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endParaRPr lang="en-US" dirty="0"/>
                    </a:p>
                  </a:txBody>
                  <a:tcPr marL="101525" marR="101525">
                    <a:solidFill>
                      <a:schemeClr val="lt1">
                        <a:alpha val="71000"/>
                      </a:schemeClr>
                    </a:solidFill>
                  </a:tcPr>
                </a:tc>
                <a:extLst>
                  <a:ext uri="{0D108BD9-81ED-4DB2-BD59-A6C34878D82A}">
                    <a16:rowId xmlns:a16="http://schemas.microsoft.com/office/drawing/2014/main" val="2464139947"/>
                  </a:ext>
                </a:extLst>
              </a:tr>
              <a:tr h="833142">
                <a:tc>
                  <a:txBody>
                    <a:bodyPr/>
                    <a:lstStyle/>
                    <a:p>
                      <a:r>
                        <a:rPr lang="en-US" sz="1600" dirty="0"/>
                        <a:t>Separate out HLIs for different groupings (e.g. Multiple pop; MAFAC-NPCC groups)</a:t>
                      </a:r>
                    </a:p>
                  </a:txBody>
                  <a:tcPr marL="101525" marR="101525">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r>
                        <a:rPr lang="en-US" sz="1600" i="1" dirty="0"/>
                        <a:t>Same as previous row</a:t>
                      </a:r>
                    </a:p>
                  </a:txBody>
                  <a:tcPr marL="101525" marR="101525">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r>
                        <a:rPr lang="en-US" sz="1600" dirty="0"/>
                        <a:t>Done </a:t>
                      </a:r>
                    </a:p>
                    <a:p>
                      <a:r>
                        <a:rPr lang="en-US" sz="1600" dirty="0"/>
                        <a:t>via filter Whole, Multiple, Partial.  New groupings will be added</a:t>
                      </a:r>
                      <a:endParaRPr lang="en-US" sz="1600" i="1" dirty="0"/>
                    </a:p>
                  </a:txBody>
                  <a:tcPr marL="101525" marR="101525">
                    <a:solidFill>
                      <a:schemeClr val="dk1">
                        <a:tint val="20000"/>
                        <a:alpha val="71000"/>
                      </a:schemeClr>
                    </a:solidFill>
                  </a:tcPr>
                </a:tc>
                <a:extLst>
                  <a:ext uri="{0D108BD9-81ED-4DB2-BD59-A6C34878D82A}">
                    <a16:rowId xmlns:a16="http://schemas.microsoft.com/office/drawing/2014/main" val="3307406563"/>
                  </a:ext>
                </a:extLst>
              </a:tr>
            </a:tbl>
          </a:graphicData>
        </a:graphic>
      </p:graphicFrame>
      <p:sp>
        <p:nvSpPr>
          <p:cNvPr id="7" name="TextBox 6">
            <a:extLst>
              <a:ext uri="{FF2B5EF4-FFF2-40B4-BE49-F238E27FC236}">
                <a16:creationId xmlns:a16="http://schemas.microsoft.com/office/drawing/2014/main" id="{68B89204-A79B-463A-9F90-22FEF6C2FF68}"/>
              </a:ext>
            </a:extLst>
          </p:cNvPr>
          <p:cNvSpPr txBox="1"/>
          <p:nvPr/>
        </p:nvSpPr>
        <p:spPr>
          <a:xfrm>
            <a:off x="707923" y="1134568"/>
            <a:ext cx="8052619" cy="769441"/>
          </a:xfrm>
          <a:prstGeom prst="rect">
            <a:avLst/>
          </a:prstGeom>
          <a:noFill/>
        </p:spPr>
        <p:txBody>
          <a:bodyPr wrap="square" rtlCol="0">
            <a:spAutoFit/>
          </a:bodyPr>
          <a:lstStyle/>
          <a:p>
            <a:r>
              <a:rPr lang="en-US" sz="2200" b="1" dirty="0"/>
              <a:t>Status of SN ExCom Sept 2022 decisions on CAP Fish HLIs</a:t>
            </a:r>
            <a:endParaRPr lang="en-US" sz="2200" dirty="0">
              <a:ea typeface="Calibri" panose="020F0502020204030204" pitchFamily="34" charset="0"/>
              <a:cs typeface="Times New Roman" panose="02020603050405020304" pitchFamily="18" charset="0"/>
            </a:endParaRPr>
          </a:p>
          <a:p>
            <a:endParaRPr lang="en-US" sz="2200" dirty="0"/>
          </a:p>
        </p:txBody>
      </p:sp>
    </p:spTree>
    <p:extLst>
      <p:ext uri="{BB962C8B-B14F-4D97-AF65-F5344CB8AC3E}">
        <p14:creationId xmlns:p14="http://schemas.microsoft.com/office/powerpoint/2010/main" val="12206457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hlinkClick r:id="rId3"/>
            <a:extLst>
              <a:ext uri="{FF2B5EF4-FFF2-40B4-BE49-F238E27FC236}">
                <a16:creationId xmlns:a16="http://schemas.microsoft.com/office/drawing/2014/main" id="{76B5EC83-0A96-4950-A875-63F8B8D9C0FF}"/>
              </a:ext>
            </a:extLst>
          </p:cNvPr>
          <p:cNvSpPr/>
          <p:nvPr/>
        </p:nvSpPr>
        <p:spPr>
          <a:xfrm>
            <a:off x="2934929" y="1690688"/>
            <a:ext cx="6002594" cy="39874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Go to online map demo</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sz="2000" b="1" dirty="0"/>
          </a:p>
        </p:txBody>
      </p:sp>
      <p:sp>
        <p:nvSpPr>
          <p:cNvPr id="15" name="Rectangle 14">
            <a:extLst>
              <a:ext uri="{FF2B5EF4-FFF2-40B4-BE49-F238E27FC236}">
                <a16:creationId xmlns:a16="http://schemas.microsoft.com/office/drawing/2014/main" id="{52598470-0C63-4EFC-91B2-2640D457E06E}"/>
              </a:ext>
            </a:extLst>
          </p:cNvPr>
          <p:cNvSpPr/>
          <p:nvPr/>
        </p:nvSpPr>
        <p:spPr>
          <a:xfrm>
            <a:off x="0" y="5842002"/>
            <a:ext cx="12226273" cy="1015998"/>
          </a:xfrm>
          <a:prstGeom prst="rect">
            <a:avLst/>
          </a:prstGeom>
          <a:gradFill flip="none" rotWithShape="1">
            <a:gsLst>
              <a:gs pos="0">
                <a:srgbClr val="1579A8">
                  <a:tint val="66000"/>
                  <a:satMod val="160000"/>
                </a:srgbClr>
              </a:gs>
              <a:gs pos="34000">
                <a:srgbClr val="1579A8">
                  <a:tint val="44500"/>
                  <a:satMod val="160000"/>
                </a:srgbClr>
              </a:gs>
              <a:gs pos="100000">
                <a:srgbClr val="1579A8">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B974AEC-3DFC-4499-8995-4322DBA901F7}"/>
              </a:ext>
            </a:extLst>
          </p:cNvPr>
          <p:cNvSpPr>
            <a:spLocks noGrp="1"/>
          </p:cNvSpPr>
          <p:nvPr>
            <p:ph type="title"/>
          </p:nvPr>
        </p:nvSpPr>
        <p:spPr>
          <a:xfrm>
            <a:off x="522513" y="365125"/>
            <a:ext cx="11567885" cy="1325563"/>
          </a:xfrm>
        </p:spPr>
        <p:txBody>
          <a:bodyPr>
            <a:noAutofit/>
          </a:bodyPr>
          <a:lstStyle/>
          <a:p>
            <a:r>
              <a:rPr lang="en-US" sz="3800" b="1" dirty="0"/>
              <a:t>View proposed changes to the CAP Fish HLIs user interface</a:t>
            </a:r>
          </a:p>
        </p:txBody>
      </p:sp>
      <p:pic>
        <p:nvPicPr>
          <p:cNvPr id="19" name="Picture 18">
            <a:extLst>
              <a:ext uri="{FF2B5EF4-FFF2-40B4-BE49-F238E27FC236}">
                <a16:creationId xmlns:a16="http://schemas.microsoft.com/office/drawing/2014/main" id="{784304FD-5B7C-402D-9F13-1F4498DCE055}"/>
              </a:ext>
            </a:extLst>
          </p:cNvPr>
          <p:cNvPicPr>
            <a:picLocks noChangeAspect="1"/>
          </p:cNvPicPr>
          <p:nvPr/>
        </p:nvPicPr>
        <p:blipFill rotWithShape="1">
          <a:blip r:embed="rId4"/>
          <a:srcRect l="2834" t="9091" r="65501" b="17046"/>
          <a:stretch/>
        </p:blipFill>
        <p:spPr>
          <a:xfrm>
            <a:off x="10972801" y="5842002"/>
            <a:ext cx="1117598" cy="1015998"/>
          </a:xfrm>
          <a:prstGeom prst="rect">
            <a:avLst/>
          </a:prstGeom>
          <a:ln>
            <a:noFill/>
          </a:ln>
          <a:effectLst>
            <a:outerShdw blurRad="292100" dist="139700" dir="2700000" algn="tl" rotWithShape="0">
              <a:srgbClr val="333333">
                <a:alpha val="65000"/>
              </a:srgbClr>
            </a:outerShdw>
          </a:effectLst>
        </p:spPr>
      </p:pic>
      <p:pic>
        <p:nvPicPr>
          <p:cNvPr id="9" name="Picture 8">
            <a:hlinkClick r:id="rId3"/>
            <a:extLst>
              <a:ext uri="{FF2B5EF4-FFF2-40B4-BE49-F238E27FC236}">
                <a16:creationId xmlns:a16="http://schemas.microsoft.com/office/drawing/2014/main" id="{366B3683-EB13-4BC5-83B5-29027C615180}"/>
              </a:ext>
            </a:extLst>
          </p:cNvPr>
          <p:cNvPicPr>
            <a:picLocks noChangeAspect="1"/>
          </p:cNvPicPr>
          <p:nvPr/>
        </p:nvPicPr>
        <p:blipFill>
          <a:blip r:embed="rId5"/>
          <a:stretch>
            <a:fillRect/>
          </a:stretch>
        </p:blipFill>
        <p:spPr>
          <a:xfrm>
            <a:off x="3616888" y="2409032"/>
            <a:ext cx="4486275" cy="27146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643743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9EE35CD-5016-487F-9A82-410F9A66DC79}"/>
              </a:ext>
            </a:extLst>
          </p:cNvPr>
          <p:cNvGrpSpPr/>
          <p:nvPr/>
        </p:nvGrpSpPr>
        <p:grpSpPr>
          <a:xfrm>
            <a:off x="1517513" y="254313"/>
            <a:ext cx="8091719" cy="6455202"/>
            <a:chOff x="1517513" y="254313"/>
            <a:chExt cx="8091719" cy="6455202"/>
          </a:xfrm>
        </p:grpSpPr>
        <p:pic>
          <p:nvPicPr>
            <p:cNvPr id="6" name="Picture 5">
              <a:extLst>
                <a:ext uri="{FF2B5EF4-FFF2-40B4-BE49-F238E27FC236}">
                  <a16:creationId xmlns:a16="http://schemas.microsoft.com/office/drawing/2014/main" id="{8C692125-035F-47DC-8AC3-A89EA1AFEDF8}"/>
                </a:ext>
              </a:extLst>
            </p:cNvPr>
            <p:cNvPicPr>
              <a:picLocks noChangeAspect="1"/>
            </p:cNvPicPr>
            <p:nvPr/>
          </p:nvPicPr>
          <p:blipFill>
            <a:blip r:embed="rId3"/>
            <a:stretch>
              <a:fillRect/>
            </a:stretch>
          </p:blipFill>
          <p:spPr>
            <a:xfrm>
              <a:off x="1517513" y="254313"/>
              <a:ext cx="8091719" cy="5117788"/>
            </a:xfrm>
            <a:prstGeom prst="rect">
              <a:avLst/>
            </a:prstGeom>
          </p:spPr>
        </p:pic>
        <p:pic>
          <p:nvPicPr>
            <p:cNvPr id="7" name="Picture 6">
              <a:extLst>
                <a:ext uri="{FF2B5EF4-FFF2-40B4-BE49-F238E27FC236}">
                  <a16:creationId xmlns:a16="http://schemas.microsoft.com/office/drawing/2014/main" id="{D418D8DA-F829-4E4D-A7BE-46AA244ABC58}"/>
                </a:ext>
              </a:extLst>
            </p:cNvPr>
            <p:cNvPicPr>
              <a:picLocks noChangeAspect="1"/>
            </p:cNvPicPr>
            <p:nvPr/>
          </p:nvPicPr>
          <p:blipFill rotWithShape="1">
            <a:blip r:embed="rId4"/>
            <a:srcRect t="3784"/>
            <a:stretch/>
          </p:blipFill>
          <p:spPr>
            <a:xfrm>
              <a:off x="1567044" y="3657600"/>
              <a:ext cx="2879226" cy="3051915"/>
            </a:xfrm>
            <a:prstGeom prst="rect">
              <a:avLst/>
            </a:prstGeom>
          </p:spPr>
        </p:pic>
      </p:grpSp>
    </p:spTree>
    <p:extLst>
      <p:ext uri="{BB962C8B-B14F-4D97-AF65-F5344CB8AC3E}">
        <p14:creationId xmlns:p14="http://schemas.microsoft.com/office/powerpoint/2010/main" val="639469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AC2810-EA1B-4D57-8862-F878B7391B4C}"/>
              </a:ext>
            </a:extLst>
          </p:cNvPr>
          <p:cNvPicPr>
            <a:picLocks noChangeAspect="1"/>
          </p:cNvPicPr>
          <p:nvPr/>
        </p:nvPicPr>
        <p:blipFill>
          <a:blip r:embed="rId3"/>
          <a:stretch>
            <a:fillRect/>
          </a:stretch>
        </p:blipFill>
        <p:spPr>
          <a:xfrm>
            <a:off x="0" y="648257"/>
            <a:ext cx="12192000" cy="5561486"/>
          </a:xfrm>
          <a:prstGeom prst="rect">
            <a:avLst/>
          </a:prstGeom>
        </p:spPr>
      </p:pic>
    </p:spTree>
    <p:extLst>
      <p:ext uri="{BB962C8B-B14F-4D97-AF65-F5344CB8AC3E}">
        <p14:creationId xmlns:p14="http://schemas.microsoft.com/office/powerpoint/2010/main" val="4178634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2598470-0C63-4EFC-91B2-2640D457E06E}"/>
              </a:ext>
            </a:extLst>
          </p:cNvPr>
          <p:cNvSpPr/>
          <p:nvPr/>
        </p:nvSpPr>
        <p:spPr>
          <a:xfrm>
            <a:off x="-34274" y="5590663"/>
            <a:ext cx="12226273" cy="1282849"/>
          </a:xfrm>
          <a:prstGeom prst="rect">
            <a:avLst/>
          </a:prstGeom>
          <a:gradFill flip="none" rotWithShape="1">
            <a:gsLst>
              <a:gs pos="0">
                <a:srgbClr val="1579A8">
                  <a:tint val="66000"/>
                  <a:satMod val="160000"/>
                </a:srgbClr>
              </a:gs>
              <a:gs pos="34000">
                <a:srgbClr val="1579A8">
                  <a:tint val="44500"/>
                  <a:satMod val="160000"/>
                </a:srgbClr>
              </a:gs>
              <a:gs pos="100000">
                <a:srgbClr val="1579A8">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B974AEC-3DFC-4499-8995-4322DBA901F7}"/>
              </a:ext>
            </a:extLst>
          </p:cNvPr>
          <p:cNvSpPr>
            <a:spLocks noGrp="1"/>
          </p:cNvSpPr>
          <p:nvPr>
            <p:ph type="title"/>
          </p:nvPr>
        </p:nvSpPr>
        <p:spPr>
          <a:xfrm>
            <a:off x="592854" y="365125"/>
            <a:ext cx="6913266" cy="1325563"/>
          </a:xfrm>
        </p:spPr>
        <p:txBody>
          <a:bodyPr>
            <a:normAutofit/>
          </a:bodyPr>
          <a:lstStyle/>
          <a:p>
            <a:r>
              <a:rPr lang="en-US" b="1" dirty="0"/>
              <a:t>Welcome and Introductions</a:t>
            </a:r>
            <a:br>
              <a:rPr lang="en-US" b="1" dirty="0"/>
            </a:br>
            <a:r>
              <a:rPr lang="en-US" sz="2000" i="1" dirty="0"/>
              <a:t>Please leave web cameras on to facilitate discussion</a:t>
            </a:r>
            <a:endParaRPr lang="en-US" sz="2000" dirty="0"/>
          </a:p>
        </p:txBody>
      </p:sp>
      <p:sp>
        <p:nvSpPr>
          <p:cNvPr id="6" name="Content Placeholder 3">
            <a:extLst>
              <a:ext uri="{FF2B5EF4-FFF2-40B4-BE49-F238E27FC236}">
                <a16:creationId xmlns:a16="http://schemas.microsoft.com/office/drawing/2014/main" id="{60C745B4-8E60-4B6E-81D1-BC48B6626193}"/>
              </a:ext>
            </a:extLst>
          </p:cNvPr>
          <p:cNvSpPr>
            <a:spLocks noGrp="1"/>
          </p:cNvSpPr>
          <p:nvPr>
            <p:ph idx="1"/>
          </p:nvPr>
        </p:nvSpPr>
        <p:spPr>
          <a:xfrm>
            <a:off x="922401" y="2503918"/>
            <a:ext cx="5709238" cy="1325563"/>
          </a:xfrm>
        </p:spPr>
        <p:txBody>
          <a:bodyPr>
            <a:normAutofit/>
          </a:bodyPr>
          <a:lstStyle/>
          <a:p>
            <a:pPr marL="0" indent="0">
              <a:buNone/>
            </a:pPr>
            <a:r>
              <a:rPr lang="en-US" sz="2400" dirty="0"/>
              <a:t>All participants, </a:t>
            </a:r>
          </a:p>
          <a:p>
            <a:pPr marL="0" indent="0">
              <a:buNone/>
            </a:pPr>
            <a:r>
              <a:rPr lang="en-US" sz="2400" dirty="0"/>
              <a:t>please use the chat to introduce yourself </a:t>
            </a:r>
            <a:br>
              <a:rPr lang="en-US" sz="2400" dirty="0"/>
            </a:br>
            <a:r>
              <a:rPr lang="en-US" sz="2400" dirty="0"/>
              <a:t>(name and affiliation)</a:t>
            </a:r>
            <a:r>
              <a:rPr lang="en-US" b="1" dirty="0"/>
              <a:t> </a:t>
            </a:r>
          </a:p>
          <a:p>
            <a:endParaRPr lang="en-US" b="1" dirty="0"/>
          </a:p>
          <a:p>
            <a:pPr marL="0" indent="0">
              <a:buNone/>
            </a:pPr>
            <a:endParaRPr lang="en-US" b="1" dirty="0"/>
          </a:p>
        </p:txBody>
      </p:sp>
      <p:pic>
        <p:nvPicPr>
          <p:cNvPr id="8" name="Picture 7">
            <a:extLst>
              <a:ext uri="{FF2B5EF4-FFF2-40B4-BE49-F238E27FC236}">
                <a16:creationId xmlns:a16="http://schemas.microsoft.com/office/drawing/2014/main" id="{082D5A88-89D0-4DA0-BF01-E13CE188217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9388063" y="5749193"/>
            <a:ext cx="2803937" cy="1092773"/>
          </a:xfrm>
          <a:prstGeom prst="rect">
            <a:avLst/>
          </a:prstGeom>
        </p:spPr>
      </p:pic>
      <p:pic>
        <p:nvPicPr>
          <p:cNvPr id="9" name="Google Shape;130;p25">
            <a:extLst>
              <a:ext uri="{FF2B5EF4-FFF2-40B4-BE49-F238E27FC236}">
                <a16:creationId xmlns:a16="http://schemas.microsoft.com/office/drawing/2014/main" id="{9838D4EB-4E06-4A85-947E-DE76055B159A}"/>
              </a:ext>
            </a:extLst>
          </p:cNvPr>
          <p:cNvPicPr preferRelativeResize="0"/>
          <p:nvPr/>
        </p:nvPicPr>
        <p:blipFill rotWithShape="1">
          <a:blip r:embed="rId5">
            <a:alphaModFix/>
          </a:blip>
          <a:srcRect/>
          <a:stretch/>
        </p:blipFill>
        <p:spPr>
          <a:xfrm>
            <a:off x="7506119" y="2036761"/>
            <a:ext cx="4762362" cy="592077"/>
          </a:xfrm>
          <a:prstGeom prst="rect">
            <a:avLst/>
          </a:prstGeom>
          <a:solidFill>
            <a:srgbClr val="406F85"/>
          </a:solidFill>
          <a:ln w="9525" cap="flat" cmpd="sng">
            <a:solidFill>
              <a:srgbClr val="406F85"/>
            </a:solidFill>
            <a:prstDash val="solid"/>
            <a:round/>
            <a:headEnd type="none" w="sm" len="sm"/>
            <a:tailEnd type="none" w="sm" len="sm"/>
          </a:ln>
        </p:spPr>
      </p:pic>
      <p:pic>
        <p:nvPicPr>
          <p:cNvPr id="10" name="Google Shape;135;p25">
            <a:extLst>
              <a:ext uri="{FF2B5EF4-FFF2-40B4-BE49-F238E27FC236}">
                <a16:creationId xmlns:a16="http://schemas.microsoft.com/office/drawing/2014/main" id="{B9637992-688A-4DE7-A794-1D16B8208C6B}"/>
              </a:ext>
            </a:extLst>
          </p:cNvPr>
          <p:cNvPicPr preferRelativeResize="0"/>
          <p:nvPr/>
        </p:nvPicPr>
        <p:blipFill rotWithShape="1">
          <a:blip r:embed="rId6">
            <a:alphaModFix/>
          </a:blip>
          <a:srcRect t="389"/>
          <a:stretch/>
        </p:blipFill>
        <p:spPr>
          <a:xfrm>
            <a:off x="7711077" y="3062265"/>
            <a:ext cx="1661101" cy="4151275"/>
          </a:xfrm>
          <a:prstGeom prst="rect">
            <a:avLst/>
          </a:prstGeom>
          <a:solidFill>
            <a:srgbClr val="406F85"/>
          </a:solidFill>
          <a:ln w="9525" cap="flat" cmpd="sng">
            <a:solidFill>
              <a:srgbClr val="406F85"/>
            </a:solidFill>
            <a:prstDash val="solid"/>
            <a:round/>
            <a:headEnd type="none" w="sm" len="sm"/>
            <a:tailEnd type="none" w="sm" len="sm"/>
          </a:ln>
        </p:spPr>
      </p:pic>
      <p:sp>
        <p:nvSpPr>
          <p:cNvPr id="12" name="Google Shape;138;p25">
            <a:extLst>
              <a:ext uri="{FF2B5EF4-FFF2-40B4-BE49-F238E27FC236}">
                <a16:creationId xmlns:a16="http://schemas.microsoft.com/office/drawing/2014/main" id="{82AC5C43-8F93-42B6-B6F3-1E1349A3DAD7}"/>
              </a:ext>
            </a:extLst>
          </p:cNvPr>
          <p:cNvSpPr/>
          <p:nvPr/>
        </p:nvSpPr>
        <p:spPr>
          <a:xfrm>
            <a:off x="7711088" y="579616"/>
            <a:ext cx="4352424" cy="1107996"/>
          </a:xfrm>
          <a:prstGeom prst="roundRect">
            <a:avLst>
              <a:gd name="adj" fmla="val 5892"/>
            </a:avLst>
          </a:prstGeom>
          <a:solidFill>
            <a:srgbClr val="C1D3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 b="1" dirty="0">
                <a:solidFill>
                  <a:srgbClr val="000000"/>
                </a:solidFill>
                <a:sym typeface="Arial"/>
              </a:rPr>
              <a:t>Please mute yourself when not speaking.</a:t>
            </a:r>
            <a:endParaRPr b="1" dirty="0">
              <a:solidFill>
                <a:srgbClr val="000000"/>
              </a:solidFill>
            </a:endParaRPr>
          </a:p>
          <a:p>
            <a:pPr lvl="1"/>
            <a:r>
              <a:rPr lang="en" dirty="0">
                <a:solidFill>
                  <a:srgbClr val="000000"/>
                </a:solidFill>
                <a:sym typeface="Arial"/>
              </a:rPr>
              <a:t>Use *6 to mute phone audio.</a:t>
            </a:r>
            <a:endParaRPr dirty="0">
              <a:solidFill>
                <a:srgbClr val="000000"/>
              </a:solidFill>
            </a:endParaRPr>
          </a:p>
          <a:p>
            <a:pPr lvl="1"/>
            <a:r>
              <a:rPr lang="en" dirty="0">
                <a:solidFill>
                  <a:srgbClr val="000000"/>
                </a:solidFill>
                <a:sym typeface="Arial"/>
              </a:rPr>
              <a:t>Use the microphone icon on the control bar to mute computer audio.</a:t>
            </a:r>
            <a:endParaRPr dirty="0">
              <a:solidFill>
                <a:srgbClr val="000000"/>
              </a:solidFill>
            </a:endParaRPr>
          </a:p>
        </p:txBody>
      </p:sp>
      <p:sp>
        <p:nvSpPr>
          <p:cNvPr id="13" name="Google Shape;139;p25">
            <a:extLst>
              <a:ext uri="{FF2B5EF4-FFF2-40B4-BE49-F238E27FC236}">
                <a16:creationId xmlns:a16="http://schemas.microsoft.com/office/drawing/2014/main" id="{759201BC-712F-4AC7-AE84-DFC93400C1E5}"/>
              </a:ext>
            </a:extLst>
          </p:cNvPr>
          <p:cNvSpPr/>
          <p:nvPr/>
        </p:nvSpPr>
        <p:spPr>
          <a:xfrm>
            <a:off x="9647993" y="2819336"/>
            <a:ext cx="2509734" cy="1543620"/>
          </a:xfrm>
          <a:prstGeom prst="roundRect">
            <a:avLst>
              <a:gd name="adj" fmla="val 5892"/>
            </a:avLst>
          </a:prstGeom>
          <a:solidFill>
            <a:srgbClr val="C1D3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rgbClr val="000000"/>
                </a:solidFill>
                <a:sym typeface="Arial"/>
              </a:rPr>
              <a:t>Check device settings </a:t>
            </a:r>
          </a:p>
          <a:p>
            <a:pPr algn="ctr"/>
            <a:r>
              <a:rPr lang="en" dirty="0">
                <a:solidFill>
                  <a:srgbClr val="000000"/>
                </a:solidFill>
                <a:sym typeface="Arial"/>
              </a:rPr>
              <a:t>if you are having problems with audio/video</a:t>
            </a:r>
            <a:endParaRPr dirty="0">
              <a:solidFill>
                <a:srgbClr val="000000"/>
              </a:solidFill>
              <a:sym typeface="Arial"/>
            </a:endParaRPr>
          </a:p>
        </p:txBody>
      </p:sp>
      <p:sp>
        <p:nvSpPr>
          <p:cNvPr id="14" name="Arrow: Down 13">
            <a:extLst>
              <a:ext uri="{FF2B5EF4-FFF2-40B4-BE49-F238E27FC236}">
                <a16:creationId xmlns:a16="http://schemas.microsoft.com/office/drawing/2014/main" id="{9039C10A-3DC2-4CE7-B952-F02C5D9C4D84}"/>
              </a:ext>
            </a:extLst>
          </p:cNvPr>
          <p:cNvSpPr/>
          <p:nvPr/>
        </p:nvSpPr>
        <p:spPr>
          <a:xfrm>
            <a:off x="10118690" y="1690688"/>
            <a:ext cx="331596" cy="346073"/>
          </a:xfrm>
          <a:prstGeom prst="downArrow">
            <a:avLst/>
          </a:prstGeom>
          <a:solidFill>
            <a:srgbClr val="C1D3E6"/>
          </a:solidFill>
          <a:ln w="12700" cap="flat" cmpd="sng">
            <a:solidFill>
              <a:srgbClr val="002060"/>
            </a:solidFill>
            <a:prstDash val="solid"/>
            <a:miter lim="800000"/>
            <a:headEnd type="none" w="sm" len="sm"/>
            <a:tailEnd type="none" w="sm" len="sm"/>
          </a:ln>
        </p:spPr>
        <p:txBody>
          <a:bodyPr spcFirstLastPara="1" wrap="square" lIns="182867" tIns="60933" rIns="121900" bIns="60933" anchor="ctr" anchorCtr="0">
            <a:noAutofit/>
          </a:bodyPr>
          <a:lstStyle/>
          <a:p>
            <a:endParaRPr lang="en-US" sz="1600" b="1">
              <a:solidFill>
                <a:srgbClr val="000000"/>
              </a:solidFill>
              <a:latin typeface="Arial"/>
              <a:cs typeface="Arial"/>
            </a:endParaRPr>
          </a:p>
        </p:txBody>
      </p:sp>
      <p:sp>
        <p:nvSpPr>
          <p:cNvPr id="16" name="Arrow: Down 15">
            <a:extLst>
              <a:ext uri="{FF2B5EF4-FFF2-40B4-BE49-F238E27FC236}">
                <a16:creationId xmlns:a16="http://schemas.microsoft.com/office/drawing/2014/main" id="{F172EBA7-64D0-4ED4-BE0A-5E9CC929F601}"/>
              </a:ext>
            </a:extLst>
          </p:cNvPr>
          <p:cNvSpPr/>
          <p:nvPr/>
        </p:nvSpPr>
        <p:spPr>
          <a:xfrm rot="5400000">
            <a:off x="9344287" y="3090156"/>
            <a:ext cx="331596" cy="275815"/>
          </a:xfrm>
          <a:prstGeom prst="downArrow">
            <a:avLst/>
          </a:prstGeom>
          <a:solidFill>
            <a:srgbClr val="54AEB4">
              <a:alpha val="20000"/>
            </a:srgbClr>
          </a:solidFill>
          <a:ln w="12700" cap="flat" cmpd="sng">
            <a:solidFill>
              <a:srgbClr val="002060"/>
            </a:solidFill>
            <a:prstDash val="solid"/>
            <a:miter lim="800000"/>
            <a:headEnd type="none" w="sm" len="sm"/>
            <a:tailEnd type="none" w="sm" len="sm"/>
          </a:ln>
        </p:spPr>
        <p:txBody>
          <a:bodyPr spcFirstLastPara="1" wrap="square" lIns="182867" tIns="60933" rIns="121900" bIns="60933" anchor="ctr" anchorCtr="0">
            <a:noAutofit/>
          </a:bodyPr>
          <a:lstStyle/>
          <a:p>
            <a:endParaRPr lang="en-US" sz="1600" b="1">
              <a:solidFill>
                <a:srgbClr val="000000"/>
              </a:solidFill>
              <a:latin typeface="Arial"/>
              <a:cs typeface="Arial"/>
            </a:endParaRPr>
          </a:p>
        </p:txBody>
      </p:sp>
      <p:sp>
        <p:nvSpPr>
          <p:cNvPr id="17" name="Rectangle 16">
            <a:extLst>
              <a:ext uri="{FF2B5EF4-FFF2-40B4-BE49-F238E27FC236}">
                <a16:creationId xmlns:a16="http://schemas.microsoft.com/office/drawing/2014/main" id="{00B79D9C-48E8-4D03-A879-79057077CC26}"/>
              </a:ext>
            </a:extLst>
          </p:cNvPr>
          <p:cNvSpPr/>
          <p:nvPr/>
        </p:nvSpPr>
        <p:spPr>
          <a:xfrm>
            <a:off x="8932985" y="2110154"/>
            <a:ext cx="455077" cy="952111"/>
          </a:xfrm>
          <a:prstGeom prst="rect">
            <a:avLst/>
          </a:prstGeom>
          <a:noFill/>
          <a:ln w="57150">
            <a:solidFill>
              <a:srgbClr val="C1D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6299898-3A1C-4EBF-AF74-DB040CB0E211}"/>
              </a:ext>
            </a:extLst>
          </p:cNvPr>
          <p:cNvSpPr/>
          <p:nvPr/>
        </p:nvSpPr>
        <p:spPr>
          <a:xfrm>
            <a:off x="7712751" y="3062265"/>
            <a:ext cx="1643541" cy="4216589"/>
          </a:xfrm>
          <a:prstGeom prst="rect">
            <a:avLst/>
          </a:prstGeom>
          <a:noFill/>
          <a:ln w="57150">
            <a:solidFill>
              <a:srgbClr val="C1D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17753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D24794-C829-4E01-8676-507C80F41AA7}"/>
              </a:ext>
            </a:extLst>
          </p:cNvPr>
          <p:cNvPicPr>
            <a:picLocks noChangeAspect="1"/>
          </p:cNvPicPr>
          <p:nvPr/>
        </p:nvPicPr>
        <p:blipFill>
          <a:blip r:embed="rId3"/>
          <a:stretch>
            <a:fillRect/>
          </a:stretch>
        </p:blipFill>
        <p:spPr>
          <a:xfrm>
            <a:off x="0" y="625800"/>
            <a:ext cx="12192000" cy="5606400"/>
          </a:xfrm>
          <a:prstGeom prst="rect">
            <a:avLst/>
          </a:prstGeom>
        </p:spPr>
      </p:pic>
    </p:spTree>
    <p:extLst>
      <p:ext uri="{BB962C8B-B14F-4D97-AF65-F5344CB8AC3E}">
        <p14:creationId xmlns:p14="http://schemas.microsoft.com/office/powerpoint/2010/main" val="27983579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893BE36-DF78-4943-9BA0-8C5C0A7339F8}"/>
              </a:ext>
            </a:extLst>
          </p:cNvPr>
          <p:cNvGrpSpPr/>
          <p:nvPr/>
        </p:nvGrpSpPr>
        <p:grpSpPr>
          <a:xfrm>
            <a:off x="520700" y="191293"/>
            <a:ext cx="11150600" cy="6272213"/>
            <a:chOff x="520700" y="292893"/>
            <a:chExt cx="11150600" cy="6272213"/>
          </a:xfrm>
        </p:grpSpPr>
        <p:pic>
          <p:nvPicPr>
            <p:cNvPr id="2" name="Picture 1">
              <a:extLst>
                <a:ext uri="{FF2B5EF4-FFF2-40B4-BE49-F238E27FC236}">
                  <a16:creationId xmlns:a16="http://schemas.microsoft.com/office/drawing/2014/main" id="{614C17C3-B06D-4A28-B553-8C4763E7D726}"/>
                </a:ext>
              </a:extLst>
            </p:cNvPr>
            <p:cNvPicPr>
              <a:picLocks noChangeAspect="1"/>
            </p:cNvPicPr>
            <p:nvPr/>
          </p:nvPicPr>
          <p:blipFill>
            <a:blip r:embed="rId3"/>
            <a:stretch>
              <a:fillRect/>
            </a:stretch>
          </p:blipFill>
          <p:spPr>
            <a:xfrm>
              <a:off x="520700" y="292893"/>
              <a:ext cx="11150600" cy="6272213"/>
            </a:xfrm>
            <a:prstGeom prst="rect">
              <a:avLst/>
            </a:prstGeom>
            <a:solidFill>
              <a:schemeClr val="accent4"/>
            </a:solidFill>
          </p:spPr>
        </p:pic>
        <p:sp>
          <p:nvSpPr>
            <p:cNvPr id="3" name="Rectangle 2">
              <a:extLst>
                <a:ext uri="{FF2B5EF4-FFF2-40B4-BE49-F238E27FC236}">
                  <a16:creationId xmlns:a16="http://schemas.microsoft.com/office/drawing/2014/main" id="{3289FCEE-C653-46AF-949B-A4FBDA4059D7}"/>
                </a:ext>
              </a:extLst>
            </p:cNvPr>
            <p:cNvSpPr/>
            <p:nvPr/>
          </p:nvSpPr>
          <p:spPr>
            <a:xfrm>
              <a:off x="10337800" y="5664200"/>
              <a:ext cx="1257300" cy="279400"/>
            </a:xfrm>
            <a:prstGeom prst="rect">
              <a:avLst/>
            </a:prstGeom>
            <a:solidFill>
              <a:srgbClr val="FFC000">
                <a:alpha val="2392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9D98CF4C-96AB-4095-B657-3DE4DB2B1C56}"/>
                </a:ext>
              </a:extLst>
            </p:cNvPr>
            <p:cNvSpPr/>
            <p:nvPr/>
          </p:nvSpPr>
          <p:spPr>
            <a:xfrm rot="18806303">
              <a:off x="5189509" y="3059907"/>
              <a:ext cx="533293" cy="34342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987415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10A71-31B5-44A8-A12D-6DA8BB3B7EED}"/>
              </a:ext>
            </a:extLst>
          </p:cNvPr>
          <p:cNvSpPr>
            <a:spLocks noGrp="1"/>
          </p:cNvSpPr>
          <p:nvPr>
            <p:ph type="title"/>
          </p:nvPr>
        </p:nvSpPr>
        <p:spPr/>
        <p:txBody>
          <a:bodyPr/>
          <a:lstStyle/>
          <a:p>
            <a:r>
              <a:rPr lang="en-US" b="1" dirty="0"/>
              <a:t>CAP 5-year plan - propose and discuss CY23 </a:t>
            </a:r>
            <a:endParaRPr lang="en-US" dirty="0"/>
          </a:p>
        </p:txBody>
      </p:sp>
      <p:pic>
        <p:nvPicPr>
          <p:cNvPr id="4" name="Picture 3">
            <a:extLst>
              <a:ext uri="{FF2B5EF4-FFF2-40B4-BE49-F238E27FC236}">
                <a16:creationId xmlns:a16="http://schemas.microsoft.com/office/drawing/2014/main" id="{26D4EDA5-090A-4CE8-9411-4211DE72587D}"/>
              </a:ext>
            </a:extLst>
          </p:cNvPr>
          <p:cNvPicPr>
            <a:picLocks noChangeAspect="1"/>
          </p:cNvPicPr>
          <p:nvPr/>
        </p:nvPicPr>
        <p:blipFill>
          <a:blip r:embed="rId2"/>
          <a:stretch>
            <a:fillRect/>
          </a:stretch>
        </p:blipFill>
        <p:spPr>
          <a:xfrm>
            <a:off x="3227293" y="2181521"/>
            <a:ext cx="5059079" cy="3817898"/>
          </a:xfrm>
          <a:prstGeom prst="rect">
            <a:avLst/>
          </a:prstGeom>
          <a:ln w="76200" cap="sq">
            <a:solidFill>
              <a:srgbClr val="062F6E"/>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559363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2598470-0C63-4EFC-91B2-2640D457E06E}"/>
              </a:ext>
            </a:extLst>
          </p:cNvPr>
          <p:cNvSpPr/>
          <p:nvPr/>
        </p:nvSpPr>
        <p:spPr>
          <a:xfrm>
            <a:off x="0" y="5842002"/>
            <a:ext cx="12226273" cy="1015998"/>
          </a:xfrm>
          <a:prstGeom prst="rect">
            <a:avLst/>
          </a:prstGeom>
          <a:gradFill flip="none" rotWithShape="1">
            <a:gsLst>
              <a:gs pos="0">
                <a:srgbClr val="1579A8">
                  <a:tint val="66000"/>
                  <a:satMod val="160000"/>
                </a:srgbClr>
              </a:gs>
              <a:gs pos="34000">
                <a:srgbClr val="1579A8">
                  <a:tint val="44500"/>
                  <a:satMod val="160000"/>
                </a:srgbClr>
              </a:gs>
              <a:gs pos="100000">
                <a:srgbClr val="1579A8">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B974AEC-3DFC-4499-8995-4322DBA901F7}"/>
              </a:ext>
            </a:extLst>
          </p:cNvPr>
          <p:cNvSpPr>
            <a:spLocks noGrp="1"/>
          </p:cNvSpPr>
          <p:nvPr>
            <p:ph type="title"/>
          </p:nvPr>
        </p:nvSpPr>
        <p:spPr>
          <a:xfrm>
            <a:off x="522514" y="365125"/>
            <a:ext cx="11277600" cy="1325563"/>
          </a:xfrm>
        </p:spPr>
        <p:txBody>
          <a:bodyPr>
            <a:normAutofit/>
          </a:bodyPr>
          <a:lstStyle/>
          <a:p>
            <a:r>
              <a:rPr lang="en-US" b="1" dirty="0"/>
              <a:t>CAP 5-year plan - propose and discuss CY23 </a:t>
            </a:r>
            <a:endParaRPr lang="en-US" sz="4000" b="1" dirty="0"/>
          </a:p>
        </p:txBody>
      </p:sp>
      <p:sp>
        <p:nvSpPr>
          <p:cNvPr id="6" name="Content Placeholder 3">
            <a:extLst>
              <a:ext uri="{FF2B5EF4-FFF2-40B4-BE49-F238E27FC236}">
                <a16:creationId xmlns:a16="http://schemas.microsoft.com/office/drawing/2014/main" id="{60C745B4-8E60-4B6E-81D1-BC48B6626193}"/>
              </a:ext>
            </a:extLst>
          </p:cNvPr>
          <p:cNvSpPr>
            <a:spLocks noGrp="1"/>
          </p:cNvSpPr>
          <p:nvPr>
            <p:ph idx="1"/>
          </p:nvPr>
        </p:nvSpPr>
        <p:spPr>
          <a:xfrm>
            <a:off x="695044" y="1478814"/>
            <a:ext cx="10927462" cy="4363189"/>
          </a:xfrm>
        </p:spPr>
        <p:txBody>
          <a:bodyPr>
            <a:noAutofit/>
          </a:bodyPr>
          <a:lstStyle/>
          <a:p>
            <a:pPr marL="0" indent="0">
              <a:buNone/>
            </a:pPr>
            <a:r>
              <a:rPr lang="en-US" sz="2200" dirty="0"/>
              <a:t>Summary of proposed changes thus far:</a:t>
            </a:r>
          </a:p>
          <a:p>
            <a:pPr marL="0">
              <a:lnSpc>
                <a:spcPct val="100000"/>
              </a:lnSpc>
              <a:spcBef>
                <a:spcPts val="600"/>
              </a:spcBef>
              <a:spcAft>
                <a:spcPts val="600"/>
              </a:spcAft>
              <a:buFontTx/>
              <a:buChar char="-"/>
            </a:pPr>
            <a:r>
              <a:rPr lang="en-US" sz="2200" dirty="0"/>
              <a:t>Correct old URLs, typos, remove obsolete info (e.g. priority populations, StreamNet trends)</a:t>
            </a:r>
          </a:p>
          <a:p>
            <a:pPr marL="0">
              <a:lnSpc>
                <a:spcPct val="100000"/>
              </a:lnSpc>
              <a:spcBef>
                <a:spcPts val="600"/>
              </a:spcBef>
              <a:spcAft>
                <a:spcPts val="600"/>
              </a:spcAft>
              <a:buFontTx/>
              <a:buChar char="-"/>
            </a:pPr>
            <a:r>
              <a:rPr lang="en-US" sz="2200" dirty="0"/>
              <a:t>Clarify and update CAP/StreamNet specific target text (e.g., Fish Monitoring Data etc.)</a:t>
            </a:r>
          </a:p>
          <a:p>
            <a:pPr marL="0">
              <a:lnSpc>
                <a:spcPct val="100000"/>
              </a:lnSpc>
              <a:spcBef>
                <a:spcPts val="600"/>
              </a:spcBef>
              <a:spcAft>
                <a:spcPts val="600"/>
              </a:spcAft>
              <a:buFontTx/>
              <a:buChar char="-"/>
            </a:pPr>
            <a:r>
              <a:rPr lang="en-US" sz="2200" dirty="0"/>
              <a:t>Add Bull Trout DES development steps in anticipation of regional support for development</a:t>
            </a:r>
          </a:p>
          <a:p>
            <a:pPr marL="0">
              <a:lnSpc>
                <a:spcPct val="100000"/>
              </a:lnSpc>
              <a:spcBef>
                <a:spcPts val="600"/>
              </a:spcBef>
              <a:spcAft>
                <a:spcPts val="600"/>
              </a:spcAft>
              <a:buFontTx/>
              <a:buChar char="-"/>
            </a:pPr>
            <a:r>
              <a:rPr lang="en-US" sz="2200" dirty="0"/>
              <a:t>Clarify white sturgeon DES text and steps</a:t>
            </a:r>
          </a:p>
          <a:p>
            <a:pPr marL="0">
              <a:lnSpc>
                <a:spcPct val="100000"/>
              </a:lnSpc>
              <a:spcBef>
                <a:spcPts val="600"/>
              </a:spcBef>
              <a:spcAft>
                <a:spcPts val="600"/>
              </a:spcAft>
              <a:buFontTx/>
              <a:buChar char="-"/>
            </a:pPr>
            <a:r>
              <a:rPr lang="en-US" sz="2200" dirty="0"/>
              <a:t>Update HCAX hatchery indicator content</a:t>
            </a:r>
          </a:p>
          <a:p>
            <a:pPr marL="0" lvl="1">
              <a:lnSpc>
                <a:spcPct val="100000"/>
              </a:lnSpc>
              <a:spcBef>
                <a:spcPts val="600"/>
              </a:spcBef>
              <a:spcAft>
                <a:spcPts val="600"/>
              </a:spcAft>
              <a:buFontTx/>
              <a:buChar char="-"/>
            </a:pPr>
            <a:r>
              <a:rPr lang="en-US" sz="2200" dirty="0"/>
              <a:t>Completed 2021, 2022 tasks; and postponed harvest indicator task</a:t>
            </a:r>
          </a:p>
          <a:p>
            <a:pPr marL="0" indent="0">
              <a:buNone/>
            </a:pPr>
            <a:endParaRPr lang="en-US" sz="2000" dirty="0"/>
          </a:p>
          <a:p>
            <a:pPr marL="0" indent="0">
              <a:lnSpc>
                <a:spcPct val="100000"/>
              </a:lnSpc>
              <a:spcBef>
                <a:spcPts val="0"/>
              </a:spcBef>
              <a:buNone/>
            </a:pPr>
            <a:r>
              <a:rPr lang="en-US" sz="1800" dirty="0"/>
              <a:t>Meeting document: </a:t>
            </a:r>
          </a:p>
          <a:p>
            <a:pPr marL="0" indent="0">
              <a:lnSpc>
                <a:spcPct val="100000"/>
              </a:lnSpc>
              <a:spcBef>
                <a:spcPts val="0"/>
              </a:spcBef>
              <a:buNone/>
            </a:pPr>
            <a:r>
              <a:rPr lang="en-US" sz="1800" dirty="0"/>
              <a:t>Five-Year-Plan-for-Coordinated-Assessments-20190731 (proposed revisions Sept2022)</a:t>
            </a:r>
          </a:p>
        </p:txBody>
      </p:sp>
      <p:pic>
        <p:nvPicPr>
          <p:cNvPr id="19" name="Picture 18">
            <a:extLst>
              <a:ext uri="{FF2B5EF4-FFF2-40B4-BE49-F238E27FC236}">
                <a16:creationId xmlns:a16="http://schemas.microsoft.com/office/drawing/2014/main" id="{784304FD-5B7C-402D-9F13-1F4498DCE055}"/>
              </a:ext>
            </a:extLst>
          </p:cNvPr>
          <p:cNvPicPr>
            <a:picLocks noChangeAspect="1"/>
          </p:cNvPicPr>
          <p:nvPr/>
        </p:nvPicPr>
        <p:blipFill rotWithShape="1">
          <a:blip r:embed="rId3"/>
          <a:srcRect l="2834" t="9091" r="65501" b="17046"/>
          <a:stretch/>
        </p:blipFill>
        <p:spPr>
          <a:xfrm>
            <a:off x="10972801" y="5842002"/>
            <a:ext cx="1117598" cy="10159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269431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2598470-0C63-4EFC-91B2-2640D457E06E}"/>
              </a:ext>
            </a:extLst>
          </p:cNvPr>
          <p:cNvSpPr/>
          <p:nvPr/>
        </p:nvSpPr>
        <p:spPr>
          <a:xfrm>
            <a:off x="1" y="-1"/>
            <a:ext cx="12363736" cy="6927111"/>
          </a:xfrm>
          <a:prstGeom prst="rect">
            <a:avLst/>
          </a:prstGeom>
          <a:gradFill flip="none" rotWithShape="1">
            <a:gsLst>
              <a:gs pos="0">
                <a:srgbClr val="1579A8">
                  <a:tint val="66000"/>
                  <a:satMod val="160000"/>
                </a:srgbClr>
              </a:gs>
              <a:gs pos="34000">
                <a:srgbClr val="1579A8">
                  <a:tint val="44500"/>
                  <a:satMod val="160000"/>
                </a:srgbClr>
              </a:gs>
              <a:gs pos="100000">
                <a:srgbClr val="1579A8">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B974AEC-3DFC-4499-8995-4322DBA901F7}"/>
              </a:ext>
            </a:extLst>
          </p:cNvPr>
          <p:cNvSpPr>
            <a:spLocks noGrp="1"/>
          </p:cNvSpPr>
          <p:nvPr>
            <p:ph type="title"/>
          </p:nvPr>
        </p:nvSpPr>
        <p:spPr>
          <a:xfrm>
            <a:off x="1467294" y="850604"/>
            <a:ext cx="8654902" cy="2424224"/>
          </a:xfrm>
        </p:spPr>
        <p:txBody>
          <a:bodyPr>
            <a:normAutofit/>
          </a:bodyPr>
          <a:lstStyle/>
          <a:p>
            <a:pPr algn="ctr"/>
            <a:r>
              <a:rPr lang="en-US" sz="4000" b="1" dirty="0"/>
              <a:t>Break</a:t>
            </a:r>
            <a:br>
              <a:rPr lang="en-US" sz="4000" b="1" dirty="0"/>
            </a:br>
            <a:br>
              <a:rPr lang="en-US" sz="4000" b="1" dirty="0"/>
            </a:br>
            <a:r>
              <a:rPr lang="en-US" sz="4000" b="1" dirty="0"/>
              <a:t>back at 2:15pm (PT)</a:t>
            </a:r>
            <a:endParaRPr lang="en-US" sz="4000" dirty="0"/>
          </a:p>
        </p:txBody>
      </p:sp>
      <p:pic>
        <p:nvPicPr>
          <p:cNvPr id="1026" name="7354C667-0324-4097-AF60-8F2E96034F81" descr="IMG_0580.jpg">
            <a:extLst>
              <a:ext uri="{FF2B5EF4-FFF2-40B4-BE49-F238E27FC236}">
                <a16:creationId xmlns:a16="http://schemas.microsoft.com/office/drawing/2014/main" id="{371FCCBC-6D45-4B26-978A-CF642E4E05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42" t="26187" r="3319" b="18258"/>
          <a:stretch/>
        </p:blipFill>
        <p:spPr bwMode="auto">
          <a:xfrm>
            <a:off x="2286000" y="3274828"/>
            <a:ext cx="7329948" cy="3390567"/>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18695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2598470-0C63-4EFC-91B2-2640D457E06E}"/>
              </a:ext>
            </a:extLst>
          </p:cNvPr>
          <p:cNvSpPr/>
          <p:nvPr/>
        </p:nvSpPr>
        <p:spPr>
          <a:xfrm>
            <a:off x="0" y="5842002"/>
            <a:ext cx="12226273" cy="1015998"/>
          </a:xfrm>
          <a:prstGeom prst="rect">
            <a:avLst/>
          </a:prstGeom>
          <a:gradFill flip="none" rotWithShape="1">
            <a:gsLst>
              <a:gs pos="0">
                <a:srgbClr val="1579A8">
                  <a:tint val="66000"/>
                  <a:satMod val="160000"/>
                </a:srgbClr>
              </a:gs>
              <a:gs pos="34000">
                <a:srgbClr val="1579A8">
                  <a:tint val="44500"/>
                  <a:satMod val="160000"/>
                </a:srgbClr>
              </a:gs>
              <a:gs pos="100000">
                <a:srgbClr val="1579A8">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B974AEC-3DFC-4499-8995-4322DBA901F7}"/>
              </a:ext>
            </a:extLst>
          </p:cNvPr>
          <p:cNvSpPr>
            <a:spLocks noGrp="1"/>
          </p:cNvSpPr>
          <p:nvPr>
            <p:ph type="title"/>
          </p:nvPr>
        </p:nvSpPr>
        <p:spPr>
          <a:xfrm>
            <a:off x="522514" y="365125"/>
            <a:ext cx="11277600" cy="1325563"/>
          </a:xfrm>
        </p:spPr>
        <p:txBody>
          <a:bodyPr>
            <a:normAutofit/>
          </a:bodyPr>
          <a:lstStyle/>
          <a:p>
            <a:r>
              <a:rPr lang="en-US" b="1" dirty="0"/>
              <a:t>2023 CAP Workshop Discussion </a:t>
            </a:r>
            <a:endParaRPr lang="en-US" sz="4000" b="1" dirty="0"/>
          </a:p>
        </p:txBody>
      </p:sp>
      <p:sp>
        <p:nvSpPr>
          <p:cNvPr id="6" name="Content Placeholder 3">
            <a:extLst>
              <a:ext uri="{FF2B5EF4-FFF2-40B4-BE49-F238E27FC236}">
                <a16:creationId xmlns:a16="http://schemas.microsoft.com/office/drawing/2014/main" id="{60C745B4-8E60-4B6E-81D1-BC48B6626193}"/>
              </a:ext>
            </a:extLst>
          </p:cNvPr>
          <p:cNvSpPr>
            <a:spLocks noGrp="1"/>
          </p:cNvSpPr>
          <p:nvPr>
            <p:ph idx="1"/>
          </p:nvPr>
        </p:nvSpPr>
        <p:spPr>
          <a:xfrm>
            <a:off x="420914" y="1825625"/>
            <a:ext cx="11379200" cy="4016377"/>
          </a:xfrm>
        </p:spPr>
        <p:txBody>
          <a:bodyPr>
            <a:normAutofit/>
          </a:bodyPr>
          <a:lstStyle/>
          <a:p>
            <a:endParaRPr lang="en-US" sz="2200" b="1" dirty="0"/>
          </a:p>
          <a:p>
            <a:pPr marL="0" indent="0">
              <a:buNone/>
            </a:pPr>
            <a:endParaRPr lang="en-US" sz="2200" b="1" dirty="0"/>
          </a:p>
        </p:txBody>
      </p:sp>
      <p:pic>
        <p:nvPicPr>
          <p:cNvPr id="19" name="Picture 18">
            <a:extLst>
              <a:ext uri="{FF2B5EF4-FFF2-40B4-BE49-F238E27FC236}">
                <a16:creationId xmlns:a16="http://schemas.microsoft.com/office/drawing/2014/main" id="{784304FD-5B7C-402D-9F13-1F4498DCE055}"/>
              </a:ext>
            </a:extLst>
          </p:cNvPr>
          <p:cNvPicPr>
            <a:picLocks noChangeAspect="1"/>
          </p:cNvPicPr>
          <p:nvPr/>
        </p:nvPicPr>
        <p:blipFill rotWithShape="1">
          <a:blip r:embed="rId3"/>
          <a:srcRect l="2834" t="9091" r="65501" b="17046"/>
          <a:stretch/>
        </p:blipFill>
        <p:spPr>
          <a:xfrm>
            <a:off x="10972801" y="5842002"/>
            <a:ext cx="1117598" cy="1015998"/>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B265D383-2595-4803-B41C-05FF268AAF9D}"/>
              </a:ext>
            </a:extLst>
          </p:cNvPr>
          <p:cNvSpPr/>
          <p:nvPr/>
        </p:nvSpPr>
        <p:spPr>
          <a:xfrm>
            <a:off x="6219489" y="1621707"/>
            <a:ext cx="4817806" cy="3338051"/>
          </a:xfrm>
          <a:prstGeom prst="rect">
            <a:avLst/>
          </a:prstGeom>
          <a:solidFill>
            <a:srgbClr val="062F6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Upcoming Workshop: 2023</a:t>
            </a:r>
          </a:p>
          <a:p>
            <a:pPr algn="ctr"/>
            <a:endParaRPr lang="en-US" sz="2000" b="1" dirty="0"/>
          </a:p>
          <a:p>
            <a:pPr algn="ctr"/>
            <a:endParaRPr lang="en-US" sz="2000" b="1"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sz="2000" dirty="0"/>
          </a:p>
        </p:txBody>
      </p:sp>
      <p:pic>
        <p:nvPicPr>
          <p:cNvPr id="7" name="Picture 6">
            <a:extLst>
              <a:ext uri="{FF2B5EF4-FFF2-40B4-BE49-F238E27FC236}">
                <a16:creationId xmlns:a16="http://schemas.microsoft.com/office/drawing/2014/main" id="{DC8CEE30-DA50-4ED2-82C7-BCB6A9DCE6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4102" y="2532339"/>
            <a:ext cx="2101958" cy="2101958"/>
          </a:xfrm>
          <a:prstGeom prst="rect">
            <a:avLst/>
          </a:prstGeom>
        </p:spPr>
      </p:pic>
      <p:grpSp>
        <p:nvGrpSpPr>
          <p:cNvPr id="5" name="Group 4">
            <a:extLst>
              <a:ext uri="{FF2B5EF4-FFF2-40B4-BE49-F238E27FC236}">
                <a16:creationId xmlns:a16="http://schemas.microsoft.com/office/drawing/2014/main" id="{A428C983-29F1-4156-8B73-70E21F57A5E7}"/>
              </a:ext>
            </a:extLst>
          </p:cNvPr>
          <p:cNvGrpSpPr/>
          <p:nvPr/>
        </p:nvGrpSpPr>
        <p:grpSpPr>
          <a:xfrm>
            <a:off x="1111398" y="2164788"/>
            <a:ext cx="4817806" cy="3338051"/>
            <a:chOff x="980769" y="2770238"/>
            <a:chExt cx="4817806" cy="3338051"/>
          </a:xfrm>
        </p:grpSpPr>
        <p:sp>
          <p:nvSpPr>
            <p:cNvPr id="3" name="Rectangle 2">
              <a:extLst>
                <a:ext uri="{FF2B5EF4-FFF2-40B4-BE49-F238E27FC236}">
                  <a16:creationId xmlns:a16="http://schemas.microsoft.com/office/drawing/2014/main" id="{086EFC38-592C-43B7-B8CD-D43199081F41}"/>
                </a:ext>
              </a:extLst>
            </p:cNvPr>
            <p:cNvSpPr/>
            <p:nvPr/>
          </p:nvSpPr>
          <p:spPr>
            <a:xfrm>
              <a:off x="980769" y="2770238"/>
              <a:ext cx="4817806" cy="3338051"/>
            </a:xfrm>
            <a:prstGeom prst="rect">
              <a:avLst/>
            </a:prstGeom>
            <a:solidFill>
              <a:srgbClr val="6BAB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Last Workshop: 2017</a:t>
              </a:r>
            </a:p>
            <a:p>
              <a:pPr algn="ctr"/>
              <a:endParaRPr lang="en-US" sz="2000" b="1" dirty="0"/>
            </a:p>
            <a:p>
              <a:pPr algn="ctr"/>
              <a:endParaRPr lang="en-US" sz="2000" b="1" dirty="0"/>
            </a:p>
            <a:p>
              <a:pPr algn="ctr"/>
              <a:endParaRPr lang="en-US" sz="2000" b="1" dirty="0"/>
            </a:p>
            <a:p>
              <a:pPr algn="ctr"/>
              <a:endParaRPr lang="en-US" sz="2000" b="1"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sz="2000" dirty="0"/>
            </a:p>
          </p:txBody>
        </p:sp>
        <p:pic>
          <p:nvPicPr>
            <p:cNvPr id="2" name="Picture 1">
              <a:extLst>
                <a:ext uri="{FF2B5EF4-FFF2-40B4-BE49-F238E27FC236}">
                  <a16:creationId xmlns:a16="http://schemas.microsoft.com/office/drawing/2014/main" id="{E98D1F55-55B8-4ED2-8F2A-31A86C2A7A50}"/>
                </a:ext>
              </a:extLst>
            </p:cNvPr>
            <p:cNvPicPr>
              <a:picLocks noChangeAspect="1"/>
            </p:cNvPicPr>
            <p:nvPr/>
          </p:nvPicPr>
          <p:blipFill>
            <a:blip r:embed="rId5"/>
            <a:stretch>
              <a:fillRect/>
            </a:stretch>
          </p:blipFill>
          <p:spPr>
            <a:xfrm>
              <a:off x="1246532" y="3262769"/>
              <a:ext cx="4286280" cy="2501812"/>
            </a:xfrm>
            <a:prstGeom prst="rect">
              <a:avLst/>
            </a:prstGeom>
          </p:spPr>
        </p:pic>
        <p:pic>
          <p:nvPicPr>
            <p:cNvPr id="11" name="Picture 10">
              <a:extLst>
                <a:ext uri="{FF2B5EF4-FFF2-40B4-BE49-F238E27FC236}">
                  <a16:creationId xmlns:a16="http://schemas.microsoft.com/office/drawing/2014/main" id="{DBE7E9D1-8847-49CE-9769-64F47DD8AC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7296" y="3727698"/>
              <a:ext cx="2101958" cy="2101958"/>
            </a:xfrm>
            <a:prstGeom prst="rect">
              <a:avLst/>
            </a:prstGeom>
          </p:spPr>
        </p:pic>
      </p:grpSp>
    </p:spTree>
    <p:extLst>
      <p:ext uri="{BB962C8B-B14F-4D97-AF65-F5344CB8AC3E}">
        <p14:creationId xmlns:p14="http://schemas.microsoft.com/office/powerpoint/2010/main" val="4220160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EBAA5-8CCF-417A-B5D8-A4655FEEE769}"/>
              </a:ext>
            </a:extLst>
          </p:cNvPr>
          <p:cNvSpPr>
            <a:spLocks noGrp="1"/>
          </p:cNvSpPr>
          <p:nvPr>
            <p:ph type="title"/>
          </p:nvPr>
        </p:nvSpPr>
        <p:spPr>
          <a:xfrm>
            <a:off x="415600" y="273500"/>
            <a:ext cx="11360800" cy="763500"/>
          </a:xfrm>
        </p:spPr>
        <p:txBody>
          <a:bodyPr/>
          <a:lstStyle/>
          <a:p>
            <a:r>
              <a:rPr lang="en-US" sz="3600" dirty="0">
                <a:latin typeface="Cambria" panose="02040503050406030204" pitchFamily="18" charset="0"/>
                <a:ea typeface="Cambria" panose="02040503050406030204" pitchFamily="18" charset="0"/>
              </a:rPr>
              <a:t>Coordinated Assessments Partnership (CAP) </a:t>
            </a:r>
            <a:br>
              <a:rPr lang="en-US" sz="3600" dirty="0">
                <a:latin typeface="Cambria" panose="02040503050406030204" pitchFamily="18" charset="0"/>
                <a:ea typeface="Cambria" panose="02040503050406030204" pitchFamily="18" charset="0"/>
              </a:rPr>
            </a:br>
            <a:r>
              <a:rPr lang="en-US" sz="3600" dirty="0">
                <a:latin typeface="Cambria" panose="02040503050406030204" pitchFamily="18" charset="0"/>
                <a:ea typeface="Cambria" panose="02040503050406030204" pitchFamily="18" charset="0"/>
              </a:rPr>
              <a:t>2023 Workshop</a:t>
            </a:r>
          </a:p>
        </p:txBody>
      </p:sp>
      <p:pic>
        <p:nvPicPr>
          <p:cNvPr id="4" name="Picture 3">
            <a:extLst>
              <a:ext uri="{FF2B5EF4-FFF2-40B4-BE49-F238E27FC236}">
                <a16:creationId xmlns:a16="http://schemas.microsoft.com/office/drawing/2014/main" id="{64B43C47-4B8F-4CEB-8740-C34C34FF5EBA}"/>
              </a:ext>
            </a:extLst>
          </p:cNvPr>
          <p:cNvPicPr>
            <a:picLocks noChangeAspect="1"/>
          </p:cNvPicPr>
          <p:nvPr/>
        </p:nvPicPr>
        <p:blipFill>
          <a:blip r:embed="rId3">
            <a:extLst>
              <a:ext uri="{28A0092B-C50C-407E-A947-70E740481C1C}">
                <a14:useLocalDpi xmlns:a14="http://schemas.microsoft.com/office/drawing/2010/main" val="0"/>
              </a:ext>
            </a:extLst>
          </a:blip>
          <a:srcRect l="13184" r="13184"/>
          <a:stretch/>
        </p:blipFill>
        <p:spPr>
          <a:xfrm>
            <a:off x="6910988" y="1139276"/>
            <a:ext cx="4976599" cy="5069019"/>
          </a:xfrm>
          <a:prstGeom prst="rect">
            <a:avLst/>
          </a:prstGeom>
        </p:spPr>
      </p:pic>
      <p:sp>
        <p:nvSpPr>
          <p:cNvPr id="5" name="Text Placeholder 2">
            <a:extLst>
              <a:ext uri="{FF2B5EF4-FFF2-40B4-BE49-F238E27FC236}">
                <a16:creationId xmlns:a16="http://schemas.microsoft.com/office/drawing/2014/main" id="{F6E050FA-9C19-4C7C-9DE0-4CE559BD94E7}"/>
              </a:ext>
            </a:extLst>
          </p:cNvPr>
          <p:cNvSpPr>
            <a:spLocks noGrp="1"/>
          </p:cNvSpPr>
          <p:nvPr>
            <p:ph type="body" idx="1"/>
          </p:nvPr>
        </p:nvSpPr>
        <p:spPr>
          <a:xfrm>
            <a:off x="304412" y="1650380"/>
            <a:ext cx="6606575" cy="5207620"/>
          </a:xfrm>
        </p:spPr>
        <p:txBody>
          <a:bodyPr vert="horz" lIns="91440" tIns="45720" rIns="91440" bIns="45720" rtlCol="0">
            <a:normAutofit fontScale="92500"/>
          </a:bodyPr>
          <a:lstStyle/>
          <a:p>
            <a:pPr marL="0" marR="0" lvl="0" indent="0">
              <a:spcBef>
                <a:spcPts val="0"/>
              </a:spcBef>
              <a:spcAft>
                <a:spcPts val="0"/>
              </a:spcAft>
              <a:buSzPct val="90000"/>
              <a:buNone/>
            </a:pPr>
            <a:r>
              <a:rPr lang="en-US" sz="2100" b="1" dirty="0"/>
              <a:t>Why: </a:t>
            </a:r>
            <a:r>
              <a:rPr lang="en-US" sz="2100" dirty="0"/>
              <a:t>support CAP community of practice to collaboratively agree on important metrics and indicators benefiting from a standardized and efficient exchange process to inform regional assessments and reporting </a:t>
            </a:r>
          </a:p>
          <a:p>
            <a:pPr marL="0" marR="0" lvl="0" indent="0">
              <a:spcBef>
                <a:spcPts val="600"/>
              </a:spcBef>
              <a:spcAft>
                <a:spcPts val="0"/>
              </a:spcAft>
              <a:buSzPct val="90000"/>
              <a:buNone/>
            </a:pPr>
            <a:r>
              <a:rPr lang="en-US" sz="2100" b="1" dirty="0"/>
              <a:t>Expected outcomes:</a:t>
            </a:r>
          </a:p>
          <a:p>
            <a:pPr marL="800100" lvl="1" indent="-228600">
              <a:spcBef>
                <a:spcPts val="0"/>
              </a:spcBef>
              <a:buSzPct val="90000"/>
              <a:buFont typeface="Arial" panose="020B0604020202020204" pitchFamily="34" charset="0"/>
              <a:buChar char="•"/>
            </a:pPr>
            <a:r>
              <a:rPr lang="en-US" sz="2100" dirty="0"/>
              <a:t>Identify current and future data access challenges (provider/user perspectives) and propose solutions </a:t>
            </a:r>
          </a:p>
          <a:p>
            <a:pPr marL="800100" lvl="1" indent="-228600">
              <a:spcBef>
                <a:spcPts val="0"/>
              </a:spcBef>
              <a:buSzPct val="90000"/>
              <a:buFont typeface="Arial" panose="020B0604020202020204" pitchFamily="34" charset="0"/>
              <a:buChar char="•"/>
            </a:pPr>
            <a:r>
              <a:rPr lang="en-US" sz="2100" dirty="0"/>
              <a:t>Confirm data that inform regional assessments (research, management) that would benefit from inclusion</a:t>
            </a:r>
          </a:p>
          <a:p>
            <a:pPr marL="800100" lvl="1" indent="-228600">
              <a:spcBef>
                <a:spcPts val="0"/>
              </a:spcBef>
              <a:buSzPct val="90000"/>
              <a:buFont typeface="Arial" panose="020B0604020202020204" pitchFamily="34" charset="0"/>
              <a:buChar char="•"/>
            </a:pPr>
            <a:r>
              <a:rPr lang="en-US" sz="2100" dirty="0"/>
              <a:t>Strategies for collaborative approaches and funding to address needs and challenges </a:t>
            </a:r>
          </a:p>
          <a:p>
            <a:pPr marL="0" marR="0" lvl="0" indent="0">
              <a:spcBef>
                <a:spcPts val="600"/>
              </a:spcBef>
              <a:spcAft>
                <a:spcPts val="0"/>
              </a:spcAft>
              <a:buSzPct val="90000"/>
              <a:buNone/>
            </a:pPr>
            <a:r>
              <a:rPr lang="en-US" sz="2100" b="1" dirty="0"/>
              <a:t>When: </a:t>
            </a:r>
            <a:r>
              <a:rPr lang="en-US" sz="2100" dirty="0"/>
              <a:t>April 2023; 1 or 1 1/2 days; dependent on final agenda</a:t>
            </a:r>
          </a:p>
          <a:p>
            <a:pPr marL="0" marR="0" lvl="0" indent="0">
              <a:spcBef>
                <a:spcPts val="600"/>
              </a:spcBef>
              <a:spcAft>
                <a:spcPts val="0"/>
              </a:spcAft>
              <a:buSzPct val="90000"/>
              <a:buNone/>
            </a:pPr>
            <a:r>
              <a:rPr lang="en-US" sz="2100" b="1" dirty="0"/>
              <a:t>Who: </a:t>
            </a:r>
            <a:r>
              <a:rPr lang="en-US" sz="2100" dirty="0"/>
              <a:t>All CAP Data Providers and Data Users, and including:</a:t>
            </a:r>
          </a:p>
          <a:p>
            <a:pPr marL="800100" lvl="1" indent="-228600">
              <a:spcBef>
                <a:spcPts val="0"/>
              </a:spcBef>
              <a:buSzPct val="90000"/>
              <a:buFont typeface="Arial" panose="020B0604020202020204" pitchFamily="34" charset="0"/>
              <a:buChar char="•"/>
            </a:pPr>
            <a:r>
              <a:rPr lang="en-US" sz="2100" dirty="0"/>
              <a:t>StreamNet Steering Committee, DDT, Tech Team</a:t>
            </a:r>
          </a:p>
          <a:p>
            <a:pPr marL="800100" lvl="1" indent="-228600">
              <a:spcBef>
                <a:spcPts val="0"/>
              </a:spcBef>
              <a:buSzPct val="90000"/>
              <a:buFont typeface="Arial" panose="020B0604020202020204" pitchFamily="34" charset="0"/>
              <a:buChar char="•"/>
            </a:pPr>
            <a:r>
              <a:rPr lang="en-US" sz="2100" dirty="0"/>
              <a:t>StreamNet Executive Committee</a:t>
            </a:r>
          </a:p>
          <a:p>
            <a:pPr marL="800100" lvl="1" indent="-228600">
              <a:spcBef>
                <a:spcPts val="0"/>
              </a:spcBef>
              <a:buSzPct val="90000"/>
              <a:buFont typeface="Arial" panose="020B0604020202020204" pitchFamily="34" charset="0"/>
              <a:buChar char="•"/>
            </a:pPr>
            <a:r>
              <a:rPr lang="en-US" sz="2100" dirty="0"/>
              <a:t>PNAMP FMWG members active in relevant tasks</a:t>
            </a:r>
          </a:p>
          <a:p>
            <a:pPr marL="800100" lvl="1" indent="-228600">
              <a:spcBef>
                <a:spcPts val="0"/>
              </a:spcBef>
              <a:spcAft>
                <a:spcPts val="800"/>
              </a:spcAft>
              <a:buSzPct val="90000"/>
              <a:buFont typeface="Arial" panose="020B0604020202020204" pitchFamily="34" charset="0"/>
              <a:buChar char="•"/>
            </a:pPr>
            <a:r>
              <a:rPr lang="en-US" sz="2100" dirty="0"/>
              <a:t>PNAMP Steering Committee</a:t>
            </a:r>
          </a:p>
          <a:p>
            <a:pPr indent="-228600"/>
            <a:endParaRPr lang="en-US" sz="1500" dirty="0"/>
          </a:p>
        </p:txBody>
      </p:sp>
      <p:sp>
        <p:nvSpPr>
          <p:cNvPr id="7" name="TextBox 6">
            <a:extLst>
              <a:ext uri="{FF2B5EF4-FFF2-40B4-BE49-F238E27FC236}">
                <a16:creationId xmlns:a16="http://schemas.microsoft.com/office/drawing/2014/main" id="{1DB2565B-0A39-4EB5-90CE-BB0CED4FD75F}"/>
              </a:ext>
            </a:extLst>
          </p:cNvPr>
          <p:cNvSpPr txBox="1"/>
          <p:nvPr/>
        </p:nvSpPr>
        <p:spPr>
          <a:xfrm>
            <a:off x="10491206" y="5931296"/>
            <a:ext cx="1900243" cy="276999"/>
          </a:xfrm>
          <a:prstGeom prst="rect">
            <a:avLst/>
          </a:prstGeom>
          <a:noFill/>
        </p:spPr>
        <p:txBody>
          <a:bodyPr wrap="square" rtlCol="0">
            <a:spAutoFit/>
          </a:bodyPr>
          <a:lstStyle/>
          <a:p>
            <a:r>
              <a:rPr lang="en-US" sz="1200" dirty="0">
                <a:solidFill>
                  <a:schemeClr val="bg1"/>
                </a:solidFill>
              </a:rPr>
              <a:t>Photo credit: NOAA</a:t>
            </a:r>
          </a:p>
        </p:txBody>
      </p:sp>
    </p:spTree>
    <p:extLst>
      <p:ext uri="{BB962C8B-B14F-4D97-AF65-F5344CB8AC3E}">
        <p14:creationId xmlns:p14="http://schemas.microsoft.com/office/powerpoint/2010/main" val="23309377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EBAA5-8CCF-417A-B5D8-A4655FEEE769}"/>
              </a:ext>
            </a:extLst>
          </p:cNvPr>
          <p:cNvSpPr>
            <a:spLocks noGrp="1"/>
          </p:cNvSpPr>
          <p:nvPr>
            <p:ph type="title"/>
          </p:nvPr>
        </p:nvSpPr>
        <p:spPr>
          <a:xfrm>
            <a:off x="415600" y="273500"/>
            <a:ext cx="11360800" cy="763500"/>
          </a:xfrm>
        </p:spPr>
        <p:txBody>
          <a:bodyPr/>
          <a:lstStyle/>
          <a:p>
            <a:r>
              <a:rPr lang="en-US" sz="3600" dirty="0">
                <a:latin typeface="Cambria" panose="02040503050406030204" pitchFamily="18" charset="0"/>
                <a:ea typeface="Cambria" panose="02040503050406030204" pitchFamily="18" charset="0"/>
              </a:rPr>
              <a:t>Workshop Agenda Will Focus on Problem Solving</a:t>
            </a:r>
            <a:br>
              <a:rPr lang="en-US" sz="3600" dirty="0">
                <a:latin typeface="Cambria" panose="02040503050406030204" pitchFamily="18" charset="0"/>
                <a:ea typeface="Cambria" panose="02040503050406030204" pitchFamily="18" charset="0"/>
              </a:rPr>
            </a:br>
            <a:endParaRPr lang="en-US" sz="36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64B43C47-4B8F-4CEB-8740-C34C34FF5EBA}"/>
              </a:ext>
            </a:extLst>
          </p:cNvPr>
          <p:cNvPicPr>
            <a:picLocks noChangeAspect="1"/>
          </p:cNvPicPr>
          <p:nvPr/>
        </p:nvPicPr>
        <p:blipFill>
          <a:blip r:embed="rId3">
            <a:extLst>
              <a:ext uri="{28A0092B-C50C-407E-A947-70E740481C1C}">
                <a14:useLocalDpi xmlns:a14="http://schemas.microsoft.com/office/drawing/2010/main" val="0"/>
              </a:ext>
            </a:extLst>
          </a:blip>
          <a:srcRect l="22256" r="22256"/>
          <a:stretch/>
        </p:blipFill>
        <p:spPr>
          <a:xfrm>
            <a:off x="415600" y="1216278"/>
            <a:ext cx="4976599" cy="5069019"/>
          </a:xfrm>
          <a:prstGeom prst="rect">
            <a:avLst/>
          </a:prstGeom>
        </p:spPr>
      </p:pic>
      <p:sp>
        <p:nvSpPr>
          <p:cNvPr id="5" name="Text Placeholder 2">
            <a:extLst>
              <a:ext uri="{FF2B5EF4-FFF2-40B4-BE49-F238E27FC236}">
                <a16:creationId xmlns:a16="http://schemas.microsoft.com/office/drawing/2014/main" id="{F6E050FA-9C19-4C7C-9DE0-4CE559BD94E7}"/>
              </a:ext>
            </a:extLst>
          </p:cNvPr>
          <p:cNvSpPr>
            <a:spLocks noGrp="1"/>
          </p:cNvSpPr>
          <p:nvPr>
            <p:ph type="body" idx="1"/>
          </p:nvPr>
        </p:nvSpPr>
        <p:spPr>
          <a:xfrm>
            <a:off x="5392199" y="1139276"/>
            <a:ext cx="6606575" cy="5718724"/>
          </a:xfrm>
        </p:spPr>
        <p:txBody>
          <a:bodyPr vert="horz" lIns="91440" tIns="45720" rIns="91440" bIns="45720" rtlCol="0">
            <a:normAutofit lnSpcReduction="10000"/>
          </a:bodyPr>
          <a:lstStyle/>
          <a:p>
            <a:pPr marL="342900">
              <a:lnSpc>
                <a:spcPct val="110000"/>
              </a:lnSpc>
              <a:buSzPct val="90000"/>
            </a:pPr>
            <a:r>
              <a:rPr lang="en-US" sz="2100" dirty="0"/>
              <a:t>Data Submittal Issues</a:t>
            </a:r>
          </a:p>
          <a:p>
            <a:pPr marL="800100" lvl="1">
              <a:lnSpc>
                <a:spcPct val="110000"/>
              </a:lnSpc>
              <a:spcBef>
                <a:spcPts val="0"/>
              </a:spcBef>
              <a:buSzPct val="90000"/>
            </a:pPr>
            <a:r>
              <a:rPr lang="en-US" sz="1700" dirty="0"/>
              <a:t>Issue 1:  Connecting quality metadata to datasets</a:t>
            </a:r>
          </a:p>
          <a:p>
            <a:pPr marL="800100" lvl="1">
              <a:lnSpc>
                <a:spcPct val="110000"/>
              </a:lnSpc>
              <a:spcBef>
                <a:spcPts val="0"/>
              </a:spcBef>
              <a:buSzPct val="90000"/>
            </a:pPr>
            <a:r>
              <a:rPr lang="en-US" sz="1700" dirty="0"/>
              <a:t>Issue 2: Expected Content is not being submitted in existing DES for natural origin salmon and steelhead</a:t>
            </a:r>
          </a:p>
          <a:p>
            <a:pPr marL="342900">
              <a:lnSpc>
                <a:spcPct val="110000"/>
              </a:lnSpc>
              <a:spcBef>
                <a:spcPts val="600"/>
              </a:spcBef>
              <a:buSzPct val="90000"/>
            </a:pPr>
            <a:r>
              <a:rPr lang="en-US" sz="2100" dirty="0"/>
              <a:t>Data Retrieval/Data User Issues</a:t>
            </a:r>
          </a:p>
          <a:p>
            <a:pPr marL="800100" lvl="1">
              <a:lnSpc>
                <a:spcPct val="110000"/>
              </a:lnSpc>
              <a:spcBef>
                <a:spcPts val="0"/>
              </a:spcBef>
              <a:buSzPct val="90000"/>
            </a:pPr>
            <a:r>
              <a:rPr lang="en-US" sz="1700" dirty="0"/>
              <a:t>Issue 1: Data Consumers accessing CAP CAX and other salmonid related regional data systems can’t easily map stocks, species, populations between these systems e.g., </a:t>
            </a:r>
            <a:r>
              <a:rPr lang="en-US" sz="1700" dirty="0" err="1"/>
              <a:t>FishGen</a:t>
            </a:r>
            <a:r>
              <a:rPr lang="en-US" sz="1700" dirty="0"/>
              <a:t>, RMIS, PTAGIS, CAP CAX, FINS, etc. How can we streamline access for data consumers?</a:t>
            </a:r>
          </a:p>
          <a:p>
            <a:pPr marL="800100" lvl="1">
              <a:lnSpc>
                <a:spcPct val="110000"/>
              </a:lnSpc>
              <a:spcBef>
                <a:spcPts val="0"/>
              </a:spcBef>
              <a:buSzPct val="90000"/>
            </a:pPr>
            <a:r>
              <a:rPr lang="en-US" sz="1700" dirty="0"/>
              <a:t>Issue 2: Mismatch between field names shown in CAP queries and the data providers’ public website. How can we alleviate confusion or concerns about the data in CAP CAX?</a:t>
            </a:r>
          </a:p>
          <a:p>
            <a:pPr marL="800100" lvl="1">
              <a:lnSpc>
                <a:spcPct val="110000"/>
              </a:lnSpc>
              <a:spcBef>
                <a:spcPts val="0"/>
              </a:spcBef>
              <a:buSzPct val="90000"/>
            </a:pPr>
            <a:r>
              <a:rPr lang="en-US" sz="1700" dirty="0"/>
              <a:t>Issue 3: Other ways we can improve data for the same stock/population that resides in multiple systems more easily accessible? </a:t>
            </a:r>
          </a:p>
          <a:p>
            <a:pPr marL="800100" lvl="1">
              <a:lnSpc>
                <a:spcPct val="110000"/>
              </a:lnSpc>
              <a:spcBef>
                <a:spcPts val="0"/>
              </a:spcBef>
              <a:buSzPct val="90000"/>
            </a:pPr>
            <a:r>
              <a:rPr lang="en-US" sz="1700" dirty="0"/>
              <a:t>Issue 4: Discuss whether updated data queries for accessing data for groups/stocks is adequate to support Columba Basin Collaborative data needs, another target user, or are other improvements needed?</a:t>
            </a:r>
          </a:p>
          <a:p>
            <a:pPr indent="-228600"/>
            <a:endParaRPr lang="en-US" sz="1500" dirty="0"/>
          </a:p>
        </p:txBody>
      </p:sp>
      <p:sp>
        <p:nvSpPr>
          <p:cNvPr id="6" name="TextBox 5">
            <a:extLst>
              <a:ext uri="{FF2B5EF4-FFF2-40B4-BE49-F238E27FC236}">
                <a16:creationId xmlns:a16="http://schemas.microsoft.com/office/drawing/2014/main" id="{89EDA2A3-DD0B-4F2D-B1A2-A4E1FBB5E885}"/>
              </a:ext>
            </a:extLst>
          </p:cNvPr>
          <p:cNvSpPr txBox="1"/>
          <p:nvPr/>
        </p:nvSpPr>
        <p:spPr>
          <a:xfrm>
            <a:off x="4003909" y="6008298"/>
            <a:ext cx="1900243" cy="276999"/>
          </a:xfrm>
          <a:prstGeom prst="rect">
            <a:avLst/>
          </a:prstGeom>
          <a:noFill/>
        </p:spPr>
        <p:txBody>
          <a:bodyPr wrap="square" rtlCol="0">
            <a:spAutoFit/>
          </a:bodyPr>
          <a:lstStyle/>
          <a:p>
            <a:r>
              <a:rPr lang="en-US" sz="1200" dirty="0">
                <a:solidFill>
                  <a:schemeClr val="bg1"/>
                </a:solidFill>
              </a:rPr>
              <a:t>Photo credit: NOAA</a:t>
            </a:r>
          </a:p>
        </p:txBody>
      </p:sp>
    </p:spTree>
    <p:extLst>
      <p:ext uri="{BB962C8B-B14F-4D97-AF65-F5344CB8AC3E}">
        <p14:creationId xmlns:p14="http://schemas.microsoft.com/office/powerpoint/2010/main" val="35407973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EBAA5-8CCF-417A-B5D8-A4655FEEE769}"/>
              </a:ext>
            </a:extLst>
          </p:cNvPr>
          <p:cNvSpPr>
            <a:spLocks noGrp="1"/>
          </p:cNvSpPr>
          <p:nvPr>
            <p:ph type="title"/>
          </p:nvPr>
        </p:nvSpPr>
        <p:spPr>
          <a:xfrm>
            <a:off x="415600" y="273500"/>
            <a:ext cx="11360800" cy="763500"/>
          </a:xfrm>
        </p:spPr>
        <p:txBody>
          <a:bodyPr/>
          <a:lstStyle/>
          <a:p>
            <a:r>
              <a:rPr lang="en-US" sz="3600" dirty="0">
                <a:latin typeface="Cambria" panose="02040503050406030204" pitchFamily="18" charset="0"/>
                <a:ea typeface="Cambria" panose="02040503050406030204" pitchFamily="18" charset="0"/>
              </a:rPr>
              <a:t>Also…Review Accomplishments and Plan for the Future</a:t>
            </a:r>
            <a:br>
              <a:rPr lang="en-US" sz="3600" dirty="0">
                <a:latin typeface="Cambria" panose="02040503050406030204" pitchFamily="18" charset="0"/>
                <a:ea typeface="Cambria" panose="02040503050406030204" pitchFamily="18" charset="0"/>
              </a:rPr>
            </a:br>
            <a:endParaRPr lang="en-US" sz="3600" dirty="0">
              <a:latin typeface="Cambria" panose="02040503050406030204" pitchFamily="18" charset="0"/>
              <a:ea typeface="Cambria" panose="02040503050406030204" pitchFamily="18" charset="0"/>
            </a:endParaRPr>
          </a:p>
        </p:txBody>
      </p:sp>
      <p:pic>
        <p:nvPicPr>
          <p:cNvPr id="4" name="Picture 3" descr="A picture containing rock&#10;&#10;Description automatically generated">
            <a:extLst>
              <a:ext uri="{FF2B5EF4-FFF2-40B4-BE49-F238E27FC236}">
                <a16:creationId xmlns:a16="http://schemas.microsoft.com/office/drawing/2014/main" id="{64B43C47-4B8F-4CEB-8740-C34C34FF5EBA}"/>
              </a:ext>
            </a:extLst>
          </p:cNvPr>
          <p:cNvPicPr>
            <a:picLocks noChangeAspect="1"/>
          </p:cNvPicPr>
          <p:nvPr/>
        </p:nvPicPr>
        <p:blipFill rotWithShape="1">
          <a:blip r:embed="rId3">
            <a:extLst>
              <a:ext uri="{28A0092B-C50C-407E-A947-70E740481C1C}">
                <a14:useLocalDpi xmlns:a14="http://schemas.microsoft.com/office/drawing/2010/main" val="0"/>
              </a:ext>
            </a:extLst>
          </a:blip>
          <a:srcRect l="24491" r="17643" b="21412"/>
          <a:stretch/>
        </p:blipFill>
        <p:spPr>
          <a:xfrm>
            <a:off x="6910988" y="1139276"/>
            <a:ext cx="4976599" cy="5069019"/>
          </a:xfrm>
          <a:prstGeom prst="rect">
            <a:avLst/>
          </a:prstGeom>
        </p:spPr>
      </p:pic>
      <p:sp>
        <p:nvSpPr>
          <p:cNvPr id="5" name="Text Placeholder 2">
            <a:extLst>
              <a:ext uri="{FF2B5EF4-FFF2-40B4-BE49-F238E27FC236}">
                <a16:creationId xmlns:a16="http://schemas.microsoft.com/office/drawing/2014/main" id="{F6E050FA-9C19-4C7C-9DE0-4CE559BD94E7}"/>
              </a:ext>
            </a:extLst>
          </p:cNvPr>
          <p:cNvSpPr>
            <a:spLocks noGrp="1"/>
          </p:cNvSpPr>
          <p:nvPr>
            <p:ph type="body" idx="1"/>
          </p:nvPr>
        </p:nvSpPr>
        <p:spPr>
          <a:xfrm>
            <a:off x="304412" y="1139276"/>
            <a:ext cx="6606575" cy="5718724"/>
          </a:xfrm>
        </p:spPr>
        <p:txBody>
          <a:bodyPr vert="horz" lIns="91440" tIns="45720" rIns="91440" bIns="45720" rtlCol="0">
            <a:normAutofit/>
          </a:bodyPr>
          <a:lstStyle/>
          <a:p>
            <a:pPr marL="342900">
              <a:lnSpc>
                <a:spcPct val="100000"/>
              </a:lnSpc>
              <a:spcBef>
                <a:spcPts val="600"/>
              </a:spcBef>
              <a:buSzPct val="90000"/>
            </a:pPr>
            <a:r>
              <a:rPr lang="en-US" sz="2000" dirty="0"/>
              <a:t>Refresher on the CAP structure and processes</a:t>
            </a:r>
            <a:r>
              <a:rPr lang="en-US" sz="2000"/>
              <a:t> </a:t>
            </a:r>
            <a:endParaRPr lang="en-US" sz="2000" dirty="0"/>
          </a:p>
          <a:p>
            <a:pPr marL="342900">
              <a:lnSpc>
                <a:spcPct val="100000"/>
              </a:lnSpc>
              <a:spcBef>
                <a:spcPts val="600"/>
              </a:spcBef>
              <a:buSzPct val="90000"/>
            </a:pPr>
            <a:r>
              <a:rPr lang="en-US" sz="2000" dirty="0"/>
              <a:t>Results from the past 6 years (what has changed since the last CAP Workshop in 2017)</a:t>
            </a:r>
            <a:endParaRPr lang="en-US" sz="2000">
              <a:cs typeface="Calibri"/>
            </a:endParaRPr>
          </a:p>
          <a:p>
            <a:pPr marL="342900">
              <a:lnSpc>
                <a:spcPct val="100000"/>
              </a:lnSpc>
              <a:spcBef>
                <a:spcPts val="600"/>
              </a:spcBef>
              <a:buSzPct val="90000"/>
            </a:pPr>
            <a:r>
              <a:rPr lang="en-US" sz="2000" dirty="0"/>
              <a:t>CAP’s Next Data Categories</a:t>
            </a:r>
            <a:endParaRPr lang="en-US" sz="2000">
              <a:cs typeface="Calibri"/>
            </a:endParaRPr>
          </a:p>
          <a:p>
            <a:pPr marL="800100" lvl="1">
              <a:lnSpc>
                <a:spcPct val="100000"/>
              </a:lnSpc>
              <a:spcBef>
                <a:spcPts val="0"/>
              </a:spcBef>
              <a:buSzPct val="90000"/>
            </a:pPr>
            <a:r>
              <a:rPr lang="en-US" sz="1600" dirty="0"/>
              <a:t>Review the data categories/species identified in the CAP 5-year Plan</a:t>
            </a:r>
            <a:r>
              <a:rPr lang="en-US" sz="1600"/>
              <a:t> </a:t>
            </a:r>
            <a:endParaRPr lang="en-US" sz="1600">
              <a:cs typeface="Calibri"/>
            </a:endParaRPr>
          </a:p>
          <a:p>
            <a:pPr marL="800100" lvl="1">
              <a:lnSpc>
                <a:spcPct val="100000"/>
              </a:lnSpc>
              <a:spcBef>
                <a:spcPts val="0"/>
              </a:spcBef>
              <a:buSzPct val="90000"/>
            </a:pPr>
            <a:r>
              <a:rPr lang="en-US" sz="1600" dirty="0"/>
              <a:t>Discuss intent to explore development for </a:t>
            </a:r>
            <a:r>
              <a:rPr lang="en-US" sz="1600"/>
              <a:t>next HLI data category DES</a:t>
            </a:r>
            <a:r>
              <a:rPr lang="en-US" sz="1600" dirty="0"/>
              <a:t> </a:t>
            </a:r>
            <a:r>
              <a:rPr lang="en-US" sz="1600"/>
              <a:t>(perhaps </a:t>
            </a:r>
            <a:r>
              <a:rPr lang="en-US" sz="1600" dirty="0"/>
              <a:t>Bull Trout</a:t>
            </a:r>
            <a:r>
              <a:rPr lang="en-US" sz="1600"/>
              <a:t>)</a:t>
            </a:r>
            <a:r>
              <a:rPr lang="en-US" sz="1600" dirty="0"/>
              <a:t> in FY24-25 </a:t>
            </a:r>
            <a:r>
              <a:rPr lang="en-US" sz="1600"/>
              <a:t>and possible grant</a:t>
            </a:r>
            <a:r>
              <a:rPr lang="en-US" sz="1600" dirty="0"/>
              <a:t> funding</a:t>
            </a:r>
            <a:endParaRPr lang="en-US" sz="1600">
              <a:cs typeface="Calibri"/>
            </a:endParaRPr>
          </a:p>
          <a:p>
            <a:pPr marL="800100" lvl="1">
              <a:lnSpc>
                <a:spcPct val="100000"/>
              </a:lnSpc>
              <a:spcBef>
                <a:spcPts val="0"/>
              </a:spcBef>
              <a:buSzPct val="90000"/>
            </a:pPr>
            <a:r>
              <a:rPr lang="en-US" sz="1600" dirty="0"/>
              <a:t>Discuss other data category/species to be tackled </a:t>
            </a:r>
            <a:r>
              <a:rPr lang="en-US" sz="1600"/>
              <a:t>next</a:t>
            </a:r>
            <a:r>
              <a:rPr lang="en-US" sz="1600" dirty="0"/>
              <a:t> – what and when? Habitat? Sturgeon?</a:t>
            </a:r>
            <a:endParaRPr lang="en-US" sz="1600">
              <a:cs typeface="Calibri"/>
            </a:endParaRPr>
          </a:p>
          <a:p>
            <a:pPr marL="342900">
              <a:lnSpc>
                <a:spcPct val="100000"/>
              </a:lnSpc>
              <a:spcBef>
                <a:spcPts val="600"/>
              </a:spcBef>
              <a:buSzPct val="90000"/>
            </a:pPr>
            <a:r>
              <a:rPr lang="en-US" sz="2000" dirty="0"/>
              <a:t>Preparing for the future of efficient data exchanges</a:t>
            </a:r>
            <a:endParaRPr lang="en-US" sz="2000">
              <a:cs typeface="Calibri"/>
            </a:endParaRPr>
          </a:p>
          <a:p>
            <a:pPr marL="800100" lvl="1">
              <a:lnSpc>
                <a:spcPct val="100000"/>
              </a:lnSpc>
              <a:spcBef>
                <a:spcPts val="0"/>
              </a:spcBef>
              <a:buSzPct val="90000"/>
            </a:pPr>
            <a:r>
              <a:rPr lang="en-US" sz="1600" dirty="0"/>
              <a:t>Funding opportunities</a:t>
            </a:r>
            <a:endParaRPr lang="en-US" sz="1600">
              <a:cs typeface="Calibri"/>
            </a:endParaRPr>
          </a:p>
          <a:p>
            <a:pPr marL="800100" lvl="1">
              <a:lnSpc>
                <a:spcPct val="100000"/>
              </a:lnSpc>
              <a:spcBef>
                <a:spcPts val="0"/>
              </a:spcBef>
              <a:buSzPct val="90000"/>
            </a:pPr>
            <a:r>
              <a:rPr lang="en-US" sz="1600" dirty="0"/>
              <a:t>Future of data mobilization</a:t>
            </a:r>
            <a:endParaRPr lang="en-US" sz="1600">
              <a:cs typeface="Calibri"/>
            </a:endParaRPr>
          </a:p>
          <a:p>
            <a:pPr indent="-228600"/>
            <a:endParaRPr lang="en-US" sz="1500" dirty="0"/>
          </a:p>
        </p:txBody>
      </p:sp>
      <p:sp>
        <p:nvSpPr>
          <p:cNvPr id="6" name="TextBox 5">
            <a:extLst>
              <a:ext uri="{FF2B5EF4-FFF2-40B4-BE49-F238E27FC236}">
                <a16:creationId xmlns:a16="http://schemas.microsoft.com/office/drawing/2014/main" id="{A7B3D1F7-4E43-4671-AF18-C03218D9727B}"/>
              </a:ext>
            </a:extLst>
          </p:cNvPr>
          <p:cNvSpPr txBox="1"/>
          <p:nvPr/>
        </p:nvSpPr>
        <p:spPr>
          <a:xfrm>
            <a:off x="10491206" y="5931296"/>
            <a:ext cx="1900243" cy="276999"/>
          </a:xfrm>
          <a:prstGeom prst="rect">
            <a:avLst/>
          </a:prstGeom>
          <a:noFill/>
        </p:spPr>
        <p:txBody>
          <a:bodyPr wrap="square" rtlCol="0">
            <a:spAutoFit/>
          </a:bodyPr>
          <a:lstStyle/>
          <a:p>
            <a:r>
              <a:rPr lang="en-US" sz="1200" dirty="0">
                <a:solidFill>
                  <a:schemeClr val="bg1"/>
                </a:solidFill>
              </a:rPr>
              <a:t>Photo credit: NOAA</a:t>
            </a:r>
          </a:p>
        </p:txBody>
      </p:sp>
    </p:spTree>
    <p:extLst>
      <p:ext uri="{BB962C8B-B14F-4D97-AF65-F5344CB8AC3E}">
        <p14:creationId xmlns:p14="http://schemas.microsoft.com/office/powerpoint/2010/main" val="15154318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2598470-0C63-4EFC-91B2-2640D457E06E}"/>
              </a:ext>
            </a:extLst>
          </p:cNvPr>
          <p:cNvSpPr/>
          <p:nvPr/>
        </p:nvSpPr>
        <p:spPr>
          <a:xfrm>
            <a:off x="0" y="5842002"/>
            <a:ext cx="12226273" cy="1015998"/>
          </a:xfrm>
          <a:prstGeom prst="rect">
            <a:avLst/>
          </a:prstGeom>
          <a:gradFill flip="none" rotWithShape="1">
            <a:gsLst>
              <a:gs pos="0">
                <a:srgbClr val="1579A8">
                  <a:tint val="66000"/>
                  <a:satMod val="160000"/>
                </a:srgbClr>
              </a:gs>
              <a:gs pos="34000">
                <a:srgbClr val="1579A8">
                  <a:tint val="44500"/>
                  <a:satMod val="160000"/>
                </a:srgbClr>
              </a:gs>
              <a:gs pos="100000">
                <a:srgbClr val="1579A8">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B974AEC-3DFC-4499-8995-4322DBA901F7}"/>
              </a:ext>
            </a:extLst>
          </p:cNvPr>
          <p:cNvSpPr>
            <a:spLocks noGrp="1"/>
          </p:cNvSpPr>
          <p:nvPr>
            <p:ph type="title"/>
          </p:nvPr>
        </p:nvSpPr>
        <p:spPr>
          <a:xfrm>
            <a:off x="457200" y="-256064"/>
            <a:ext cx="11277600" cy="1325563"/>
          </a:xfrm>
        </p:spPr>
        <p:txBody>
          <a:bodyPr>
            <a:normAutofit/>
          </a:bodyPr>
          <a:lstStyle/>
          <a:p>
            <a:r>
              <a:rPr lang="fr-CA" b="1" dirty="0"/>
              <a:t>2022 ETIS Update</a:t>
            </a:r>
            <a:endParaRPr lang="en-US" sz="4000" b="1" dirty="0"/>
          </a:p>
        </p:txBody>
      </p:sp>
      <p:pic>
        <p:nvPicPr>
          <p:cNvPr id="19" name="Picture 18">
            <a:extLst>
              <a:ext uri="{FF2B5EF4-FFF2-40B4-BE49-F238E27FC236}">
                <a16:creationId xmlns:a16="http://schemas.microsoft.com/office/drawing/2014/main" id="{784304FD-5B7C-402D-9F13-1F4498DCE055}"/>
              </a:ext>
            </a:extLst>
          </p:cNvPr>
          <p:cNvPicPr>
            <a:picLocks noChangeAspect="1"/>
          </p:cNvPicPr>
          <p:nvPr/>
        </p:nvPicPr>
        <p:blipFill rotWithShape="1">
          <a:blip r:embed="rId3"/>
          <a:srcRect l="2834" t="9091" r="65501" b="17046"/>
          <a:stretch/>
        </p:blipFill>
        <p:spPr>
          <a:xfrm>
            <a:off x="10972801" y="5842002"/>
            <a:ext cx="1117598" cy="1015998"/>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27349FD3-70C4-4770-8BFE-DAA0EA8220BB}"/>
              </a:ext>
            </a:extLst>
          </p:cNvPr>
          <p:cNvSpPr txBox="1"/>
          <p:nvPr/>
        </p:nvSpPr>
        <p:spPr>
          <a:xfrm>
            <a:off x="2224930" y="3819413"/>
            <a:ext cx="6169710" cy="1908215"/>
          </a:xfrm>
          <a:prstGeom prst="rect">
            <a:avLst/>
          </a:prstGeom>
          <a:noFill/>
        </p:spPr>
        <p:txBody>
          <a:bodyPr wrap="square" rtlCol="0">
            <a:spAutoFit/>
          </a:bodyPr>
          <a:lstStyle/>
          <a:p>
            <a:r>
              <a:rPr lang="en-US" b="1" dirty="0"/>
              <a:t>Important Dates﻿﻿</a:t>
            </a:r>
            <a:endParaRPr lang="en-US" dirty="0"/>
          </a:p>
          <a:p>
            <a:endParaRPr lang="en-US" dirty="0"/>
          </a:p>
          <a:p>
            <a:endParaRPr lang="en-US" sz="1000" dirty="0"/>
          </a:p>
          <a:p>
            <a:pPr lvl="0"/>
            <a:r>
              <a:rPr lang="en-US" b="1" dirty="0"/>
              <a:t>Conference Program | </a:t>
            </a:r>
            <a:r>
              <a:rPr lang="en-US" b="1" u="sng" dirty="0">
                <a:hlinkClick r:id="rId4"/>
              </a:rPr>
              <a:t>Online Program</a:t>
            </a:r>
            <a:r>
              <a:rPr lang="en-US" b="1" dirty="0"/>
              <a:t> | </a:t>
            </a:r>
            <a:r>
              <a:rPr lang="en-US" b="1" u="sng" dirty="0">
                <a:hlinkClick r:id="rId5"/>
              </a:rPr>
              <a:t>At a Glance Schedule</a:t>
            </a:r>
            <a:r>
              <a:rPr lang="en-US" b="1" dirty="0"/>
              <a:t> </a:t>
            </a:r>
            <a:endParaRPr lang="en-US" dirty="0"/>
          </a:p>
          <a:p>
            <a:pPr lvl="0"/>
            <a:r>
              <a:rPr lang="en-US" b="1" dirty="0">
                <a:hlinkClick r:id="rId6"/>
              </a:rPr>
              <a:t>Registration</a:t>
            </a:r>
            <a:r>
              <a:rPr lang="en-US" b="1" dirty="0"/>
              <a:t> Deadline | November 10, 2022 until sold out </a:t>
            </a:r>
            <a:endParaRPr lang="en-US" dirty="0"/>
          </a:p>
          <a:p>
            <a:pPr lvl="0"/>
            <a:r>
              <a:rPr lang="en-US" b="1" dirty="0"/>
              <a:t>Lodging Reduced Rate Deadline | October 15, 2022 </a:t>
            </a:r>
            <a:endParaRPr lang="en-US" dirty="0"/>
          </a:p>
          <a:p>
            <a:r>
              <a:rPr lang="en-US" b="1" dirty="0"/>
              <a:t>Conference Dates | 14 to 16 November 2022</a:t>
            </a:r>
            <a:endParaRPr lang="en-US" dirty="0"/>
          </a:p>
        </p:txBody>
      </p:sp>
      <p:cxnSp>
        <p:nvCxnSpPr>
          <p:cNvPr id="25" name="Straight Connector 24">
            <a:extLst>
              <a:ext uri="{FF2B5EF4-FFF2-40B4-BE49-F238E27FC236}">
                <a16:creationId xmlns:a16="http://schemas.microsoft.com/office/drawing/2014/main" id="{9DD6967C-084A-4B4E-964C-B71A78039BE0}"/>
              </a:ext>
            </a:extLst>
          </p:cNvPr>
          <p:cNvCxnSpPr>
            <a:cxnSpLocks/>
          </p:cNvCxnSpPr>
          <p:nvPr/>
        </p:nvCxnSpPr>
        <p:spPr>
          <a:xfrm>
            <a:off x="2292666" y="5808134"/>
            <a:ext cx="591047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D8A2D9A-7B9D-4D97-925F-6429B342F5F4}"/>
              </a:ext>
            </a:extLst>
          </p:cNvPr>
          <p:cNvCxnSpPr>
            <a:cxnSpLocks/>
          </p:cNvCxnSpPr>
          <p:nvPr/>
        </p:nvCxnSpPr>
        <p:spPr>
          <a:xfrm>
            <a:off x="2329148" y="4364382"/>
            <a:ext cx="5910471"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B53A21E-4FA7-481F-89A1-C137E44103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14602" y="879791"/>
            <a:ext cx="9016331" cy="2710363"/>
          </a:xfrm>
          <a:prstGeom prst="rect">
            <a:avLst/>
          </a:prstGeom>
        </p:spPr>
      </p:pic>
      <p:pic>
        <p:nvPicPr>
          <p:cNvPr id="12" name="Picture 11">
            <a:extLst>
              <a:ext uri="{FF2B5EF4-FFF2-40B4-BE49-F238E27FC236}">
                <a16:creationId xmlns:a16="http://schemas.microsoft.com/office/drawing/2014/main" id="{4C2A04A9-98CE-4C0E-9AA2-90799E6B8ED7}"/>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6934" y="5844630"/>
            <a:ext cx="1234500" cy="1013370"/>
          </a:xfrm>
          <a:prstGeom prst="rect">
            <a:avLst/>
          </a:prstGeom>
          <a:noFill/>
          <a:ln>
            <a:noFill/>
          </a:ln>
        </p:spPr>
      </p:pic>
    </p:spTree>
    <p:extLst>
      <p:ext uri="{BB962C8B-B14F-4D97-AF65-F5344CB8AC3E}">
        <p14:creationId xmlns:p14="http://schemas.microsoft.com/office/powerpoint/2010/main" val="910714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BF481-B97E-4043-911F-C8833E9C4ED8}"/>
              </a:ext>
            </a:extLst>
          </p:cNvPr>
          <p:cNvSpPr>
            <a:spLocks noGrp="1"/>
          </p:cNvSpPr>
          <p:nvPr>
            <p:ph type="title"/>
          </p:nvPr>
        </p:nvSpPr>
        <p:spPr>
          <a:xfrm>
            <a:off x="638628" y="258507"/>
            <a:ext cx="10562772" cy="1325563"/>
          </a:xfrm>
        </p:spPr>
        <p:txBody>
          <a:bodyPr>
            <a:normAutofit/>
          </a:bodyPr>
          <a:lstStyle/>
          <a:p>
            <a:r>
              <a:rPr lang="en-US" sz="3200" b="1" dirty="0"/>
              <a:t>Agenda</a:t>
            </a:r>
            <a:br>
              <a:rPr lang="en-US" sz="3200" b="1" dirty="0"/>
            </a:br>
            <a:r>
              <a:rPr lang="en-US" sz="2200" dirty="0"/>
              <a:t>(times are approximate, Pacific time zone)</a:t>
            </a:r>
          </a:p>
        </p:txBody>
      </p:sp>
      <p:graphicFrame>
        <p:nvGraphicFramePr>
          <p:cNvPr id="3" name="Table 2">
            <a:extLst>
              <a:ext uri="{FF2B5EF4-FFF2-40B4-BE49-F238E27FC236}">
                <a16:creationId xmlns:a16="http://schemas.microsoft.com/office/drawing/2014/main" id="{59359AD6-0DEE-472F-A92B-7387C2E70B8A}"/>
              </a:ext>
            </a:extLst>
          </p:cNvPr>
          <p:cNvGraphicFramePr>
            <a:graphicFrameLocks noGrp="1"/>
          </p:cNvGraphicFramePr>
          <p:nvPr>
            <p:extLst>
              <p:ext uri="{D42A27DB-BD31-4B8C-83A1-F6EECF244321}">
                <p14:modId xmlns:p14="http://schemas.microsoft.com/office/powerpoint/2010/main" val="2666087648"/>
              </p:ext>
            </p:extLst>
          </p:nvPr>
        </p:nvGraphicFramePr>
        <p:xfrm>
          <a:off x="638628" y="1266654"/>
          <a:ext cx="11161486" cy="5177010"/>
        </p:xfrm>
        <a:graphic>
          <a:graphicData uri="http://schemas.openxmlformats.org/drawingml/2006/table">
            <a:tbl>
              <a:tblPr firstRow="1" firstCol="1" bandRow="1">
                <a:tableStyleId>{F5AB1C69-6EDB-4FF4-983F-18BD219EF322}</a:tableStyleId>
              </a:tblPr>
              <a:tblGrid>
                <a:gridCol w="1106629">
                  <a:extLst>
                    <a:ext uri="{9D8B030D-6E8A-4147-A177-3AD203B41FA5}">
                      <a16:colId xmlns:a16="http://schemas.microsoft.com/office/drawing/2014/main" val="3273804066"/>
                    </a:ext>
                  </a:extLst>
                </a:gridCol>
                <a:gridCol w="10054857">
                  <a:extLst>
                    <a:ext uri="{9D8B030D-6E8A-4147-A177-3AD203B41FA5}">
                      <a16:colId xmlns:a16="http://schemas.microsoft.com/office/drawing/2014/main" val="4053841227"/>
                    </a:ext>
                  </a:extLst>
                </a:gridCol>
              </a:tblGrid>
              <a:tr h="0">
                <a:tc>
                  <a:txBody>
                    <a:bodyPr/>
                    <a:lstStyle/>
                    <a:p>
                      <a:pPr marL="0" marR="0">
                        <a:lnSpc>
                          <a:spcPct val="107000"/>
                        </a:lnSpc>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a:txBody>
                  <a:tcPr marL="58032" marR="58032" marT="0" marB="0"/>
                </a:tc>
                <a:tc>
                  <a:txBody>
                    <a:bodyPr/>
                    <a:lstStyle/>
                    <a:p>
                      <a:pPr marL="0" marR="0">
                        <a:lnSpc>
                          <a:spcPct val="107000"/>
                        </a:lnSpc>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a:txBody>
                  <a:tcPr marL="58032" marR="58032" marT="0" marB="0"/>
                </a:tc>
                <a:extLst>
                  <a:ext uri="{0D108BD9-81ED-4DB2-BD59-A6C34878D82A}">
                    <a16:rowId xmlns:a16="http://schemas.microsoft.com/office/drawing/2014/main" val="3737085462"/>
                  </a:ext>
                </a:extLst>
              </a:tr>
              <a:tr h="341564">
                <a:tc>
                  <a:txBody>
                    <a:bodyPr/>
                    <a:lstStyle/>
                    <a:p>
                      <a:pPr marL="0" marR="0">
                        <a:lnSpc>
                          <a:spcPct val="107000"/>
                        </a:lnSpc>
                        <a:spcBef>
                          <a:spcPts val="0"/>
                        </a:spcBef>
                        <a:spcAft>
                          <a:spcPts val="0"/>
                        </a:spcAft>
                      </a:pPr>
                      <a:r>
                        <a:rPr lang="en-US" sz="2200" cap="all" dirty="0">
                          <a:effectLst/>
                          <a:latin typeface="+mn-lt"/>
                        </a:rPr>
                        <a:t>9:30</a:t>
                      </a:r>
                      <a:endParaRPr lang="en-US" sz="2200" dirty="0">
                        <a:effectLst/>
                        <a:latin typeface="+mn-lt"/>
                        <a:ea typeface="Calibri" panose="020F0502020204030204" pitchFamily="34" charset="0"/>
                        <a:cs typeface="Times New Roman" panose="02020603050405020304" pitchFamily="18" charset="0"/>
                      </a:endParaRPr>
                    </a:p>
                  </a:txBody>
                  <a:tcPr marL="58032" marR="58032" marT="0" marB="0"/>
                </a:tc>
                <a:tc>
                  <a:txBody>
                    <a:bodyPr/>
                    <a:lstStyle/>
                    <a:p>
                      <a:r>
                        <a:rPr lang="en-US" sz="2200" kern="1200" dirty="0">
                          <a:effectLst/>
                          <a:latin typeface="+mn-lt"/>
                        </a:rPr>
                        <a:t>Welcome and introductions </a:t>
                      </a:r>
                      <a:endParaRPr lang="en-US" sz="2200" kern="1200" dirty="0">
                        <a:solidFill>
                          <a:schemeClr val="dk1"/>
                        </a:solidFill>
                        <a:effectLst/>
                        <a:latin typeface="+mn-lt"/>
                        <a:ea typeface="+mn-ea"/>
                        <a:cs typeface="+mn-cs"/>
                      </a:endParaRPr>
                    </a:p>
                  </a:txBody>
                  <a:tcPr marL="58032" marR="58032" marT="0" marB="0"/>
                </a:tc>
                <a:extLst>
                  <a:ext uri="{0D108BD9-81ED-4DB2-BD59-A6C34878D82A}">
                    <a16:rowId xmlns:a16="http://schemas.microsoft.com/office/drawing/2014/main" val="4147549748"/>
                  </a:ext>
                </a:extLst>
              </a:tr>
              <a:tr h="341564">
                <a:tc>
                  <a:txBody>
                    <a:bodyPr/>
                    <a:lstStyle/>
                    <a:p>
                      <a:pPr marL="0" marR="0">
                        <a:lnSpc>
                          <a:spcPct val="107000"/>
                        </a:lnSpc>
                        <a:spcBef>
                          <a:spcPts val="0"/>
                        </a:spcBef>
                        <a:spcAft>
                          <a:spcPts val="0"/>
                        </a:spcAft>
                      </a:pPr>
                      <a:r>
                        <a:rPr lang="en-US" sz="2200" cap="all" dirty="0">
                          <a:effectLst/>
                          <a:latin typeface="+mn-lt"/>
                        </a:rPr>
                        <a:t>9:45</a:t>
                      </a:r>
                      <a:endParaRPr lang="en-US" sz="2200" dirty="0">
                        <a:effectLst/>
                        <a:latin typeface="+mn-lt"/>
                        <a:ea typeface="Calibri" panose="020F0502020204030204" pitchFamily="34" charset="0"/>
                        <a:cs typeface="Times New Roman" panose="02020603050405020304" pitchFamily="18" charset="0"/>
                      </a:endParaRPr>
                    </a:p>
                  </a:txBody>
                  <a:tcPr marL="58032" marR="58032"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200" kern="1200" dirty="0">
                          <a:effectLst/>
                          <a:latin typeface="+mn-lt"/>
                        </a:rPr>
                        <a:t>Updates, Announcement and Partner Spotlights </a:t>
                      </a:r>
                      <a:endParaRPr lang="en-US" sz="2200" kern="1200" dirty="0">
                        <a:solidFill>
                          <a:schemeClr val="dk1"/>
                        </a:solidFill>
                        <a:effectLst/>
                        <a:latin typeface="+mn-lt"/>
                        <a:ea typeface="+mn-ea"/>
                        <a:cs typeface="+mn-cs"/>
                      </a:endParaRPr>
                    </a:p>
                  </a:txBody>
                  <a:tcPr marL="58032" marR="58032" marT="0" marB="0"/>
                </a:tc>
                <a:extLst>
                  <a:ext uri="{0D108BD9-81ED-4DB2-BD59-A6C34878D82A}">
                    <a16:rowId xmlns:a16="http://schemas.microsoft.com/office/drawing/2014/main" val="3988889039"/>
                  </a:ext>
                </a:extLst>
              </a:tr>
              <a:tr h="341564">
                <a:tc>
                  <a:txBody>
                    <a:bodyPr/>
                    <a:lstStyle/>
                    <a:p>
                      <a:pPr marL="0" marR="0">
                        <a:lnSpc>
                          <a:spcPct val="107000"/>
                        </a:lnSpc>
                        <a:spcBef>
                          <a:spcPts val="0"/>
                        </a:spcBef>
                        <a:spcAft>
                          <a:spcPts val="0"/>
                        </a:spcAft>
                      </a:pPr>
                      <a:r>
                        <a:rPr lang="en-US" sz="2200" cap="all" dirty="0">
                          <a:effectLst/>
                          <a:latin typeface="+mn-lt"/>
                        </a:rPr>
                        <a:t>11:00</a:t>
                      </a:r>
                      <a:endParaRPr lang="en-US" sz="2200" dirty="0">
                        <a:effectLst/>
                        <a:latin typeface="+mn-lt"/>
                        <a:ea typeface="Calibri" panose="020F0502020204030204" pitchFamily="34" charset="0"/>
                        <a:cs typeface="Times New Roman" panose="02020603050405020304" pitchFamily="18" charset="0"/>
                      </a:endParaRPr>
                    </a:p>
                  </a:txBody>
                  <a:tcPr marL="58032" marR="58032"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200" dirty="0">
                          <a:effectLst/>
                          <a:latin typeface="+mn-lt"/>
                          <a:ea typeface="Calibri" panose="020F0502020204030204" pitchFamily="34" charset="0"/>
                        </a:rPr>
                        <a:t>Discussion on CAP QA/QC pilot and next steps </a:t>
                      </a:r>
                      <a:endParaRPr lang="en-US" sz="2200" kern="1200" dirty="0">
                        <a:solidFill>
                          <a:schemeClr val="dk1"/>
                        </a:solidFill>
                        <a:effectLst/>
                        <a:latin typeface="+mn-lt"/>
                        <a:ea typeface="+mn-ea"/>
                        <a:cs typeface="+mn-cs"/>
                      </a:endParaRPr>
                    </a:p>
                  </a:txBody>
                  <a:tcPr marL="58032" marR="58032" marT="0" marB="0"/>
                </a:tc>
                <a:extLst>
                  <a:ext uri="{0D108BD9-81ED-4DB2-BD59-A6C34878D82A}">
                    <a16:rowId xmlns:a16="http://schemas.microsoft.com/office/drawing/2014/main" val="621600126"/>
                  </a:ext>
                </a:extLst>
              </a:tr>
              <a:tr h="424690">
                <a:tc>
                  <a:txBody>
                    <a:bodyPr/>
                    <a:lstStyle/>
                    <a:p>
                      <a:pPr marL="0" marR="0">
                        <a:lnSpc>
                          <a:spcPct val="107000"/>
                        </a:lnSpc>
                        <a:spcBef>
                          <a:spcPts val="0"/>
                        </a:spcBef>
                        <a:spcAft>
                          <a:spcPts val="0"/>
                        </a:spcAft>
                      </a:pPr>
                      <a:r>
                        <a:rPr lang="en-US" sz="2200" cap="all" dirty="0">
                          <a:effectLst/>
                          <a:latin typeface="+mn-lt"/>
                        </a:rPr>
                        <a:t>11:30</a:t>
                      </a:r>
                      <a:endParaRPr lang="en-US" sz="2200" dirty="0">
                        <a:effectLst/>
                        <a:latin typeface="+mn-lt"/>
                        <a:ea typeface="Calibri" panose="020F0502020204030204" pitchFamily="34" charset="0"/>
                        <a:cs typeface="Times New Roman" panose="02020603050405020304" pitchFamily="18" charset="0"/>
                      </a:endParaRPr>
                    </a:p>
                  </a:txBody>
                  <a:tcPr marL="58032" marR="58032" marT="0" marB="0"/>
                </a:tc>
                <a:tc>
                  <a:txBody>
                    <a:bodyPr/>
                    <a:lstStyle/>
                    <a:p>
                      <a:r>
                        <a:rPr lang="en-US" sz="2200" dirty="0">
                          <a:effectLst/>
                          <a:latin typeface="+mn-lt"/>
                          <a:ea typeface="Calibri" panose="020F0502020204030204" pitchFamily="34" charset="0"/>
                        </a:rPr>
                        <a:t>Check in on SN Tech Team/DDT and CAP DDT </a:t>
                      </a:r>
                      <a:endParaRPr lang="en-US" sz="2200" kern="1200" dirty="0">
                        <a:solidFill>
                          <a:schemeClr val="dk1"/>
                        </a:solidFill>
                        <a:effectLst/>
                        <a:latin typeface="+mn-lt"/>
                        <a:ea typeface="+mn-ea"/>
                        <a:cs typeface="+mn-cs"/>
                      </a:endParaRPr>
                    </a:p>
                  </a:txBody>
                  <a:tcPr marL="58032" marR="58032" marT="0" marB="0"/>
                </a:tc>
                <a:extLst>
                  <a:ext uri="{0D108BD9-81ED-4DB2-BD59-A6C34878D82A}">
                    <a16:rowId xmlns:a16="http://schemas.microsoft.com/office/drawing/2014/main" val="4024876868"/>
                  </a:ext>
                </a:extLst>
              </a:tr>
              <a:tr h="450314">
                <a:tc>
                  <a:txBody>
                    <a:bodyPr/>
                    <a:lstStyle/>
                    <a:p>
                      <a:pPr marL="0" marR="0" algn="l">
                        <a:lnSpc>
                          <a:spcPct val="107000"/>
                        </a:lnSpc>
                        <a:spcBef>
                          <a:spcPts val="0"/>
                        </a:spcBef>
                        <a:spcAft>
                          <a:spcPts val="0"/>
                        </a:spcAft>
                      </a:pPr>
                      <a:r>
                        <a:rPr lang="en-US" sz="2200" cap="all" dirty="0">
                          <a:effectLst/>
                          <a:latin typeface="+mn-lt"/>
                        </a:rPr>
                        <a:t>11:45</a:t>
                      </a:r>
                      <a:endParaRPr lang="en-US" sz="2200" dirty="0">
                        <a:effectLst/>
                        <a:latin typeface="+mn-lt"/>
                        <a:ea typeface="Calibri" panose="020F0502020204030204" pitchFamily="34" charset="0"/>
                        <a:cs typeface="Times New Roman" panose="02020603050405020304" pitchFamily="18" charset="0"/>
                      </a:endParaRPr>
                    </a:p>
                  </a:txBody>
                  <a:tcPr marL="58032" marR="58032" marT="0" marB="0" anchor="ctr"/>
                </a:tc>
                <a:tc>
                  <a:txBody>
                    <a:bodyPr/>
                    <a:lstStyle/>
                    <a:p>
                      <a:pPr marL="0" marR="0" algn="ctr">
                        <a:lnSpc>
                          <a:spcPct val="107000"/>
                        </a:lnSpc>
                        <a:spcBef>
                          <a:spcPts val="0"/>
                        </a:spcBef>
                        <a:spcAft>
                          <a:spcPts val="0"/>
                        </a:spcAft>
                      </a:pPr>
                      <a:r>
                        <a:rPr lang="en-US" sz="2200" b="1" dirty="0">
                          <a:effectLst/>
                          <a:latin typeface="+mn-lt"/>
                        </a:rPr>
                        <a:t>Lunch Break</a:t>
                      </a:r>
                    </a:p>
                  </a:txBody>
                  <a:tcPr marL="58032" marR="58032" marT="0" marB="0" anchor="ctr"/>
                </a:tc>
                <a:extLst>
                  <a:ext uri="{0D108BD9-81ED-4DB2-BD59-A6C34878D82A}">
                    <a16:rowId xmlns:a16="http://schemas.microsoft.com/office/drawing/2014/main" val="648492000"/>
                  </a:ext>
                </a:extLst>
              </a:tr>
              <a:tr h="424690">
                <a:tc>
                  <a:txBody>
                    <a:bodyPr/>
                    <a:lstStyle/>
                    <a:p>
                      <a:pPr marL="0" marR="0">
                        <a:lnSpc>
                          <a:spcPct val="107000"/>
                        </a:lnSpc>
                        <a:spcBef>
                          <a:spcPts val="0"/>
                        </a:spcBef>
                        <a:spcAft>
                          <a:spcPts val="0"/>
                        </a:spcAft>
                      </a:pPr>
                      <a:r>
                        <a:rPr lang="en-US" sz="2200" cap="all" dirty="0">
                          <a:effectLst/>
                          <a:latin typeface="+mn-lt"/>
                        </a:rPr>
                        <a:t>1:00</a:t>
                      </a:r>
                      <a:endParaRPr lang="en-US" sz="2200" dirty="0">
                        <a:effectLst/>
                        <a:latin typeface="+mn-lt"/>
                        <a:ea typeface="Calibri" panose="020F0502020204030204" pitchFamily="34" charset="0"/>
                        <a:cs typeface="Times New Roman" panose="02020603050405020304" pitchFamily="18" charset="0"/>
                      </a:endParaRPr>
                    </a:p>
                  </a:txBody>
                  <a:tcPr marL="58032" marR="58032"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200" dirty="0">
                          <a:effectLst/>
                          <a:latin typeface="+mn-lt"/>
                          <a:ea typeface="Calibri" panose="020F0502020204030204" pitchFamily="34" charset="0"/>
                        </a:rPr>
                        <a:t>Discuss draft changes to the CAP Fish HLIs user interface for display groups of population, adding data status for populations without HLIs </a:t>
                      </a:r>
                      <a:endParaRPr lang="en-US" sz="2200" kern="1200" dirty="0">
                        <a:solidFill>
                          <a:schemeClr val="dk1"/>
                        </a:solidFill>
                        <a:effectLst/>
                        <a:latin typeface="+mn-lt"/>
                        <a:ea typeface="+mn-ea"/>
                        <a:cs typeface="+mn-cs"/>
                      </a:endParaRPr>
                    </a:p>
                  </a:txBody>
                  <a:tcPr marL="58032" marR="58032" marT="0" marB="0"/>
                </a:tc>
                <a:extLst>
                  <a:ext uri="{0D108BD9-81ED-4DB2-BD59-A6C34878D82A}">
                    <a16:rowId xmlns:a16="http://schemas.microsoft.com/office/drawing/2014/main" val="3060612706"/>
                  </a:ext>
                </a:extLst>
              </a:tr>
              <a:tr h="341564">
                <a:tc>
                  <a:txBody>
                    <a:bodyPr/>
                    <a:lstStyle/>
                    <a:p>
                      <a:pPr marL="0" marR="0">
                        <a:lnSpc>
                          <a:spcPct val="107000"/>
                        </a:lnSpc>
                        <a:spcBef>
                          <a:spcPts val="0"/>
                        </a:spcBef>
                        <a:spcAft>
                          <a:spcPts val="0"/>
                        </a:spcAft>
                      </a:pPr>
                      <a:r>
                        <a:rPr lang="en-US" sz="2200" cap="all" dirty="0">
                          <a:effectLst/>
                          <a:latin typeface="+mn-lt"/>
                        </a:rPr>
                        <a:t>1:30</a:t>
                      </a:r>
                      <a:endParaRPr lang="en-US" sz="2200" dirty="0">
                        <a:effectLst/>
                        <a:latin typeface="+mn-lt"/>
                        <a:ea typeface="Calibri" panose="020F0502020204030204" pitchFamily="34" charset="0"/>
                        <a:cs typeface="Times New Roman" panose="02020603050405020304" pitchFamily="18" charset="0"/>
                      </a:endParaRPr>
                    </a:p>
                  </a:txBody>
                  <a:tcPr marL="58032" marR="58032"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200" dirty="0">
                          <a:effectLst/>
                          <a:latin typeface="+mn-lt"/>
                          <a:ea typeface="Calibri" panose="020F0502020204030204" pitchFamily="34" charset="0"/>
                        </a:rPr>
                        <a:t>CAP 5-year plan - propose and discuss CY23 </a:t>
                      </a:r>
                      <a:endParaRPr lang="en-US" sz="2200" kern="1200" dirty="0">
                        <a:solidFill>
                          <a:schemeClr val="dk1"/>
                        </a:solidFill>
                        <a:effectLst/>
                        <a:latin typeface="+mn-lt"/>
                        <a:ea typeface="+mn-ea"/>
                        <a:cs typeface="+mn-cs"/>
                      </a:endParaRPr>
                    </a:p>
                  </a:txBody>
                  <a:tcPr marL="58032" marR="58032" marT="0" marB="0"/>
                </a:tc>
                <a:extLst>
                  <a:ext uri="{0D108BD9-81ED-4DB2-BD59-A6C34878D82A}">
                    <a16:rowId xmlns:a16="http://schemas.microsoft.com/office/drawing/2014/main" val="1822330975"/>
                  </a:ext>
                </a:extLst>
              </a:tr>
              <a:tr h="424690">
                <a:tc>
                  <a:txBody>
                    <a:bodyPr/>
                    <a:lstStyle/>
                    <a:p>
                      <a:pPr marL="0" marR="0">
                        <a:lnSpc>
                          <a:spcPct val="107000"/>
                        </a:lnSpc>
                        <a:spcBef>
                          <a:spcPts val="0"/>
                        </a:spcBef>
                        <a:spcAft>
                          <a:spcPts val="0"/>
                        </a:spcAft>
                      </a:pPr>
                      <a:r>
                        <a:rPr lang="en-US" sz="2200" cap="all" dirty="0">
                          <a:effectLst/>
                          <a:latin typeface="+mn-lt"/>
                          <a:ea typeface="Calibri" panose="020F0502020204030204" pitchFamily="34" charset="0"/>
                          <a:cs typeface="Times New Roman" panose="02020603050405020304" pitchFamily="18" charset="0"/>
                        </a:rPr>
                        <a:t>2:00</a:t>
                      </a:r>
                      <a:endParaRPr lang="en-US" sz="2200" dirty="0">
                        <a:effectLst/>
                        <a:latin typeface="+mn-lt"/>
                        <a:ea typeface="Calibri" panose="020F0502020204030204" pitchFamily="34" charset="0"/>
                        <a:cs typeface="Times New Roman" panose="02020603050405020304" pitchFamily="18" charset="0"/>
                      </a:endParaRPr>
                    </a:p>
                  </a:txBody>
                  <a:tcPr marL="58032" marR="58032" marT="0" marB="0"/>
                </a:tc>
                <a:tc>
                  <a:txBody>
                    <a:bodyPr/>
                    <a:lstStyle/>
                    <a:p>
                      <a:pPr marL="0" marR="0" algn="ctr">
                        <a:lnSpc>
                          <a:spcPct val="107000"/>
                        </a:lnSpc>
                        <a:spcBef>
                          <a:spcPts val="0"/>
                        </a:spcBef>
                        <a:spcAft>
                          <a:spcPts val="0"/>
                        </a:spcAft>
                      </a:pPr>
                      <a:r>
                        <a:rPr lang="en-US" sz="2200" b="1" dirty="0">
                          <a:effectLst/>
                          <a:latin typeface="+mn-lt"/>
                        </a:rPr>
                        <a:t>Stretch Break</a:t>
                      </a:r>
                      <a:endParaRPr lang="en-US" sz="2200" b="1" dirty="0">
                        <a:effectLst/>
                        <a:latin typeface="+mn-lt"/>
                        <a:ea typeface="Calibri" panose="020F0502020204030204" pitchFamily="34" charset="0"/>
                        <a:cs typeface="Times New Roman" panose="02020603050405020304" pitchFamily="18" charset="0"/>
                      </a:endParaRPr>
                    </a:p>
                  </a:txBody>
                  <a:tcPr marL="58032" marR="58032" marT="0" marB="0"/>
                </a:tc>
                <a:extLst>
                  <a:ext uri="{0D108BD9-81ED-4DB2-BD59-A6C34878D82A}">
                    <a16:rowId xmlns:a16="http://schemas.microsoft.com/office/drawing/2014/main" val="2247143368"/>
                  </a:ext>
                </a:extLst>
              </a:tr>
              <a:tr h="424690">
                <a:tc>
                  <a:txBody>
                    <a:bodyPr/>
                    <a:lstStyle/>
                    <a:p>
                      <a:pPr marL="0" marR="0">
                        <a:lnSpc>
                          <a:spcPct val="107000"/>
                        </a:lnSpc>
                        <a:spcBef>
                          <a:spcPts val="0"/>
                        </a:spcBef>
                        <a:spcAft>
                          <a:spcPts val="0"/>
                        </a:spcAft>
                      </a:pPr>
                      <a:r>
                        <a:rPr lang="en-US" sz="2200" dirty="0">
                          <a:effectLst/>
                          <a:latin typeface="+mn-lt"/>
                          <a:ea typeface="Calibri" panose="020F0502020204030204" pitchFamily="34" charset="0"/>
                          <a:cs typeface="Times New Roman" panose="02020603050405020304" pitchFamily="18" charset="0"/>
                        </a:rPr>
                        <a:t>2:15</a:t>
                      </a:r>
                    </a:p>
                  </a:txBody>
                  <a:tcPr marL="58032" marR="58032"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200" dirty="0">
                          <a:effectLst/>
                          <a:latin typeface="+mn-lt"/>
                          <a:ea typeface="Calibri" panose="020F0502020204030204" pitchFamily="34" charset="0"/>
                        </a:rPr>
                        <a:t>2023 CAP Workshop Discussion </a:t>
                      </a:r>
                      <a:endParaRPr lang="en-US" sz="2200" kern="1200" dirty="0">
                        <a:solidFill>
                          <a:schemeClr val="dk1"/>
                        </a:solidFill>
                        <a:effectLst/>
                        <a:latin typeface="+mn-lt"/>
                        <a:ea typeface="+mn-ea"/>
                        <a:cs typeface="+mn-cs"/>
                      </a:endParaRPr>
                    </a:p>
                  </a:txBody>
                  <a:tcPr marL="58032" marR="58032" marT="0" marB="0"/>
                </a:tc>
                <a:extLst>
                  <a:ext uri="{0D108BD9-81ED-4DB2-BD59-A6C34878D82A}">
                    <a16:rowId xmlns:a16="http://schemas.microsoft.com/office/drawing/2014/main" val="3422147900"/>
                  </a:ext>
                </a:extLst>
              </a:tr>
              <a:tr h="424690">
                <a:tc>
                  <a:txBody>
                    <a:bodyPr/>
                    <a:lstStyle/>
                    <a:p>
                      <a:pPr marL="0" marR="0">
                        <a:lnSpc>
                          <a:spcPct val="107000"/>
                        </a:lnSpc>
                        <a:spcBef>
                          <a:spcPts val="0"/>
                        </a:spcBef>
                        <a:spcAft>
                          <a:spcPts val="0"/>
                        </a:spcAft>
                      </a:pPr>
                      <a:r>
                        <a:rPr lang="en-US" sz="2200" dirty="0">
                          <a:effectLst/>
                          <a:latin typeface="+mn-lt"/>
                          <a:ea typeface="Calibri" panose="020F0502020204030204" pitchFamily="34" charset="0"/>
                          <a:cs typeface="Times New Roman" panose="02020603050405020304" pitchFamily="18" charset="0"/>
                        </a:rPr>
                        <a:t>2:45</a:t>
                      </a:r>
                    </a:p>
                  </a:txBody>
                  <a:tcPr marL="58032" marR="58032" marT="0" marB="0"/>
                </a:tc>
                <a:tc>
                  <a:txBody>
                    <a:bodyPr/>
                    <a:lstStyle/>
                    <a:p>
                      <a:pPr marL="0" marR="0">
                        <a:lnSpc>
                          <a:spcPct val="107000"/>
                        </a:lnSpc>
                        <a:spcBef>
                          <a:spcPts val="0"/>
                        </a:spcBef>
                        <a:spcAft>
                          <a:spcPts val="0"/>
                        </a:spcAft>
                      </a:pPr>
                      <a:r>
                        <a:rPr lang="fr-CA" sz="2200" dirty="0">
                          <a:effectLst/>
                          <a:latin typeface="+mn-lt"/>
                          <a:ea typeface="Calibri" panose="020F0502020204030204" pitchFamily="34" charset="0"/>
                        </a:rPr>
                        <a:t>Update November ETIS 2022 </a:t>
                      </a:r>
                      <a:endParaRPr lang="en-US" sz="2200" dirty="0">
                        <a:effectLst/>
                        <a:latin typeface="+mn-lt"/>
                        <a:ea typeface="Calibri" panose="020F0502020204030204" pitchFamily="34" charset="0"/>
                        <a:cs typeface="Times New Roman" panose="02020603050405020304" pitchFamily="18" charset="0"/>
                      </a:endParaRPr>
                    </a:p>
                  </a:txBody>
                  <a:tcPr marL="58032" marR="58032" marT="0" marB="0"/>
                </a:tc>
                <a:extLst>
                  <a:ext uri="{0D108BD9-81ED-4DB2-BD59-A6C34878D82A}">
                    <a16:rowId xmlns:a16="http://schemas.microsoft.com/office/drawing/2014/main" val="1834304424"/>
                  </a:ext>
                </a:extLst>
              </a:tr>
              <a:tr h="424690">
                <a:tc>
                  <a:txBody>
                    <a:bodyPr/>
                    <a:lstStyle/>
                    <a:p>
                      <a:pPr marL="0" marR="0">
                        <a:lnSpc>
                          <a:spcPct val="107000"/>
                        </a:lnSpc>
                        <a:spcBef>
                          <a:spcPts val="0"/>
                        </a:spcBef>
                        <a:spcAft>
                          <a:spcPts val="0"/>
                        </a:spcAft>
                      </a:pPr>
                      <a:r>
                        <a:rPr lang="en-US" sz="2200" dirty="0">
                          <a:effectLst/>
                          <a:latin typeface="+mn-lt"/>
                          <a:ea typeface="Calibri" panose="020F0502020204030204" pitchFamily="34" charset="0"/>
                          <a:cs typeface="Times New Roman" panose="02020603050405020304" pitchFamily="18" charset="0"/>
                        </a:rPr>
                        <a:t>3:00</a:t>
                      </a:r>
                    </a:p>
                  </a:txBody>
                  <a:tcPr marL="58032" marR="58032" marT="0" marB="0"/>
                </a:tc>
                <a:tc>
                  <a:txBody>
                    <a:bodyPr/>
                    <a:lstStyle/>
                    <a:p>
                      <a:pPr marL="0" marR="0">
                        <a:lnSpc>
                          <a:spcPct val="107000"/>
                        </a:lnSpc>
                        <a:spcBef>
                          <a:spcPts val="0"/>
                        </a:spcBef>
                        <a:spcAft>
                          <a:spcPts val="0"/>
                        </a:spcAft>
                      </a:pPr>
                      <a:r>
                        <a:rPr lang="en-US" sz="2200" dirty="0">
                          <a:effectLst/>
                          <a:latin typeface="+mn-lt"/>
                          <a:ea typeface="Calibri" panose="020F0502020204030204" pitchFamily="34" charset="0"/>
                        </a:rPr>
                        <a:t>FY23 Budget and February 2023 SC meeting</a:t>
                      </a:r>
                      <a:endParaRPr lang="en-US" sz="2200" dirty="0">
                        <a:effectLst/>
                        <a:latin typeface="+mn-lt"/>
                        <a:ea typeface="Calibri" panose="020F0502020204030204" pitchFamily="34" charset="0"/>
                        <a:cs typeface="Times New Roman" panose="02020603050405020304" pitchFamily="18" charset="0"/>
                      </a:endParaRPr>
                    </a:p>
                  </a:txBody>
                  <a:tcPr marL="58032" marR="58032" marT="0" marB="0"/>
                </a:tc>
                <a:extLst>
                  <a:ext uri="{0D108BD9-81ED-4DB2-BD59-A6C34878D82A}">
                    <a16:rowId xmlns:a16="http://schemas.microsoft.com/office/drawing/2014/main" val="2597856093"/>
                  </a:ext>
                </a:extLst>
              </a:tr>
              <a:tr h="341564">
                <a:tc>
                  <a:txBody>
                    <a:bodyPr/>
                    <a:lstStyle/>
                    <a:p>
                      <a:pPr marL="0" marR="0">
                        <a:lnSpc>
                          <a:spcPct val="107000"/>
                        </a:lnSpc>
                        <a:spcBef>
                          <a:spcPts val="0"/>
                        </a:spcBef>
                        <a:spcAft>
                          <a:spcPts val="0"/>
                        </a:spcAft>
                      </a:pPr>
                      <a:r>
                        <a:rPr lang="en-US" sz="2200" cap="all" dirty="0">
                          <a:effectLst/>
                          <a:latin typeface="+mn-lt"/>
                        </a:rPr>
                        <a:t>3:30</a:t>
                      </a:r>
                      <a:endParaRPr lang="en-US" sz="2200" dirty="0">
                        <a:effectLst/>
                        <a:latin typeface="+mn-lt"/>
                        <a:ea typeface="Calibri" panose="020F0502020204030204" pitchFamily="34" charset="0"/>
                        <a:cs typeface="Times New Roman" panose="02020603050405020304" pitchFamily="18" charset="0"/>
                      </a:endParaRPr>
                    </a:p>
                  </a:txBody>
                  <a:tcPr marL="58032" marR="58032" marT="0" marB="0"/>
                </a:tc>
                <a:tc>
                  <a:txBody>
                    <a:bodyPr/>
                    <a:lstStyle/>
                    <a:p>
                      <a:pPr marL="0" marR="0">
                        <a:lnSpc>
                          <a:spcPct val="107000"/>
                        </a:lnSpc>
                        <a:spcBef>
                          <a:spcPts val="0"/>
                        </a:spcBef>
                        <a:spcAft>
                          <a:spcPts val="0"/>
                        </a:spcAft>
                      </a:pPr>
                      <a:r>
                        <a:rPr lang="en-US" sz="2200" dirty="0">
                          <a:effectLst/>
                          <a:latin typeface="+mn-lt"/>
                        </a:rPr>
                        <a:t>Adjourn</a:t>
                      </a:r>
                      <a:endParaRPr lang="en-US" sz="2200" dirty="0">
                        <a:effectLst/>
                        <a:latin typeface="+mn-lt"/>
                        <a:ea typeface="Calibri" panose="020F0502020204030204" pitchFamily="34" charset="0"/>
                        <a:cs typeface="Times New Roman" panose="02020603050405020304" pitchFamily="18" charset="0"/>
                      </a:endParaRPr>
                    </a:p>
                  </a:txBody>
                  <a:tcPr marL="58032" marR="58032" marT="0" marB="0"/>
                </a:tc>
                <a:extLst>
                  <a:ext uri="{0D108BD9-81ED-4DB2-BD59-A6C34878D82A}">
                    <a16:rowId xmlns:a16="http://schemas.microsoft.com/office/drawing/2014/main" val="168613118"/>
                  </a:ext>
                </a:extLst>
              </a:tr>
            </a:tbl>
          </a:graphicData>
        </a:graphic>
      </p:graphicFrame>
    </p:spTree>
    <p:extLst>
      <p:ext uri="{BB962C8B-B14F-4D97-AF65-F5344CB8AC3E}">
        <p14:creationId xmlns:p14="http://schemas.microsoft.com/office/powerpoint/2010/main" val="20676417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2598470-0C63-4EFC-91B2-2640D457E06E}"/>
              </a:ext>
            </a:extLst>
          </p:cNvPr>
          <p:cNvSpPr/>
          <p:nvPr/>
        </p:nvSpPr>
        <p:spPr>
          <a:xfrm>
            <a:off x="0" y="5842002"/>
            <a:ext cx="12226273" cy="1015998"/>
          </a:xfrm>
          <a:prstGeom prst="rect">
            <a:avLst/>
          </a:prstGeom>
          <a:gradFill flip="none" rotWithShape="1">
            <a:gsLst>
              <a:gs pos="0">
                <a:srgbClr val="1579A8">
                  <a:tint val="66000"/>
                  <a:satMod val="160000"/>
                </a:srgbClr>
              </a:gs>
              <a:gs pos="34000">
                <a:srgbClr val="1579A8">
                  <a:tint val="44500"/>
                  <a:satMod val="160000"/>
                </a:srgbClr>
              </a:gs>
              <a:gs pos="100000">
                <a:srgbClr val="1579A8">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4C0DD139-8FB3-44B2-AE2A-33417226855D}"/>
              </a:ext>
            </a:extLst>
          </p:cNvPr>
          <p:cNvSpPr>
            <a:spLocks noGrp="1"/>
          </p:cNvSpPr>
          <p:nvPr>
            <p:ph idx="1"/>
          </p:nvPr>
        </p:nvSpPr>
        <p:spPr>
          <a:xfrm>
            <a:off x="684361" y="991494"/>
            <a:ext cx="10791825" cy="4051572"/>
          </a:xfrm>
        </p:spPr>
        <p:txBody>
          <a:bodyPr>
            <a:normAutofit fontScale="70000" lnSpcReduction="20000"/>
          </a:bodyPr>
          <a:lstStyle/>
          <a:p>
            <a:pPr marL="0" indent="0" algn="ctr">
              <a:buNone/>
            </a:pPr>
            <a:r>
              <a:rPr lang="en-US" sz="3400" dirty="0"/>
              <a:t>Registration with </a:t>
            </a:r>
            <a:r>
              <a:rPr lang="en-US" sz="3400" dirty="0">
                <a:hlinkClick r:id="rId3"/>
              </a:rPr>
              <a:t>CVENT</a:t>
            </a:r>
            <a:r>
              <a:rPr lang="en-US" sz="3400" dirty="0"/>
              <a:t>. </a:t>
            </a:r>
          </a:p>
          <a:p>
            <a:pPr marL="0" indent="0" algn="ctr">
              <a:buNone/>
            </a:pPr>
            <a:r>
              <a:rPr lang="en-US" sz="3400" dirty="0"/>
              <a:t>Please visit </a:t>
            </a:r>
            <a:r>
              <a:rPr lang="en-US" sz="3400" u="sng" dirty="0">
                <a:hlinkClick r:id="rId3"/>
              </a:rPr>
              <a:t>https://cvent.me/v5OB1x</a:t>
            </a:r>
            <a:r>
              <a:rPr lang="en-US" sz="3400" dirty="0"/>
              <a:t> to register.</a:t>
            </a:r>
          </a:p>
          <a:p>
            <a:pPr marL="0" indent="0" algn="ctr">
              <a:buNone/>
            </a:pPr>
            <a:endParaRPr lang="en-US" sz="3400" dirty="0"/>
          </a:p>
          <a:p>
            <a:pPr marL="0" indent="0" algn="ctr">
              <a:buNone/>
            </a:pPr>
            <a:r>
              <a:rPr lang="en-US" sz="3400" dirty="0"/>
              <a:t>Registration fee is $150 for in-person or virtual. </a:t>
            </a:r>
          </a:p>
          <a:p>
            <a:pPr marL="0" indent="0" algn="ctr">
              <a:buNone/>
            </a:pPr>
            <a:r>
              <a:rPr lang="en-US" sz="3400" dirty="0"/>
              <a:t>All attendees will have access to the recordings afterwards.</a:t>
            </a:r>
          </a:p>
          <a:p>
            <a:pPr marL="0" indent="0" algn="ctr">
              <a:buNone/>
            </a:pPr>
            <a:endParaRPr lang="en-US" sz="1400" dirty="0"/>
          </a:p>
          <a:p>
            <a:pPr marL="0" indent="0">
              <a:buNone/>
            </a:pPr>
            <a:r>
              <a:rPr lang="en-US" sz="3100" dirty="0"/>
              <a:t>This is the perfect event for you if you want to...</a:t>
            </a:r>
          </a:p>
          <a:p>
            <a:r>
              <a:rPr lang="en-US" sz="3100" dirty="0"/>
              <a:t>Learn about the latest technologies in aquatic monitoring for data collection, data management, and data visualization. </a:t>
            </a:r>
          </a:p>
          <a:p>
            <a:r>
              <a:rPr lang="en-US" sz="3100" dirty="0"/>
              <a:t>Share how you’ve improved your work with technology.</a:t>
            </a:r>
          </a:p>
          <a:p>
            <a:r>
              <a:rPr lang="en-US" sz="3100" dirty="0"/>
              <a:t>Network with other monitoring professionals implementing technologies in new ways.</a:t>
            </a:r>
          </a:p>
          <a:p>
            <a:pPr marL="0" indent="0" algn="ctr">
              <a:buNone/>
            </a:pPr>
            <a:endParaRPr lang="en-US" dirty="0"/>
          </a:p>
        </p:txBody>
      </p:sp>
      <p:pic>
        <p:nvPicPr>
          <p:cNvPr id="19" name="Picture 18">
            <a:extLst>
              <a:ext uri="{FF2B5EF4-FFF2-40B4-BE49-F238E27FC236}">
                <a16:creationId xmlns:a16="http://schemas.microsoft.com/office/drawing/2014/main" id="{784304FD-5B7C-402D-9F13-1F4498DCE055}"/>
              </a:ext>
            </a:extLst>
          </p:cNvPr>
          <p:cNvPicPr>
            <a:picLocks noChangeAspect="1"/>
          </p:cNvPicPr>
          <p:nvPr/>
        </p:nvPicPr>
        <p:blipFill rotWithShape="1">
          <a:blip r:embed="rId4"/>
          <a:srcRect l="2834" t="9091" r="65501" b="17046"/>
          <a:stretch/>
        </p:blipFill>
        <p:spPr>
          <a:xfrm>
            <a:off x="10972801" y="5842002"/>
            <a:ext cx="1117598" cy="1015998"/>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CDAAB333-401A-41E5-BDEB-D9EB7B8C05E8}"/>
              </a:ext>
            </a:extLst>
          </p:cNvPr>
          <p:cNvPicPr>
            <a:picLocks noChangeAspect="1"/>
          </p:cNvPicPr>
          <p:nvPr/>
        </p:nvPicPr>
        <p:blipFill>
          <a:blip r:embed="rId5"/>
          <a:stretch>
            <a:fillRect/>
          </a:stretch>
        </p:blipFill>
        <p:spPr>
          <a:xfrm>
            <a:off x="73026" y="4831711"/>
            <a:ext cx="5163989" cy="1965208"/>
          </a:xfrm>
          <a:prstGeom prst="rect">
            <a:avLst/>
          </a:prstGeom>
        </p:spPr>
      </p:pic>
      <p:pic>
        <p:nvPicPr>
          <p:cNvPr id="7" name="Picture 6">
            <a:extLst>
              <a:ext uri="{FF2B5EF4-FFF2-40B4-BE49-F238E27FC236}">
                <a16:creationId xmlns:a16="http://schemas.microsoft.com/office/drawing/2014/main" id="{7E6CAB64-2322-4F38-9212-868003B4F492}"/>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62067" y="5844630"/>
            <a:ext cx="1234500" cy="1013370"/>
          </a:xfrm>
          <a:prstGeom prst="rect">
            <a:avLst/>
          </a:prstGeom>
          <a:noFill/>
          <a:ln>
            <a:noFill/>
          </a:ln>
        </p:spPr>
      </p:pic>
      <p:sp>
        <p:nvSpPr>
          <p:cNvPr id="8" name="Title 3">
            <a:extLst>
              <a:ext uri="{FF2B5EF4-FFF2-40B4-BE49-F238E27FC236}">
                <a16:creationId xmlns:a16="http://schemas.microsoft.com/office/drawing/2014/main" id="{52E09B39-1B9B-433C-AAF0-0E7EB806CC3E}"/>
              </a:ext>
            </a:extLst>
          </p:cNvPr>
          <p:cNvSpPr txBox="1">
            <a:spLocks/>
          </p:cNvSpPr>
          <p:nvPr/>
        </p:nvSpPr>
        <p:spPr>
          <a:xfrm>
            <a:off x="457200" y="-256064"/>
            <a:ext cx="11277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dirty="0"/>
              <a:t>2022 ETIS Update </a:t>
            </a:r>
            <a:r>
              <a:rPr lang="fr-CA" sz="4000" b="1" dirty="0"/>
              <a:t>– Registration</a:t>
            </a:r>
            <a:endParaRPr lang="en-US" sz="4000" b="1" dirty="0"/>
          </a:p>
        </p:txBody>
      </p:sp>
    </p:spTree>
    <p:extLst>
      <p:ext uri="{BB962C8B-B14F-4D97-AF65-F5344CB8AC3E}">
        <p14:creationId xmlns:p14="http://schemas.microsoft.com/office/powerpoint/2010/main" val="20287371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2598470-0C63-4EFC-91B2-2640D457E06E}"/>
              </a:ext>
            </a:extLst>
          </p:cNvPr>
          <p:cNvSpPr/>
          <p:nvPr/>
        </p:nvSpPr>
        <p:spPr>
          <a:xfrm>
            <a:off x="0" y="5842002"/>
            <a:ext cx="12226273" cy="1015998"/>
          </a:xfrm>
          <a:prstGeom prst="rect">
            <a:avLst/>
          </a:prstGeom>
          <a:gradFill flip="none" rotWithShape="1">
            <a:gsLst>
              <a:gs pos="0">
                <a:srgbClr val="1579A8">
                  <a:tint val="66000"/>
                  <a:satMod val="160000"/>
                </a:srgbClr>
              </a:gs>
              <a:gs pos="34000">
                <a:srgbClr val="1579A8">
                  <a:tint val="44500"/>
                  <a:satMod val="160000"/>
                </a:srgbClr>
              </a:gs>
              <a:gs pos="100000">
                <a:srgbClr val="1579A8">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F33C536-97C6-4251-A064-230C4513336C}"/>
              </a:ext>
            </a:extLst>
          </p:cNvPr>
          <p:cNvPicPr/>
          <p:nvPr/>
        </p:nvPicPr>
        <p:blipFill rotWithShape="1">
          <a:blip r:embed="rId3">
            <a:extLst>
              <a:ext uri="{28A0092B-C50C-407E-A947-70E740481C1C}">
                <a14:useLocalDpi xmlns:a14="http://schemas.microsoft.com/office/drawing/2010/main" val="0"/>
              </a:ext>
            </a:extLst>
          </a:blip>
          <a:srcRect l="1687" t="6969" r="3192" b="34312"/>
          <a:stretch/>
        </p:blipFill>
        <p:spPr bwMode="auto">
          <a:xfrm>
            <a:off x="7042566" y="4163473"/>
            <a:ext cx="4489034" cy="2529192"/>
          </a:xfrm>
          <a:prstGeom prst="rect">
            <a:avLst/>
          </a:prstGeom>
          <a:ln>
            <a:noFill/>
          </a:ln>
          <a:extLst>
            <a:ext uri="{53640926-AAD7-44D8-BBD7-CCE9431645EC}">
              <a14:shadowObscured xmlns:a14="http://schemas.microsoft.com/office/drawing/2010/main"/>
            </a:ext>
          </a:extLst>
        </p:spPr>
      </p:pic>
      <p:sp>
        <p:nvSpPr>
          <p:cNvPr id="4" name="Title 3">
            <a:extLst>
              <a:ext uri="{FF2B5EF4-FFF2-40B4-BE49-F238E27FC236}">
                <a16:creationId xmlns:a16="http://schemas.microsoft.com/office/drawing/2014/main" id="{6B974AEC-3DFC-4499-8995-4322DBA901F7}"/>
              </a:ext>
            </a:extLst>
          </p:cNvPr>
          <p:cNvSpPr>
            <a:spLocks noGrp="1"/>
          </p:cNvSpPr>
          <p:nvPr>
            <p:ph type="title"/>
          </p:nvPr>
        </p:nvSpPr>
        <p:spPr>
          <a:xfrm>
            <a:off x="699051" y="-26167"/>
            <a:ext cx="10515600" cy="1325563"/>
          </a:xfrm>
        </p:spPr>
        <p:txBody>
          <a:bodyPr>
            <a:normAutofit/>
          </a:bodyPr>
          <a:lstStyle/>
          <a:p>
            <a:r>
              <a:rPr lang="fr-CA" b="1" dirty="0"/>
              <a:t>2022 ETIS Update - </a:t>
            </a:r>
            <a:r>
              <a:rPr lang="fr-CA" b="1" dirty="0" err="1"/>
              <a:t>Lodging</a:t>
            </a:r>
            <a:endParaRPr lang="en-US" sz="4000" b="1" dirty="0"/>
          </a:p>
        </p:txBody>
      </p:sp>
      <p:sp>
        <p:nvSpPr>
          <p:cNvPr id="2" name="Content Placeholder 1">
            <a:extLst>
              <a:ext uri="{FF2B5EF4-FFF2-40B4-BE49-F238E27FC236}">
                <a16:creationId xmlns:a16="http://schemas.microsoft.com/office/drawing/2014/main" id="{4C0DD139-8FB3-44B2-AE2A-33417226855D}"/>
              </a:ext>
            </a:extLst>
          </p:cNvPr>
          <p:cNvSpPr>
            <a:spLocks noGrp="1"/>
          </p:cNvSpPr>
          <p:nvPr>
            <p:ph idx="1"/>
          </p:nvPr>
        </p:nvSpPr>
        <p:spPr>
          <a:xfrm>
            <a:off x="548419" y="1122066"/>
            <a:ext cx="10944529" cy="4531243"/>
          </a:xfrm>
        </p:spPr>
        <p:txBody>
          <a:bodyPr>
            <a:normAutofit/>
          </a:bodyPr>
          <a:lstStyle/>
          <a:p>
            <a:pPr marL="0" indent="0" algn="ctr">
              <a:buNone/>
            </a:pPr>
            <a:r>
              <a:rPr lang="en-US" b="1" u="sng" dirty="0">
                <a:hlinkClick r:id="rId4"/>
              </a:rPr>
              <a:t>Best Western Plus Hood River Inn</a:t>
            </a:r>
            <a:r>
              <a:rPr lang="en-US" b="1" dirty="0"/>
              <a:t> </a:t>
            </a:r>
            <a:endParaRPr lang="en-US" dirty="0"/>
          </a:p>
          <a:p>
            <a:pPr marL="0" indent="0" algn="ctr">
              <a:lnSpc>
                <a:spcPct val="100000"/>
              </a:lnSpc>
              <a:spcBef>
                <a:spcPts val="0"/>
              </a:spcBef>
              <a:buNone/>
            </a:pPr>
            <a:r>
              <a:rPr lang="en-US" sz="2400" b="1" dirty="0"/>
              <a:t>1108 E Marina Drive</a:t>
            </a:r>
            <a:endParaRPr lang="en-US" sz="2400" dirty="0"/>
          </a:p>
          <a:p>
            <a:pPr marL="0" indent="0" algn="ctr">
              <a:lnSpc>
                <a:spcPct val="100000"/>
              </a:lnSpc>
              <a:spcBef>
                <a:spcPts val="0"/>
              </a:spcBef>
              <a:buNone/>
            </a:pPr>
            <a:r>
              <a:rPr lang="en-US" sz="2400" b="1" dirty="0"/>
              <a:t>Hood River, OR, 97031</a:t>
            </a:r>
            <a:endParaRPr lang="en-US" sz="2400" dirty="0"/>
          </a:p>
          <a:p>
            <a:pPr marL="0" indent="0">
              <a:lnSpc>
                <a:spcPct val="100000"/>
              </a:lnSpc>
              <a:spcBef>
                <a:spcPts val="0"/>
              </a:spcBef>
              <a:buNone/>
            </a:pPr>
            <a:endParaRPr lang="en-US" sz="2000" dirty="0"/>
          </a:p>
          <a:p>
            <a:pPr marL="0" indent="0">
              <a:buNone/>
            </a:pPr>
            <a:r>
              <a:rPr lang="en-US" sz="2400" dirty="0"/>
              <a:t>Rooms available at the reduced rate of $149 per night plus tax. Call </a:t>
            </a:r>
            <a:r>
              <a:rPr lang="en-US" sz="2400" b="1" dirty="0"/>
              <a:t>1-800-828-7873</a:t>
            </a:r>
            <a:r>
              <a:rPr lang="en-US" sz="2400" dirty="0"/>
              <a:t> and </a:t>
            </a:r>
            <a:r>
              <a:rPr lang="en-US" sz="2400" b="1" dirty="0"/>
              <a:t>indicate that you are attending ETIS</a:t>
            </a:r>
            <a:r>
              <a:rPr lang="en-US" sz="2400" dirty="0"/>
              <a:t>. </a:t>
            </a:r>
            <a:r>
              <a:rPr lang="en-US" sz="2400" b="1" dirty="0"/>
              <a:t>Reduced rate deadline is October 15, 2022</a:t>
            </a:r>
            <a:r>
              <a:rPr lang="en-US" sz="2400" dirty="0"/>
              <a:t>. FY23 federal government per diem rate available for federal employees through October 15, 2022; government ID and travel authorization required upon check-in. </a:t>
            </a:r>
          </a:p>
        </p:txBody>
      </p:sp>
      <p:pic>
        <p:nvPicPr>
          <p:cNvPr id="19" name="Picture 18">
            <a:extLst>
              <a:ext uri="{FF2B5EF4-FFF2-40B4-BE49-F238E27FC236}">
                <a16:creationId xmlns:a16="http://schemas.microsoft.com/office/drawing/2014/main" id="{784304FD-5B7C-402D-9F13-1F4498DCE055}"/>
              </a:ext>
            </a:extLst>
          </p:cNvPr>
          <p:cNvPicPr>
            <a:picLocks noChangeAspect="1"/>
          </p:cNvPicPr>
          <p:nvPr/>
        </p:nvPicPr>
        <p:blipFill rotWithShape="1">
          <a:blip r:embed="rId5"/>
          <a:srcRect l="2834" t="9091" r="65501" b="17046"/>
          <a:stretch/>
        </p:blipFill>
        <p:spPr>
          <a:xfrm>
            <a:off x="10972801" y="5842002"/>
            <a:ext cx="1117598" cy="1015998"/>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893FB432-C560-4E3F-8C6A-4FB58DDEB0F6}"/>
              </a:ext>
            </a:extLst>
          </p:cNvPr>
          <p:cNvPicPr/>
          <p:nvPr/>
        </p:nvPicPr>
        <p:blipFill>
          <a:blip r:embed="rId6"/>
          <a:stretch>
            <a:fillRect/>
          </a:stretch>
        </p:blipFill>
        <p:spPr>
          <a:xfrm>
            <a:off x="490330" y="4421270"/>
            <a:ext cx="5943600" cy="2271395"/>
          </a:xfrm>
          <a:prstGeom prst="rect">
            <a:avLst/>
          </a:prstGeom>
        </p:spPr>
      </p:pic>
    </p:spTree>
    <p:extLst>
      <p:ext uri="{BB962C8B-B14F-4D97-AF65-F5344CB8AC3E}">
        <p14:creationId xmlns:p14="http://schemas.microsoft.com/office/powerpoint/2010/main" val="251858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2598470-0C63-4EFC-91B2-2640D457E06E}"/>
              </a:ext>
            </a:extLst>
          </p:cNvPr>
          <p:cNvSpPr/>
          <p:nvPr/>
        </p:nvSpPr>
        <p:spPr>
          <a:xfrm>
            <a:off x="0" y="5842002"/>
            <a:ext cx="12226273" cy="1015998"/>
          </a:xfrm>
          <a:prstGeom prst="rect">
            <a:avLst/>
          </a:prstGeom>
          <a:gradFill flip="none" rotWithShape="1">
            <a:gsLst>
              <a:gs pos="0">
                <a:srgbClr val="1579A8">
                  <a:tint val="66000"/>
                  <a:satMod val="160000"/>
                </a:srgbClr>
              </a:gs>
              <a:gs pos="34000">
                <a:srgbClr val="1579A8">
                  <a:tint val="44500"/>
                  <a:satMod val="160000"/>
                </a:srgbClr>
              </a:gs>
              <a:gs pos="100000">
                <a:srgbClr val="1579A8">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B974AEC-3DFC-4499-8995-4322DBA901F7}"/>
              </a:ext>
            </a:extLst>
          </p:cNvPr>
          <p:cNvSpPr>
            <a:spLocks noGrp="1"/>
          </p:cNvSpPr>
          <p:nvPr>
            <p:ph type="title"/>
          </p:nvPr>
        </p:nvSpPr>
        <p:spPr/>
        <p:txBody>
          <a:bodyPr>
            <a:normAutofit/>
          </a:bodyPr>
          <a:lstStyle/>
          <a:p>
            <a:r>
              <a:rPr lang="fr-CA" b="1" dirty="0"/>
              <a:t>2022 ETIS Update – </a:t>
            </a:r>
            <a:r>
              <a:rPr lang="fr-CA" b="1" dirty="0">
                <a:hlinkClick r:id="rId3"/>
              </a:rPr>
              <a:t>Program</a:t>
            </a:r>
            <a:r>
              <a:rPr lang="fr-CA" b="1" dirty="0"/>
              <a:t> </a:t>
            </a:r>
            <a:endParaRPr lang="en-US" sz="4000" b="1" dirty="0"/>
          </a:p>
        </p:txBody>
      </p:sp>
      <p:sp>
        <p:nvSpPr>
          <p:cNvPr id="2" name="Content Placeholder 1">
            <a:extLst>
              <a:ext uri="{FF2B5EF4-FFF2-40B4-BE49-F238E27FC236}">
                <a16:creationId xmlns:a16="http://schemas.microsoft.com/office/drawing/2014/main" id="{4C0DD139-8FB3-44B2-AE2A-33417226855D}"/>
              </a:ext>
            </a:extLst>
          </p:cNvPr>
          <p:cNvSpPr>
            <a:spLocks noGrp="1"/>
          </p:cNvSpPr>
          <p:nvPr>
            <p:ph idx="1"/>
          </p:nvPr>
        </p:nvSpPr>
        <p:spPr>
          <a:xfrm>
            <a:off x="838200" y="1690688"/>
            <a:ext cx="10515600" cy="4351338"/>
          </a:xfrm>
        </p:spPr>
        <p:txBody>
          <a:bodyPr>
            <a:normAutofit/>
          </a:bodyPr>
          <a:lstStyle/>
          <a:p>
            <a:pPr marL="0" indent="0">
              <a:buNone/>
            </a:pPr>
            <a:r>
              <a:rPr lang="en-US" dirty="0"/>
              <a:t>Program highlights – 63 amazing presentations (50 oral and 13 as posters) with the following focus:</a:t>
            </a:r>
          </a:p>
          <a:p>
            <a:pPr marL="0" indent="0">
              <a:lnSpc>
                <a:spcPct val="100000"/>
              </a:lnSpc>
              <a:spcBef>
                <a:spcPts val="0"/>
              </a:spcBef>
              <a:buNone/>
            </a:pPr>
            <a:endParaRPr lang="en-US" sz="2000" dirty="0"/>
          </a:p>
          <a:p>
            <a:pPr>
              <a:spcBef>
                <a:spcPts val="0"/>
              </a:spcBef>
            </a:pPr>
            <a:r>
              <a:rPr lang="en-US" dirty="0"/>
              <a:t>Genetics			</a:t>
            </a:r>
          </a:p>
          <a:p>
            <a:r>
              <a:rPr lang="en-US" dirty="0"/>
              <a:t>Remote Sensing</a:t>
            </a:r>
          </a:p>
          <a:p>
            <a:r>
              <a:rPr lang="en-US" dirty="0"/>
              <a:t>Electronic reporting</a:t>
            </a:r>
          </a:p>
          <a:p>
            <a:r>
              <a:rPr lang="en-US" dirty="0"/>
              <a:t>Predictive modelling</a:t>
            </a:r>
          </a:p>
        </p:txBody>
      </p:sp>
      <p:pic>
        <p:nvPicPr>
          <p:cNvPr id="19" name="Picture 18">
            <a:extLst>
              <a:ext uri="{FF2B5EF4-FFF2-40B4-BE49-F238E27FC236}">
                <a16:creationId xmlns:a16="http://schemas.microsoft.com/office/drawing/2014/main" id="{784304FD-5B7C-402D-9F13-1F4498DCE055}"/>
              </a:ext>
            </a:extLst>
          </p:cNvPr>
          <p:cNvPicPr>
            <a:picLocks noChangeAspect="1"/>
          </p:cNvPicPr>
          <p:nvPr/>
        </p:nvPicPr>
        <p:blipFill rotWithShape="1">
          <a:blip r:embed="rId4"/>
          <a:srcRect l="2834" t="9091" r="65501" b="17046"/>
          <a:stretch/>
        </p:blipFill>
        <p:spPr>
          <a:xfrm>
            <a:off x="10972801" y="5842002"/>
            <a:ext cx="1117598" cy="1015998"/>
          </a:xfrm>
          <a:prstGeom prst="rect">
            <a:avLst/>
          </a:prstGeom>
          <a:ln>
            <a:noFill/>
          </a:ln>
          <a:effectLst>
            <a:outerShdw blurRad="292100" dist="139700" dir="2700000" algn="tl" rotWithShape="0">
              <a:srgbClr val="333333">
                <a:alpha val="65000"/>
              </a:srgbClr>
            </a:outerShdw>
          </a:effectLst>
        </p:spPr>
      </p:pic>
      <p:sp>
        <p:nvSpPr>
          <p:cNvPr id="7" name="Content Placeholder 1">
            <a:extLst>
              <a:ext uri="{FF2B5EF4-FFF2-40B4-BE49-F238E27FC236}">
                <a16:creationId xmlns:a16="http://schemas.microsoft.com/office/drawing/2014/main" id="{8E128EA9-E0DB-470C-8F75-8E5A7AB14404}"/>
              </a:ext>
            </a:extLst>
          </p:cNvPr>
          <p:cNvSpPr txBox="1">
            <a:spLocks/>
          </p:cNvSpPr>
          <p:nvPr/>
        </p:nvSpPr>
        <p:spPr>
          <a:xfrm>
            <a:off x="4932578" y="2718969"/>
            <a:ext cx="659902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Data management</a:t>
            </a:r>
          </a:p>
          <a:p>
            <a:r>
              <a:rPr lang="en-US" dirty="0"/>
              <a:t>Artificial intelligence or Machine learning</a:t>
            </a:r>
          </a:p>
          <a:p>
            <a:r>
              <a:rPr lang="en-US" dirty="0"/>
              <a:t>Data visualization</a:t>
            </a:r>
          </a:p>
        </p:txBody>
      </p:sp>
      <p:pic>
        <p:nvPicPr>
          <p:cNvPr id="9" name="Picture 8">
            <a:extLst>
              <a:ext uri="{FF2B5EF4-FFF2-40B4-BE49-F238E27FC236}">
                <a16:creationId xmlns:a16="http://schemas.microsoft.com/office/drawing/2014/main" id="{2D193632-95EA-4B17-B481-5D45AE717B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4894638"/>
            <a:ext cx="6130273" cy="1842797"/>
          </a:xfrm>
          <a:prstGeom prst="rect">
            <a:avLst/>
          </a:prstGeom>
        </p:spPr>
      </p:pic>
    </p:spTree>
    <p:extLst>
      <p:ext uri="{BB962C8B-B14F-4D97-AF65-F5344CB8AC3E}">
        <p14:creationId xmlns:p14="http://schemas.microsoft.com/office/powerpoint/2010/main" val="18010542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0A1133A-F6BF-4220-8C20-5E20B62E73D8}"/>
              </a:ext>
            </a:extLst>
          </p:cNvPr>
          <p:cNvSpPr/>
          <p:nvPr/>
        </p:nvSpPr>
        <p:spPr>
          <a:xfrm>
            <a:off x="0" y="5842002"/>
            <a:ext cx="12226273" cy="1015998"/>
          </a:xfrm>
          <a:prstGeom prst="rect">
            <a:avLst/>
          </a:prstGeom>
          <a:gradFill flip="none" rotWithShape="1">
            <a:gsLst>
              <a:gs pos="0">
                <a:srgbClr val="1579A8">
                  <a:tint val="66000"/>
                  <a:satMod val="160000"/>
                </a:srgbClr>
              </a:gs>
              <a:gs pos="34000">
                <a:srgbClr val="1579A8">
                  <a:tint val="44500"/>
                  <a:satMod val="160000"/>
                </a:srgbClr>
              </a:gs>
              <a:gs pos="100000">
                <a:srgbClr val="1579A8">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6B974AEC-3DFC-4499-8995-4322DBA901F7}"/>
              </a:ext>
            </a:extLst>
          </p:cNvPr>
          <p:cNvSpPr>
            <a:spLocks noGrp="1"/>
          </p:cNvSpPr>
          <p:nvPr>
            <p:ph type="title"/>
          </p:nvPr>
        </p:nvSpPr>
        <p:spPr/>
        <p:txBody>
          <a:bodyPr>
            <a:normAutofit/>
          </a:bodyPr>
          <a:lstStyle/>
          <a:p>
            <a:r>
              <a:rPr lang="fr-CA" b="1" dirty="0"/>
              <a:t>2022 ETIS Update – Keynote Speakers </a:t>
            </a:r>
            <a:endParaRPr lang="en-US" sz="4000" b="1" dirty="0"/>
          </a:p>
        </p:txBody>
      </p:sp>
      <p:sp>
        <p:nvSpPr>
          <p:cNvPr id="2" name="Content Placeholder 1">
            <a:extLst>
              <a:ext uri="{FF2B5EF4-FFF2-40B4-BE49-F238E27FC236}">
                <a16:creationId xmlns:a16="http://schemas.microsoft.com/office/drawing/2014/main" id="{4C0DD139-8FB3-44B2-AE2A-33417226855D}"/>
              </a:ext>
            </a:extLst>
          </p:cNvPr>
          <p:cNvSpPr>
            <a:spLocks noGrp="1"/>
          </p:cNvSpPr>
          <p:nvPr>
            <p:ph idx="1"/>
          </p:nvPr>
        </p:nvSpPr>
        <p:spPr>
          <a:xfrm>
            <a:off x="838200" y="1547814"/>
            <a:ext cx="10515600" cy="4802187"/>
          </a:xfrm>
        </p:spPr>
        <p:txBody>
          <a:bodyPr>
            <a:normAutofit/>
          </a:bodyPr>
          <a:lstStyle/>
          <a:p>
            <a:pPr marL="0" indent="0" fontAlgn="base">
              <a:buNone/>
            </a:pPr>
            <a:r>
              <a:rPr lang="en-US" sz="2400" dirty="0"/>
              <a:t>Monday:</a:t>
            </a:r>
            <a:r>
              <a:rPr lang="en-US" sz="3200" dirty="0"/>
              <a:t> </a:t>
            </a:r>
            <a:r>
              <a:rPr lang="en-US" sz="2400" dirty="0">
                <a:hlinkClick r:id="rId3" tooltip="View their profile and schedule"/>
              </a:rPr>
              <a:t>Mark Saunders</a:t>
            </a:r>
            <a:r>
              <a:rPr lang="en-US" sz="2400" dirty="0"/>
              <a:t> </a:t>
            </a:r>
            <a:r>
              <a:rPr lang="en-US" sz="2200" dirty="0"/>
              <a:t>from the Pacific Region International Year of the Salmon/North Pacific Anadromous Fish Commission: The High-Tech Future of Salmon Resource Management: Marvel or Muddle?</a:t>
            </a:r>
          </a:p>
          <a:p>
            <a:pPr marL="0" indent="0" fontAlgn="base">
              <a:buNone/>
            </a:pPr>
            <a:endParaRPr lang="en-US" sz="2200" dirty="0"/>
          </a:p>
          <a:p>
            <a:pPr marL="0" indent="0" fontAlgn="base">
              <a:buNone/>
            </a:pPr>
            <a:r>
              <a:rPr lang="en-US" sz="2400" dirty="0"/>
              <a:t>Tuesday: </a:t>
            </a:r>
            <a:r>
              <a:rPr lang="en-US" sz="2400" dirty="0">
                <a:hlinkClick r:id="rId4" tooltip="View their profile and schedule"/>
              </a:rPr>
              <a:t>Samantha Chisholm-Hatfield</a:t>
            </a:r>
            <a:r>
              <a:rPr lang="en-US" sz="2400" dirty="0"/>
              <a:t> </a:t>
            </a:r>
            <a:r>
              <a:rPr lang="en-US" sz="2200" dirty="0"/>
              <a:t>from the Oregon State University: Traditional Ecological Knowledge (TEK)</a:t>
            </a:r>
          </a:p>
          <a:p>
            <a:pPr marL="0" indent="0" fontAlgn="base">
              <a:buNone/>
            </a:pPr>
            <a:endParaRPr lang="en-US" sz="2200" dirty="0"/>
          </a:p>
          <a:p>
            <a:pPr marL="0" indent="0" fontAlgn="base">
              <a:buNone/>
            </a:pPr>
            <a:r>
              <a:rPr lang="en-US" sz="2400" dirty="0"/>
              <a:t>Wednesday: </a:t>
            </a:r>
            <a:r>
              <a:rPr lang="en-US" sz="2400" dirty="0">
                <a:hlinkClick r:id="rId5" tooltip="View their profile and schedule"/>
              </a:rPr>
              <a:t>Leila Kaneda</a:t>
            </a:r>
            <a:r>
              <a:rPr lang="en-US" sz="2400" dirty="0"/>
              <a:t> </a:t>
            </a:r>
            <a:r>
              <a:rPr lang="en-US" sz="2200" dirty="0"/>
              <a:t>from </a:t>
            </a:r>
            <a:r>
              <a:rPr lang="en-US" sz="2200" dirty="0" err="1"/>
              <a:t>SightLine</a:t>
            </a:r>
            <a:r>
              <a:rPr lang="en-US" sz="2200" dirty="0"/>
              <a:t> Applications: Machine Learning – Your New Best Friend</a:t>
            </a:r>
          </a:p>
        </p:txBody>
      </p:sp>
      <p:pic>
        <p:nvPicPr>
          <p:cNvPr id="19" name="Picture 18">
            <a:extLst>
              <a:ext uri="{FF2B5EF4-FFF2-40B4-BE49-F238E27FC236}">
                <a16:creationId xmlns:a16="http://schemas.microsoft.com/office/drawing/2014/main" id="{784304FD-5B7C-402D-9F13-1F4498DCE055}"/>
              </a:ext>
            </a:extLst>
          </p:cNvPr>
          <p:cNvPicPr>
            <a:picLocks noChangeAspect="1"/>
          </p:cNvPicPr>
          <p:nvPr/>
        </p:nvPicPr>
        <p:blipFill rotWithShape="1">
          <a:blip r:embed="rId6"/>
          <a:srcRect l="2834" t="9091" r="65501" b="17046"/>
          <a:stretch/>
        </p:blipFill>
        <p:spPr>
          <a:xfrm>
            <a:off x="10972801" y="5842002"/>
            <a:ext cx="1117598" cy="1015998"/>
          </a:xfrm>
          <a:prstGeom prst="rect">
            <a:avLst/>
          </a:prstGeom>
          <a:ln>
            <a:noFill/>
          </a:ln>
          <a:effectLst>
            <a:outerShdw blurRad="292100" dist="139700" dir="2700000" algn="tl" rotWithShape="0">
              <a:srgbClr val="333333">
                <a:alpha val="65000"/>
              </a:srgbClr>
            </a:outerShdw>
          </a:effectLst>
        </p:spPr>
      </p:pic>
      <p:sp>
        <p:nvSpPr>
          <p:cNvPr id="5" name="Flowchart: Connector 4">
            <a:extLst>
              <a:ext uri="{FF2B5EF4-FFF2-40B4-BE49-F238E27FC236}">
                <a16:creationId xmlns:a16="http://schemas.microsoft.com/office/drawing/2014/main" id="{50EF1A41-E0F0-462A-ACBB-7AAE2BD56552}"/>
              </a:ext>
            </a:extLst>
          </p:cNvPr>
          <p:cNvSpPr/>
          <p:nvPr/>
        </p:nvSpPr>
        <p:spPr>
          <a:xfrm>
            <a:off x="838200" y="5842003"/>
            <a:ext cx="1192481" cy="1015998"/>
          </a:xfrm>
          <a:prstGeom prst="flowChartConnector">
            <a:avLst/>
          </a:prstGeom>
          <a:blipFill>
            <a:blip r:embed="rId7"/>
            <a:stretch>
              <a:fillRect/>
            </a:stretch>
          </a:bli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30A16CAC-8654-4BE8-83B7-F76CC137F262}"/>
              </a:ext>
            </a:extLst>
          </p:cNvPr>
          <p:cNvSpPr/>
          <p:nvPr/>
        </p:nvSpPr>
        <p:spPr>
          <a:xfrm>
            <a:off x="8092044" y="5839444"/>
            <a:ext cx="1192481" cy="1015998"/>
          </a:xfrm>
          <a:prstGeom prst="flowChartConnector">
            <a:avLst/>
          </a:prstGeom>
          <a:blipFill>
            <a:blip r:embed="rId8"/>
            <a:stretch>
              <a:fillRect/>
            </a:stretch>
          </a:bli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1FFEBE5B-292F-41F6-92A5-D680F2B3D3BF}"/>
              </a:ext>
            </a:extLst>
          </p:cNvPr>
          <p:cNvSpPr/>
          <p:nvPr/>
        </p:nvSpPr>
        <p:spPr>
          <a:xfrm>
            <a:off x="4328061" y="5839692"/>
            <a:ext cx="1192481" cy="1015998"/>
          </a:xfrm>
          <a:prstGeom prst="flowChartConnector">
            <a:avLst/>
          </a:prstGeom>
          <a:blipFill>
            <a:blip r:embed="rId9"/>
            <a:stretch>
              <a:fillRect/>
            </a:stretch>
          </a:bli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78140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2598470-0C63-4EFC-91B2-2640D457E06E}"/>
              </a:ext>
            </a:extLst>
          </p:cNvPr>
          <p:cNvSpPr/>
          <p:nvPr/>
        </p:nvSpPr>
        <p:spPr>
          <a:xfrm>
            <a:off x="0" y="5842002"/>
            <a:ext cx="12226273" cy="1015998"/>
          </a:xfrm>
          <a:prstGeom prst="rect">
            <a:avLst/>
          </a:prstGeom>
          <a:gradFill flip="none" rotWithShape="1">
            <a:gsLst>
              <a:gs pos="0">
                <a:srgbClr val="1579A8">
                  <a:tint val="66000"/>
                  <a:satMod val="160000"/>
                </a:srgbClr>
              </a:gs>
              <a:gs pos="34000">
                <a:srgbClr val="1579A8">
                  <a:tint val="44500"/>
                  <a:satMod val="160000"/>
                </a:srgbClr>
              </a:gs>
              <a:gs pos="100000">
                <a:srgbClr val="1579A8">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B974AEC-3DFC-4499-8995-4322DBA901F7}"/>
              </a:ext>
            </a:extLst>
          </p:cNvPr>
          <p:cNvSpPr>
            <a:spLocks noGrp="1"/>
          </p:cNvSpPr>
          <p:nvPr>
            <p:ph type="title"/>
          </p:nvPr>
        </p:nvSpPr>
        <p:spPr>
          <a:xfrm>
            <a:off x="228601" y="5741056"/>
            <a:ext cx="10515600" cy="1325563"/>
          </a:xfrm>
        </p:spPr>
        <p:txBody>
          <a:bodyPr>
            <a:normAutofit/>
          </a:bodyPr>
          <a:lstStyle/>
          <a:p>
            <a:r>
              <a:rPr lang="fr-CA" b="1" dirty="0"/>
              <a:t>ETIS 2022 Update – Sponsors</a:t>
            </a:r>
            <a:endParaRPr lang="en-US" sz="4000" b="1" dirty="0"/>
          </a:p>
        </p:txBody>
      </p:sp>
      <p:pic>
        <p:nvPicPr>
          <p:cNvPr id="19" name="Picture 18">
            <a:extLst>
              <a:ext uri="{FF2B5EF4-FFF2-40B4-BE49-F238E27FC236}">
                <a16:creationId xmlns:a16="http://schemas.microsoft.com/office/drawing/2014/main" id="{784304FD-5B7C-402D-9F13-1F4498DCE055}"/>
              </a:ext>
            </a:extLst>
          </p:cNvPr>
          <p:cNvPicPr>
            <a:picLocks noChangeAspect="1"/>
          </p:cNvPicPr>
          <p:nvPr/>
        </p:nvPicPr>
        <p:blipFill rotWithShape="1">
          <a:blip r:embed="rId3"/>
          <a:srcRect l="2834" t="9091" r="65501" b="17046"/>
          <a:stretch/>
        </p:blipFill>
        <p:spPr>
          <a:xfrm>
            <a:off x="10972801" y="5842002"/>
            <a:ext cx="1117598" cy="1015998"/>
          </a:xfrm>
          <a:prstGeom prst="rect">
            <a:avLst/>
          </a:prstGeom>
          <a:ln>
            <a:noFill/>
          </a:ln>
          <a:effectLst>
            <a:outerShdw blurRad="292100" dist="139700" dir="2700000" algn="tl" rotWithShape="0">
              <a:srgbClr val="333333">
                <a:alpha val="65000"/>
              </a:srgbClr>
            </a:outerShdw>
          </a:effectLst>
        </p:spPr>
      </p:pic>
      <p:pic>
        <p:nvPicPr>
          <p:cNvPr id="8" name="Picture 7" descr="https://prod-is-cms-assets.s3.us-west-2.amazonaws.com/pnamp/prod/0343b150-2576-11ed-9fb9-0d1603bac9b4-Sponsors_block_for_website_2.png">
            <a:extLst>
              <a:ext uri="{FF2B5EF4-FFF2-40B4-BE49-F238E27FC236}">
                <a16:creationId xmlns:a16="http://schemas.microsoft.com/office/drawing/2014/main" id="{502BDEFB-DC2A-4310-A2ED-16B376959C1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2164" y="155591"/>
            <a:ext cx="5666133" cy="5534992"/>
          </a:xfrm>
          <a:prstGeom prst="rect">
            <a:avLst/>
          </a:prstGeom>
          <a:noFill/>
          <a:ln>
            <a:noFill/>
          </a:ln>
        </p:spPr>
      </p:pic>
      <p:pic>
        <p:nvPicPr>
          <p:cNvPr id="9" name="Picture 8">
            <a:extLst>
              <a:ext uri="{FF2B5EF4-FFF2-40B4-BE49-F238E27FC236}">
                <a16:creationId xmlns:a16="http://schemas.microsoft.com/office/drawing/2014/main" id="{742B701C-290A-415D-ABF4-124E6402C1A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62067" y="5844630"/>
            <a:ext cx="1234500" cy="1013370"/>
          </a:xfrm>
          <a:prstGeom prst="rect">
            <a:avLst/>
          </a:prstGeom>
          <a:noFill/>
          <a:ln>
            <a:noFill/>
          </a:ln>
        </p:spPr>
      </p:pic>
    </p:spTree>
    <p:extLst>
      <p:ext uri="{BB962C8B-B14F-4D97-AF65-F5344CB8AC3E}">
        <p14:creationId xmlns:p14="http://schemas.microsoft.com/office/powerpoint/2010/main" val="12369904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2598470-0C63-4EFC-91B2-2640D457E06E}"/>
              </a:ext>
            </a:extLst>
          </p:cNvPr>
          <p:cNvSpPr/>
          <p:nvPr/>
        </p:nvSpPr>
        <p:spPr>
          <a:xfrm>
            <a:off x="0" y="5842002"/>
            <a:ext cx="12226273" cy="1015998"/>
          </a:xfrm>
          <a:prstGeom prst="rect">
            <a:avLst/>
          </a:prstGeom>
          <a:gradFill flip="none" rotWithShape="1">
            <a:gsLst>
              <a:gs pos="0">
                <a:srgbClr val="1579A8">
                  <a:tint val="66000"/>
                  <a:satMod val="160000"/>
                </a:srgbClr>
              </a:gs>
              <a:gs pos="34000">
                <a:srgbClr val="1579A8">
                  <a:tint val="44500"/>
                  <a:satMod val="160000"/>
                </a:srgbClr>
              </a:gs>
              <a:gs pos="100000">
                <a:srgbClr val="1579A8">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B974AEC-3DFC-4499-8995-4322DBA901F7}"/>
              </a:ext>
            </a:extLst>
          </p:cNvPr>
          <p:cNvSpPr>
            <a:spLocks noGrp="1"/>
          </p:cNvSpPr>
          <p:nvPr>
            <p:ph type="title"/>
          </p:nvPr>
        </p:nvSpPr>
        <p:spPr>
          <a:xfrm>
            <a:off x="522514" y="365125"/>
            <a:ext cx="11277600" cy="1325563"/>
          </a:xfrm>
        </p:spPr>
        <p:txBody>
          <a:bodyPr>
            <a:normAutofit/>
          </a:bodyPr>
          <a:lstStyle/>
          <a:p>
            <a:r>
              <a:rPr lang="en-US" b="1" dirty="0"/>
              <a:t>FY23 Budget and February 2023 SC meeting</a:t>
            </a:r>
            <a:endParaRPr lang="en-US" sz="4000" b="1" dirty="0"/>
          </a:p>
        </p:txBody>
      </p:sp>
      <p:sp>
        <p:nvSpPr>
          <p:cNvPr id="6" name="Content Placeholder 3">
            <a:extLst>
              <a:ext uri="{FF2B5EF4-FFF2-40B4-BE49-F238E27FC236}">
                <a16:creationId xmlns:a16="http://schemas.microsoft.com/office/drawing/2014/main" id="{60C745B4-8E60-4B6E-81D1-BC48B6626193}"/>
              </a:ext>
            </a:extLst>
          </p:cNvPr>
          <p:cNvSpPr>
            <a:spLocks noGrp="1"/>
          </p:cNvSpPr>
          <p:nvPr>
            <p:ph idx="1"/>
          </p:nvPr>
        </p:nvSpPr>
        <p:spPr>
          <a:xfrm>
            <a:off x="420914" y="1825625"/>
            <a:ext cx="3723069" cy="4016377"/>
          </a:xfrm>
        </p:spPr>
        <p:txBody>
          <a:bodyPr>
            <a:normAutofit/>
          </a:bodyPr>
          <a:lstStyle/>
          <a:p>
            <a:pPr marL="0" indent="0">
              <a:buNone/>
            </a:pPr>
            <a:r>
              <a:rPr lang="en-US" sz="2200" b="1" dirty="0"/>
              <a:t>FY23 Budget </a:t>
            </a:r>
          </a:p>
          <a:p>
            <a:pPr>
              <a:buFontTx/>
              <a:buChar char="-"/>
            </a:pPr>
            <a:r>
              <a:rPr lang="en-US" sz="2200" dirty="0"/>
              <a:t>Mari Williams &amp; Monica Diaz </a:t>
            </a:r>
          </a:p>
          <a:p>
            <a:pPr>
              <a:buFontTx/>
              <a:buChar char="-"/>
            </a:pPr>
            <a:r>
              <a:rPr lang="en-US" sz="2200" dirty="0"/>
              <a:t>Subcontracts (cost &amp; time amendments / new)</a:t>
            </a:r>
          </a:p>
          <a:p>
            <a:endParaRPr lang="en-US" sz="2200" b="1" dirty="0"/>
          </a:p>
          <a:p>
            <a:r>
              <a:rPr lang="en-US" sz="2200" b="1" dirty="0"/>
              <a:t>February 2023 SC meeting</a:t>
            </a:r>
          </a:p>
          <a:p>
            <a:r>
              <a:rPr lang="en-US" sz="2200" dirty="0"/>
              <a:t>Hosted by IDFG, Boise Idaho</a:t>
            </a:r>
          </a:p>
          <a:p>
            <a:endParaRPr lang="en-US" sz="2200" dirty="0"/>
          </a:p>
          <a:p>
            <a:pPr marL="0" indent="0">
              <a:buNone/>
            </a:pPr>
            <a:endParaRPr lang="en-US" sz="2200" b="1" dirty="0"/>
          </a:p>
        </p:txBody>
      </p:sp>
      <p:pic>
        <p:nvPicPr>
          <p:cNvPr id="19" name="Picture 18">
            <a:extLst>
              <a:ext uri="{FF2B5EF4-FFF2-40B4-BE49-F238E27FC236}">
                <a16:creationId xmlns:a16="http://schemas.microsoft.com/office/drawing/2014/main" id="{784304FD-5B7C-402D-9F13-1F4498DCE055}"/>
              </a:ext>
            </a:extLst>
          </p:cNvPr>
          <p:cNvPicPr>
            <a:picLocks noChangeAspect="1"/>
          </p:cNvPicPr>
          <p:nvPr/>
        </p:nvPicPr>
        <p:blipFill rotWithShape="1">
          <a:blip r:embed="rId3"/>
          <a:srcRect l="2834" t="9091" r="65501" b="17046"/>
          <a:stretch/>
        </p:blipFill>
        <p:spPr>
          <a:xfrm>
            <a:off x="10972801" y="5842002"/>
            <a:ext cx="1117598" cy="1015998"/>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DEDFCB73-ED93-4ED4-A8A9-1AF104534811}"/>
              </a:ext>
            </a:extLst>
          </p:cNvPr>
          <p:cNvPicPr>
            <a:picLocks noChangeAspect="1"/>
          </p:cNvPicPr>
          <p:nvPr/>
        </p:nvPicPr>
        <p:blipFill>
          <a:blip r:embed="rId4"/>
          <a:stretch>
            <a:fillRect/>
          </a:stretch>
        </p:blipFill>
        <p:spPr>
          <a:xfrm>
            <a:off x="4220318" y="1390643"/>
            <a:ext cx="7941716" cy="3492642"/>
          </a:xfrm>
          <a:prstGeom prst="rect">
            <a:avLst/>
          </a:prstGeom>
        </p:spPr>
      </p:pic>
      <p:sp>
        <p:nvSpPr>
          <p:cNvPr id="3" name="Rectangle 2">
            <a:extLst>
              <a:ext uri="{FF2B5EF4-FFF2-40B4-BE49-F238E27FC236}">
                <a16:creationId xmlns:a16="http://schemas.microsoft.com/office/drawing/2014/main" id="{19885B0F-D466-476E-80E4-C02B1DD5CFD9}"/>
              </a:ext>
            </a:extLst>
          </p:cNvPr>
          <p:cNvSpPr/>
          <p:nvPr/>
        </p:nvSpPr>
        <p:spPr>
          <a:xfrm>
            <a:off x="5386508" y="1690688"/>
            <a:ext cx="5670816" cy="1349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PSC Annual Meeting </a:t>
            </a:r>
          </a:p>
        </p:txBody>
      </p:sp>
      <p:sp>
        <p:nvSpPr>
          <p:cNvPr id="8" name="Rectangle 7">
            <a:extLst>
              <a:ext uri="{FF2B5EF4-FFF2-40B4-BE49-F238E27FC236}">
                <a16:creationId xmlns:a16="http://schemas.microsoft.com/office/drawing/2014/main" id="{E5D6E1FD-B7F2-4A4F-83D8-CC6A438A8392}"/>
              </a:ext>
            </a:extLst>
          </p:cNvPr>
          <p:cNvSpPr/>
          <p:nvPr/>
        </p:nvSpPr>
        <p:spPr>
          <a:xfrm>
            <a:off x="5386508" y="2581269"/>
            <a:ext cx="1045533" cy="4385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President Day</a:t>
            </a:r>
          </a:p>
        </p:txBody>
      </p:sp>
      <p:sp>
        <p:nvSpPr>
          <p:cNvPr id="5" name="Rectangle 4">
            <a:extLst>
              <a:ext uri="{FF2B5EF4-FFF2-40B4-BE49-F238E27FC236}">
                <a16:creationId xmlns:a16="http://schemas.microsoft.com/office/drawing/2014/main" id="{83D5C31D-218D-4391-B0F7-BBEC255120DF}"/>
              </a:ext>
            </a:extLst>
          </p:cNvPr>
          <p:cNvSpPr/>
          <p:nvPr/>
        </p:nvSpPr>
        <p:spPr>
          <a:xfrm>
            <a:off x="6489162" y="2351315"/>
            <a:ext cx="3423241" cy="79987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Would one of these days work?</a:t>
            </a:r>
          </a:p>
        </p:txBody>
      </p:sp>
      <p:sp>
        <p:nvSpPr>
          <p:cNvPr id="11" name="Rectangle 10">
            <a:extLst>
              <a:ext uri="{FF2B5EF4-FFF2-40B4-BE49-F238E27FC236}">
                <a16:creationId xmlns:a16="http://schemas.microsoft.com/office/drawing/2014/main" id="{0D7FD042-9D6D-498B-B553-7A1ABC62C7C3}"/>
              </a:ext>
            </a:extLst>
          </p:cNvPr>
          <p:cNvSpPr/>
          <p:nvPr/>
        </p:nvSpPr>
        <p:spPr>
          <a:xfrm>
            <a:off x="6489162" y="3151189"/>
            <a:ext cx="1141083" cy="866048"/>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Rectangle 6">
            <a:extLst>
              <a:ext uri="{FF2B5EF4-FFF2-40B4-BE49-F238E27FC236}">
                <a16:creationId xmlns:a16="http://schemas.microsoft.com/office/drawing/2014/main" id="{71A34626-8054-454F-AE92-948F000C6D0F}"/>
              </a:ext>
            </a:extLst>
          </p:cNvPr>
          <p:cNvSpPr/>
          <p:nvPr/>
        </p:nvSpPr>
        <p:spPr>
          <a:xfrm>
            <a:off x="6489162" y="2351315"/>
            <a:ext cx="438412" cy="229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21</a:t>
            </a:r>
          </a:p>
        </p:txBody>
      </p:sp>
      <p:sp>
        <p:nvSpPr>
          <p:cNvPr id="12" name="Rectangle 11">
            <a:extLst>
              <a:ext uri="{FF2B5EF4-FFF2-40B4-BE49-F238E27FC236}">
                <a16:creationId xmlns:a16="http://schemas.microsoft.com/office/drawing/2014/main" id="{2823119C-2B1A-45CB-8466-EDBA5C50FC72}"/>
              </a:ext>
            </a:extLst>
          </p:cNvPr>
          <p:cNvSpPr/>
          <p:nvPr/>
        </p:nvSpPr>
        <p:spPr>
          <a:xfrm>
            <a:off x="7622581" y="2373430"/>
            <a:ext cx="438412" cy="229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22</a:t>
            </a:r>
          </a:p>
        </p:txBody>
      </p:sp>
      <p:sp>
        <p:nvSpPr>
          <p:cNvPr id="13" name="Rectangle 12">
            <a:extLst>
              <a:ext uri="{FF2B5EF4-FFF2-40B4-BE49-F238E27FC236}">
                <a16:creationId xmlns:a16="http://schemas.microsoft.com/office/drawing/2014/main" id="{CEE1C360-74F9-4CFA-B73D-2475B7DA26FE}"/>
              </a:ext>
            </a:extLst>
          </p:cNvPr>
          <p:cNvSpPr/>
          <p:nvPr/>
        </p:nvSpPr>
        <p:spPr>
          <a:xfrm>
            <a:off x="8783662" y="2373430"/>
            <a:ext cx="438412" cy="229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23</a:t>
            </a:r>
          </a:p>
        </p:txBody>
      </p:sp>
      <p:sp>
        <p:nvSpPr>
          <p:cNvPr id="14" name="Rectangle 13">
            <a:extLst>
              <a:ext uri="{FF2B5EF4-FFF2-40B4-BE49-F238E27FC236}">
                <a16:creationId xmlns:a16="http://schemas.microsoft.com/office/drawing/2014/main" id="{C44F17A1-8C3F-4365-AA48-B192F8045C64}"/>
              </a:ext>
            </a:extLst>
          </p:cNvPr>
          <p:cNvSpPr/>
          <p:nvPr/>
        </p:nvSpPr>
        <p:spPr>
          <a:xfrm>
            <a:off x="6489162" y="3172853"/>
            <a:ext cx="438412" cy="229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28</a:t>
            </a:r>
          </a:p>
        </p:txBody>
      </p:sp>
    </p:spTree>
    <p:extLst>
      <p:ext uri="{BB962C8B-B14F-4D97-AF65-F5344CB8AC3E}">
        <p14:creationId xmlns:p14="http://schemas.microsoft.com/office/powerpoint/2010/main" val="5084257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2598470-0C63-4EFC-91B2-2640D457E06E}"/>
              </a:ext>
            </a:extLst>
          </p:cNvPr>
          <p:cNvSpPr/>
          <p:nvPr/>
        </p:nvSpPr>
        <p:spPr>
          <a:xfrm>
            <a:off x="0" y="0"/>
            <a:ext cx="12342025" cy="6858000"/>
          </a:xfrm>
          <a:prstGeom prst="rect">
            <a:avLst/>
          </a:prstGeom>
          <a:gradFill flip="none" rotWithShape="1">
            <a:gsLst>
              <a:gs pos="0">
                <a:srgbClr val="1579A8">
                  <a:tint val="66000"/>
                  <a:satMod val="160000"/>
                </a:srgbClr>
              </a:gs>
              <a:gs pos="34000">
                <a:srgbClr val="1579A8">
                  <a:tint val="44500"/>
                  <a:satMod val="160000"/>
                </a:srgbClr>
              </a:gs>
              <a:gs pos="100000">
                <a:srgbClr val="1579A8">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B974AEC-3DFC-4499-8995-4322DBA901F7}"/>
              </a:ext>
            </a:extLst>
          </p:cNvPr>
          <p:cNvSpPr>
            <a:spLocks noGrp="1"/>
          </p:cNvSpPr>
          <p:nvPr>
            <p:ph type="title"/>
          </p:nvPr>
        </p:nvSpPr>
        <p:spPr>
          <a:xfrm>
            <a:off x="5038078" y="850604"/>
            <a:ext cx="5084117" cy="4710486"/>
          </a:xfrm>
        </p:spPr>
        <p:txBody>
          <a:bodyPr>
            <a:normAutofit/>
          </a:bodyPr>
          <a:lstStyle/>
          <a:p>
            <a:pPr algn="ctr"/>
            <a:r>
              <a:rPr lang="en-US" sz="4000" dirty="0"/>
              <a:t>Adjourn! </a:t>
            </a:r>
          </a:p>
        </p:txBody>
      </p:sp>
      <p:pic>
        <p:nvPicPr>
          <p:cNvPr id="9" name="Picture 8">
            <a:extLst>
              <a:ext uri="{FF2B5EF4-FFF2-40B4-BE49-F238E27FC236}">
                <a16:creationId xmlns:a16="http://schemas.microsoft.com/office/drawing/2014/main" id="{73A05DB7-0F1E-45A3-85BE-E89E3FB387BE}"/>
              </a:ext>
            </a:extLst>
          </p:cNvPr>
          <p:cNvPicPr>
            <a:picLocks noChangeAspect="1"/>
          </p:cNvPicPr>
          <p:nvPr/>
        </p:nvPicPr>
        <p:blipFill rotWithShape="1">
          <a:blip r:embed="rId3">
            <a:extLst>
              <a:ext uri="{28A0092B-C50C-407E-A947-70E740481C1C}">
                <a14:useLocalDpi xmlns:a14="http://schemas.microsoft.com/office/drawing/2010/main" val="0"/>
              </a:ext>
            </a:extLst>
          </a:blip>
          <a:srcRect l="32360"/>
          <a:stretch/>
        </p:blipFill>
        <p:spPr>
          <a:xfrm>
            <a:off x="34273" y="0"/>
            <a:ext cx="3545355" cy="6988678"/>
          </a:xfrm>
          <a:prstGeom prst="rect">
            <a:avLst/>
          </a:prstGeom>
        </p:spPr>
      </p:pic>
    </p:spTree>
    <p:extLst>
      <p:ext uri="{BB962C8B-B14F-4D97-AF65-F5344CB8AC3E}">
        <p14:creationId xmlns:p14="http://schemas.microsoft.com/office/powerpoint/2010/main" val="340748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57E0B0C-EE07-4DE3-8988-770059366E31}"/>
              </a:ext>
            </a:extLst>
          </p:cNvPr>
          <p:cNvSpPr/>
          <p:nvPr/>
        </p:nvSpPr>
        <p:spPr>
          <a:xfrm>
            <a:off x="554150" y="1200782"/>
            <a:ext cx="4250080" cy="5138560"/>
          </a:xfrm>
          <a:prstGeom prst="rect">
            <a:avLst/>
          </a:prstGeom>
          <a:solidFill>
            <a:srgbClr val="C1D3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C8DF7ACC-77CD-42B3-8EFD-0BC4A86BF550}"/>
              </a:ext>
            </a:extLst>
          </p:cNvPr>
          <p:cNvSpPr>
            <a:spLocks noGrp="1"/>
          </p:cNvSpPr>
          <p:nvPr>
            <p:ph sz="half" idx="1"/>
          </p:nvPr>
        </p:nvSpPr>
        <p:spPr>
          <a:xfrm>
            <a:off x="554149" y="1164092"/>
            <a:ext cx="4476750" cy="5175250"/>
          </a:xfrm>
        </p:spPr>
        <p:txBody>
          <a:bodyPr>
            <a:noAutofit/>
          </a:bodyPr>
          <a:lstStyle/>
          <a:p>
            <a:pPr marL="0" lvl="0" indent="0">
              <a:lnSpc>
                <a:spcPct val="100000"/>
              </a:lnSpc>
              <a:buNone/>
            </a:pPr>
            <a:r>
              <a:rPr lang="en-US" sz="2400" b="1" dirty="0"/>
              <a:t>Spotlight</a:t>
            </a:r>
            <a:endParaRPr lang="en-US" sz="2400" b="1" u="sng" dirty="0"/>
          </a:p>
          <a:p>
            <a:pPr marL="0" lvl="0" indent="0">
              <a:lnSpc>
                <a:spcPct val="100000"/>
              </a:lnSpc>
              <a:buNone/>
            </a:pPr>
            <a:r>
              <a:rPr lang="en-US" sz="2400" dirty="0"/>
              <a:t>ODFW: Cedric Cooney </a:t>
            </a:r>
            <a:br>
              <a:rPr lang="en-US" sz="2400" dirty="0"/>
            </a:br>
            <a:r>
              <a:rPr lang="en-US" sz="2400" dirty="0"/>
              <a:t>and </a:t>
            </a:r>
            <a:r>
              <a:rPr lang="en-US" sz="2400" i="1" dirty="0"/>
              <a:t>Spotlight</a:t>
            </a:r>
          </a:p>
          <a:p>
            <a:pPr marL="0" lvl="0" indent="0">
              <a:lnSpc>
                <a:spcPct val="100000"/>
              </a:lnSpc>
              <a:buNone/>
            </a:pPr>
            <a:endParaRPr lang="en-US" sz="2400" dirty="0"/>
          </a:p>
          <a:p>
            <a:pPr marL="0" lvl="0" indent="0">
              <a:lnSpc>
                <a:spcPct val="130000"/>
              </a:lnSpc>
              <a:buNone/>
            </a:pPr>
            <a:r>
              <a:rPr lang="en-US" sz="2400" dirty="0"/>
              <a:t>Colville Tribes: John </a:t>
            </a:r>
            <a:r>
              <a:rPr lang="en-US" sz="2400" dirty="0" err="1"/>
              <a:t>Arterburn</a:t>
            </a:r>
            <a:r>
              <a:rPr lang="en-US" sz="2400" dirty="0"/>
              <a:t>, George Batten and </a:t>
            </a:r>
            <a:r>
              <a:rPr lang="en-US" sz="2400" i="1" dirty="0"/>
              <a:t>Ryan </a:t>
            </a:r>
            <a:r>
              <a:rPr lang="en-US" sz="2400" i="1" dirty="0" err="1"/>
              <a:t>Klett</a:t>
            </a:r>
            <a:r>
              <a:rPr lang="en-US" sz="2400" i="1" dirty="0"/>
              <a:t> for Spotlight</a:t>
            </a:r>
          </a:p>
          <a:p>
            <a:pPr marL="0" lvl="0" indent="0">
              <a:lnSpc>
                <a:spcPct val="130000"/>
              </a:lnSpc>
              <a:buNone/>
            </a:pPr>
            <a:endParaRPr lang="en-US" sz="2400" dirty="0"/>
          </a:p>
          <a:p>
            <a:pPr marL="0" lvl="0" indent="0">
              <a:lnSpc>
                <a:spcPct val="130000"/>
              </a:lnSpc>
              <a:buNone/>
            </a:pPr>
            <a:r>
              <a:rPr lang="en-US" sz="2400" dirty="0"/>
              <a:t>MFWP: Dawn Anderson</a:t>
            </a:r>
            <a:br>
              <a:rPr lang="en-US" sz="2400" dirty="0"/>
            </a:br>
            <a:r>
              <a:rPr lang="en-US" sz="2400" dirty="0"/>
              <a:t>and </a:t>
            </a:r>
            <a:r>
              <a:rPr lang="en-US" sz="2400" i="1" dirty="0"/>
              <a:t>Spotlight</a:t>
            </a:r>
            <a:endParaRPr lang="en-US" sz="2400" dirty="0"/>
          </a:p>
        </p:txBody>
      </p:sp>
      <p:sp>
        <p:nvSpPr>
          <p:cNvPr id="7" name="Content Placeholder 6">
            <a:extLst>
              <a:ext uri="{FF2B5EF4-FFF2-40B4-BE49-F238E27FC236}">
                <a16:creationId xmlns:a16="http://schemas.microsoft.com/office/drawing/2014/main" id="{822A03FE-2F16-45DD-BCFF-4C015D493530}"/>
              </a:ext>
            </a:extLst>
          </p:cNvPr>
          <p:cNvSpPr>
            <a:spLocks noGrp="1"/>
          </p:cNvSpPr>
          <p:nvPr>
            <p:ph sz="half" idx="2"/>
          </p:nvPr>
        </p:nvSpPr>
        <p:spPr>
          <a:xfrm>
            <a:off x="5030899" y="1200782"/>
            <a:ext cx="6711157" cy="5384165"/>
          </a:xfrm>
        </p:spPr>
        <p:txBody>
          <a:bodyPr>
            <a:noAutofit/>
          </a:bodyPr>
          <a:lstStyle/>
          <a:p>
            <a:pPr marL="0" indent="0">
              <a:lnSpc>
                <a:spcPct val="110000"/>
              </a:lnSpc>
              <a:buNone/>
            </a:pPr>
            <a:r>
              <a:rPr lang="en-US" sz="2200" dirty="0">
                <a:latin typeface="Calibri (Body)"/>
              </a:rPr>
              <a:t>Shoshone-Bannock Tribes: Kurt Tardy </a:t>
            </a:r>
          </a:p>
          <a:p>
            <a:pPr marL="0" indent="0">
              <a:lnSpc>
                <a:spcPct val="110000"/>
              </a:lnSpc>
              <a:buNone/>
            </a:pPr>
            <a:r>
              <a:rPr lang="en-US" sz="2200" dirty="0">
                <a:latin typeface="Calibri (Body)"/>
              </a:rPr>
              <a:t>IDFG: Angie Schmidt </a:t>
            </a:r>
          </a:p>
          <a:p>
            <a:pPr marL="0" indent="0">
              <a:lnSpc>
                <a:spcPct val="110000"/>
              </a:lnSpc>
              <a:buNone/>
            </a:pPr>
            <a:r>
              <a:rPr lang="en-US" sz="2200" dirty="0">
                <a:latin typeface="Calibri (Body)"/>
              </a:rPr>
              <a:t>CRITFC: </a:t>
            </a:r>
            <a:r>
              <a:rPr lang="en-US" sz="2200" dirty="0" err="1">
                <a:latin typeface="Calibri (Body)"/>
              </a:rPr>
              <a:t>Sheryn</a:t>
            </a:r>
            <a:r>
              <a:rPr lang="en-US" sz="2200" dirty="0">
                <a:latin typeface="Calibri (Body)"/>
              </a:rPr>
              <a:t> Olson and Denise Kelsey</a:t>
            </a:r>
          </a:p>
          <a:p>
            <a:pPr marL="0" lvl="0" indent="0">
              <a:lnSpc>
                <a:spcPct val="110000"/>
              </a:lnSpc>
              <a:buNone/>
            </a:pPr>
            <a:r>
              <a:rPr lang="en-US" sz="2200" dirty="0">
                <a:latin typeface="Calibri (Body)"/>
              </a:rPr>
              <a:t>NPCC: Kris Homel</a:t>
            </a:r>
          </a:p>
          <a:p>
            <a:pPr marL="0" lvl="0" indent="0">
              <a:lnSpc>
                <a:spcPct val="110000"/>
              </a:lnSpc>
              <a:buNone/>
            </a:pPr>
            <a:r>
              <a:rPr lang="en-US" sz="2200" dirty="0">
                <a:latin typeface="Calibri (Body)"/>
              </a:rPr>
              <a:t>BPA: Russell Scranton, Matthew Schwartz, Tom </a:t>
            </a:r>
            <a:r>
              <a:rPr lang="en-US" sz="2200" dirty="0" err="1">
                <a:latin typeface="Calibri (Body)"/>
              </a:rPr>
              <a:t>Pansky</a:t>
            </a:r>
            <a:endParaRPr lang="en-US" sz="2200" dirty="0">
              <a:latin typeface="Calibri (Body)"/>
            </a:endParaRPr>
          </a:p>
          <a:p>
            <a:pPr marL="0" lvl="0" indent="0">
              <a:lnSpc>
                <a:spcPct val="110000"/>
              </a:lnSpc>
              <a:buNone/>
            </a:pPr>
            <a:r>
              <a:rPr lang="en-US" sz="2200" dirty="0">
                <a:latin typeface="Calibri (Body)"/>
              </a:rPr>
              <a:t>CRITFC Library: Tami Wilkerson</a:t>
            </a:r>
          </a:p>
          <a:p>
            <a:pPr marL="0" lvl="0" indent="0">
              <a:lnSpc>
                <a:spcPct val="110000"/>
              </a:lnSpc>
              <a:buNone/>
            </a:pPr>
            <a:r>
              <a:rPr lang="en-US" sz="2200" dirty="0">
                <a:latin typeface="Calibri (Body)"/>
              </a:rPr>
              <a:t>USFWS: Todd Gilmore</a:t>
            </a:r>
          </a:p>
          <a:p>
            <a:pPr marL="0" lvl="0" indent="0">
              <a:lnSpc>
                <a:spcPct val="110000"/>
              </a:lnSpc>
              <a:buNone/>
            </a:pPr>
            <a:r>
              <a:rPr lang="en-US" sz="2200" dirty="0">
                <a:latin typeface="Calibri (Body)"/>
              </a:rPr>
              <a:t>WDFW: Brodie Cox </a:t>
            </a:r>
            <a:endParaRPr lang="en-US" sz="2200" b="1" i="1" dirty="0">
              <a:latin typeface="Calibri (Body)"/>
            </a:endParaRPr>
          </a:p>
          <a:p>
            <a:pPr marL="0" lvl="0" indent="0">
              <a:lnSpc>
                <a:spcPct val="110000"/>
              </a:lnSpc>
              <a:buNone/>
            </a:pPr>
            <a:r>
              <a:rPr lang="en-US" sz="2200" dirty="0">
                <a:latin typeface="Calibri (Body)"/>
              </a:rPr>
              <a:t>NOAA: Mari Williams </a:t>
            </a:r>
          </a:p>
          <a:p>
            <a:pPr marL="0" lvl="0" indent="0">
              <a:lnSpc>
                <a:spcPct val="110000"/>
              </a:lnSpc>
              <a:buNone/>
            </a:pPr>
            <a:r>
              <a:rPr lang="en-US" sz="2200" dirty="0">
                <a:latin typeface="Calibri (Body)"/>
              </a:rPr>
              <a:t>PNAMP: Jen Bayer</a:t>
            </a:r>
          </a:p>
          <a:p>
            <a:pPr marL="0" indent="0">
              <a:lnSpc>
                <a:spcPct val="110000"/>
              </a:lnSpc>
              <a:buNone/>
            </a:pPr>
            <a:r>
              <a:rPr lang="en-US" sz="2200" dirty="0">
                <a:latin typeface="Calibri (Body)"/>
              </a:rPr>
              <a:t>StreamNet: Nancy, Greg, Mike, Van</a:t>
            </a:r>
          </a:p>
        </p:txBody>
      </p:sp>
      <p:sp>
        <p:nvSpPr>
          <p:cNvPr id="2" name="Title 1">
            <a:extLst>
              <a:ext uri="{FF2B5EF4-FFF2-40B4-BE49-F238E27FC236}">
                <a16:creationId xmlns:a16="http://schemas.microsoft.com/office/drawing/2014/main" id="{57130456-A3E5-47D9-85B6-A252C1370607}"/>
              </a:ext>
            </a:extLst>
          </p:cNvPr>
          <p:cNvSpPr>
            <a:spLocks noGrp="1"/>
          </p:cNvSpPr>
          <p:nvPr>
            <p:ph type="title"/>
          </p:nvPr>
        </p:nvSpPr>
        <p:spPr>
          <a:xfrm>
            <a:off x="85725" y="365125"/>
            <a:ext cx="12106275" cy="987425"/>
          </a:xfrm>
        </p:spPr>
        <p:txBody>
          <a:bodyPr>
            <a:normAutofit/>
          </a:bodyPr>
          <a:lstStyle/>
          <a:p>
            <a:pPr algn="ctr"/>
            <a:r>
              <a:rPr lang="en-US" sz="3300" b="1" dirty="0"/>
              <a:t>Spotlights, Updates, and Announcements</a:t>
            </a:r>
          </a:p>
        </p:txBody>
      </p:sp>
    </p:spTree>
    <p:extLst>
      <p:ext uri="{BB962C8B-B14F-4D97-AF65-F5344CB8AC3E}">
        <p14:creationId xmlns:p14="http://schemas.microsoft.com/office/powerpoint/2010/main" val="3437318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2598470-0C63-4EFC-91B2-2640D457E06E}"/>
              </a:ext>
            </a:extLst>
          </p:cNvPr>
          <p:cNvSpPr/>
          <p:nvPr/>
        </p:nvSpPr>
        <p:spPr>
          <a:xfrm>
            <a:off x="0" y="5842002"/>
            <a:ext cx="12226273" cy="1015998"/>
          </a:xfrm>
          <a:prstGeom prst="rect">
            <a:avLst/>
          </a:prstGeom>
          <a:gradFill flip="none" rotWithShape="1">
            <a:gsLst>
              <a:gs pos="0">
                <a:srgbClr val="1579A8">
                  <a:tint val="66000"/>
                  <a:satMod val="160000"/>
                </a:srgbClr>
              </a:gs>
              <a:gs pos="34000">
                <a:srgbClr val="1579A8">
                  <a:tint val="44500"/>
                  <a:satMod val="160000"/>
                </a:srgbClr>
              </a:gs>
              <a:gs pos="100000">
                <a:srgbClr val="1579A8">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B974AEC-3DFC-4499-8995-4322DBA901F7}"/>
              </a:ext>
            </a:extLst>
          </p:cNvPr>
          <p:cNvSpPr>
            <a:spLocks noGrp="1"/>
          </p:cNvSpPr>
          <p:nvPr>
            <p:ph type="title"/>
          </p:nvPr>
        </p:nvSpPr>
        <p:spPr>
          <a:xfrm>
            <a:off x="6096000" y="932657"/>
            <a:ext cx="5800495" cy="1325563"/>
          </a:xfrm>
        </p:spPr>
        <p:txBody>
          <a:bodyPr>
            <a:normAutofit/>
          </a:bodyPr>
          <a:lstStyle/>
          <a:p>
            <a:pPr algn="ctr"/>
            <a:r>
              <a:rPr lang="en-US" b="1" dirty="0"/>
              <a:t>Discuss CAP QA/QC pilot and next steps </a:t>
            </a:r>
            <a:endParaRPr lang="en-US" sz="4000" b="1" dirty="0"/>
          </a:p>
        </p:txBody>
      </p:sp>
      <p:pic>
        <p:nvPicPr>
          <p:cNvPr id="19" name="Picture 18">
            <a:extLst>
              <a:ext uri="{FF2B5EF4-FFF2-40B4-BE49-F238E27FC236}">
                <a16:creationId xmlns:a16="http://schemas.microsoft.com/office/drawing/2014/main" id="{784304FD-5B7C-402D-9F13-1F4498DCE055}"/>
              </a:ext>
            </a:extLst>
          </p:cNvPr>
          <p:cNvPicPr>
            <a:picLocks noChangeAspect="1"/>
          </p:cNvPicPr>
          <p:nvPr/>
        </p:nvPicPr>
        <p:blipFill rotWithShape="1">
          <a:blip r:embed="rId3"/>
          <a:srcRect l="2834" t="9091" r="65501" b="17046"/>
          <a:stretch/>
        </p:blipFill>
        <p:spPr>
          <a:xfrm>
            <a:off x="10972801" y="5842002"/>
            <a:ext cx="1117598" cy="1015998"/>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F488BDFF-8985-49AD-B43D-C1D28992F5EF}"/>
              </a:ext>
            </a:extLst>
          </p:cNvPr>
          <p:cNvPicPr>
            <a:picLocks noChangeAspect="1"/>
          </p:cNvPicPr>
          <p:nvPr/>
        </p:nvPicPr>
        <p:blipFill>
          <a:blip r:embed="rId4"/>
          <a:stretch>
            <a:fillRect/>
          </a:stretch>
        </p:blipFill>
        <p:spPr>
          <a:xfrm>
            <a:off x="0" y="0"/>
            <a:ext cx="5800495" cy="6858000"/>
          </a:xfrm>
          <a:prstGeom prst="rect">
            <a:avLst/>
          </a:prstGeom>
        </p:spPr>
      </p:pic>
    </p:spTree>
    <p:extLst>
      <p:ext uri="{BB962C8B-B14F-4D97-AF65-F5344CB8AC3E}">
        <p14:creationId xmlns:p14="http://schemas.microsoft.com/office/powerpoint/2010/main" val="2189542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2598470-0C63-4EFC-91B2-2640D457E06E}"/>
              </a:ext>
            </a:extLst>
          </p:cNvPr>
          <p:cNvSpPr/>
          <p:nvPr/>
        </p:nvSpPr>
        <p:spPr>
          <a:xfrm>
            <a:off x="0" y="5842002"/>
            <a:ext cx="12226273" cy="1015998"/>
          </a:xfrm>
          <a:prstGeom prst="rect">
            <a:avLst/>
          </a:prstGeom>
          <a:gradFill flip="none" rotWithShape="1">
            <a:gsLst>
              <a:gs pos="0">
                <a:srgbClr val="1579A8">
                  <a:tint val="66000"/>
                  <a:satMod val="160000"/>
                </a:srgbClr>
              </a:gs>
              <a:gs pos="34000">
                <a:srgbClr val="1579A8">
                  <a:tint val="44500"/>
                  <a:satMod val="160000"/>
                </a:srgbClr>
              </a:gs>
              <a:gs pos="100000">
                <a:srgbClr val="1579A8">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B974AEC-3DFC-4499-8995-4322DBA901F7}"/>
              </a:ext>
            </a:extLst>
          </p:cNvPr>
          <p:cNvSpPr>
            <a:spLocks noGrp="1"/>
          </p:cNvSpPr>
          <p:nvPr>
            <p:ph type="title"/>
          </p:nvPr>
        </p:nvSpPr>
        <p:spPr>
          <a:xfrm>
            <a:off x="522514" y="365125"/>
            <a:ext cx="11277600" cy="1325563"/>
          </a:xfrm>
        </p:spPr>
        <p:txBody>
          <a:bodyPr>
            <a:normAutofit/>
          </a:bodyPr>
          <a:lstStyle/>
          <a:p>
            <a:r>
              <a:rPr lang="en-US" b="1" dirty="0"/>
              <a:t>CAP Manual/Visual QA/QC pilot discussion</a:t>
            </a:r>
            <a:endParaRPr lang="en-US" sz="4000" b="1" dirty="0"/>
          </a:p>
        </p:txBody>
      </p:sp>
      <p:sp>
        <p:nvSpPr>
          <p:cNvPr id="6" name="Content Placeholder 3">
            <a:extLst>
              <a:ext uri="{FF2B5EF4-FFF2-40B4-BE49-F238E27FC236}">
                <a16:creationId xmlns:a16="http://schemas.microsoft.com/office/drawing/2014/main" id="{60C745B4-8E60-4B6E-81D1-BC48B6626193}"/>
              </a:ext>
            </a:extLst>
          </p:cNvPr>
          <p:cNvSpPr>
            <a:spLocks noGrp="1"/>
          </p:cNvSpPr>
          <p:nvPr>
            <p:ph idx="1"/>
          </p:nvPr>
        </p:nvSpPr>
        <p:spPr>
          <a:xfrm>
            <a:off x="420914" y="1690689"/>
            <a:ext cx="5675086" cy="4151314"/>
          </a:xfrm>
        </p:spPr>
        <p:txBody>
          <a:bodyPr>
            <a:normAutofit/>
          </a:bodyPr>
          <a:lstStyle/>
          <a:p>
            <a:pPr marL="0" lvl="0" indent="0">
              <a:buNone/>
            </a:pPr>
            <a:r>
              <a:rPr lang="en-US" sz="2200" b="1" dirty="0"/>
              <a:t>Summary of Pilot Tasks</a:t>
            </a:r>
          </a:p>
          <a:p>
            <a:pPr marL="285750" indent="-285750"/>
            <a:r>
              <a:rPr lang="en-US" sz="2200" dirty="0"/>
              <a:t>Review assigned records using QA/QC web app</a:t>
            </a:r>
          </a:p>
          <a:p>
            <a:pPr marL="742950" lvl="1" indent="-285750"/>
            <a:r>
              <a:rPr lang="en-US" sz="2200" dirty="0"/>
              <a:t>Data Stewards focus on accuracy</a:t>
            </a:r>
          </a:p>
          <a:p>
            <a:pPr marL="742950" lvl="1" indent="-285750"/>
            <a:r>
              <a:rPr lang="en-US" sz="2200" dirty="0"/>
              <a:t>Independent focus on comprehension </a:t>
            </a:r>
          </a:p>
          <a:p>
            <a:pPr marL="285750" indent="-285750"/>
            <a:r>
              <a:rPr lang="en-US" sz="2200" dirty="0"/>
              <a:t>Provide input on process and the review tool</a:t>
            </a:r>
          </a:p>
          <a:p>
            <a:pPr marL="285750" indent="-285750"/>
            <a:r>
              <a:rPr lang="en-US" sz="2200" dirty="0"/>
              <a:t>QA/QC plan &amp; pilot implementation plan are posted </a:t>
            </a:r>
            <a:r>
              <a:rPr lang="en-US" sz="2200" dirty="0">
                <a:hlinkClick r:id="rId3"/>
              </a:rPr>
              <a:t>on website</a:t>
            </a:r>
            <a:endParaRPr lang="en-US" sz="2200" dirty="0"/>
          </a:p>
          <a:p>
            <a:pPr lvl="0"/>
            <a:endParaRPr lang="en-US" sz="2200" b="1" dirty="0"/>
          </a:p>
          <a:p>
            <a:endParaRPr lang="en-US" sz="2200" b="1" dirty="0"/>
          </a:p>
          <a:p>
            <a:pPr marL="0" indent="0">
              <a:buNone/>
            </a:pPr>
            <a:endParaRPr lang="en-US" sz="2200" b="1" dirty="0"/>
          </a:p>
        </p:txBody>
      </p:sp>
      <p:pic>
        <p:nvPicPr>
          <p:cNvPr id="19" name="Picture 18">
            <a:extLst>
              <a:ext uri="{FF2B5EF4-FFF2-40B4-BE49-F238E27FC236}">
                <a16:creationId xmlns:a16="http://schemas.microsoft.com/office/drawing/2014/main" id="{784304FD-5B7C-402D-9F13-1F4498DCE055}"/>
              </a:ext>
            </a:extLst>
          </p:cNvPr>
          <p:cNvPicPr>
            <a:picLocks noChangeAspect="1"/>
          </p:cNvPicPr>
          <p:nvPr/>
        </p:nvPicPr>
        <p:blipFill rotWithShape="1">
          <a:blip r:embed="rId4"/>
          <a:srcRect l="2834" t="9091" r="65501" b="17046"/>
          <a:stretch/>
        </p:blipFill>
        <p:spPr>
          <a:xfrm>
            <a:off x="10972801" y="5842002"/>
            <a:ext cx="1117598" cy="1015998"/>
          </a:xfrm>
          <a:prstGeom prst="rect">
            <a:avLst/>
          </a:prstGeom>
          <a:ln>
            <a:noFill/>
          </a:ln>
          <a:effectLst>
            <a:outerShdw blurRad="292100" dist="139700" dir="2700000" algn="tl" rotWithShape="0">
              <a:srgbClr val="333333">
                <a:alpha val="65000"/>
              </a:srgbClr>
            </a:outerShdw>
          </a:effectLst>
        </p:spPr>
      </p:pic>
      <p:sp>
        <p:nvSpPr>
          <p:cNvPr id="7" name="Content Placeholder 3">
            <a:extLst>
              <a:ext uri="{FF2B5EF4-FFF2-40B4-BE49-F238E27FC236}">
                <a16:creationId xmlns:a16="http://schemas.microsoft.com/office/drawing/2014/main" id="{B913AE28-F257-4393-B184-E16CF4E69D00}"/>
              </a:ext>
            </a:extLst>
          </p:cNvPr>
          <p:cNvSpPr txBox="1">
            <a:spLocks/>
          </p:cNvSpPr>
          <p:nvPr/>
        </p:nvSpPr>
        <p:spPr>
          <a:xfrm>
            <a:off x="6152045" y="1690687"/>
            <a:ext cx="5675086" cy="41513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b="1" dirty="0"/>
              <a:t>Summary of Pilot Outcome</a:t>
            </a:r>
          </a:p>
          <a:p>
            <a:pPr marL="285750" indent="-285750"/>
            <a:r>
              <a:rPr lang="en-US" sz="2200" dirty="0"/>
              <a:t>Time range of record reviews 5min to 3:30 </a:t>
            </a:r>
            <a:r>
              <a:rPr lang="en-US" sz="2200" dirty="0" err="1"/>
              <a:t>hrs</a:t>
            </a:r>
            <a:endParaRPr lang="en-US" sz="2200" dirty="0"/>
          </a:p>
          <a:p>
            <a:pPr marL="742950" lvl="1" indent="-285750"/>
            <a:r>
              <a:rPr lang="en-US" sz="2200" dirty="0"/>
              <a:t>Most took about 7 minutes</a:t>
            </a:r>
          </a:p>
          <a:p>
            <a:pPr marL="285750" indent="-285750"/>
            <a:r>
              <a:rPr lang="en-US" sz="2200" dirty="0"/>
              <a:t>Review identified </a:t>
            </a:r>
          </a:p>
          <a:p>
            <a:pPr marL="742950" lvl="1" indent="-285750"/>
            <a:r>
              <a:rPr lang="en-US" sz="2200" dirty="0"/>
              <a:t>broken links, </a:t>
            </a:r>
          </a:p>
          <a:p>
            <a:pPr marL="742950" lvl="1" indent="-285750"/>
            <a:r>
              <a:rPr lang="en-US" sz="2200" dirty="0"/>
              <a:t>some questionable data entry, and </a:t>
            </a:r>
          </a:p>
          <a:p>
            <a:pPr marL="742950" lvl="1" indent="-285750"/>
            <a:r>
              <a:rPr lang="en-US" sz="2200" dirty="0"/>
              <a:t>potential validation rules that could be added </a:t>
            </a:r>
          </a:p>
          <a:p>
            <a:pPr marL="285750" indent="-285750"/>
            <a:endParaRPr lang="en-US" sz="2200" dirty="0"/>
          </a:p>
          <a:p>
            <a:endParaRPr lang="en-US" sz="2200" b="1" dirty="0"/>
          </a:p>
          <a:p>
            <a:endParaRPr lang="en-US" sz="2200" b="1" dirty="0"/>
          </a:p>
          <a:p>
            <a:pPr marL="0" indent="0">
              <a:buFont typeface="Arial" panose="020B0604020202020204" pitchFamily="34" charset="0"/>
              <a:buNone/>
            </a:pPr>
            <a:endParaRPr lang="en-US" sz="2200" b="1" dirty="0"/>
          </a:p>
        </p:txBody>
      </p:sp>
    </p:spTree>
    <p:extLst>
      <p:ext uri="{BB962C8B-B14F-4D97-AF65-F5344CB8AC3E}">
        <p14:creationId xmlns:p14="http://schemas.microsoft.com/office/powerpoint/2010/main" val="2147159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2598470-0C63-4EFC-91B2-2640D457E06E}"/>
              </a:ext>
            </a:extLst>
          </p:cNvPr>
          <p:cNvSpPr/>
          <p:nvPr/>
        </p:nvSpPr>
        <p:spPr>
          <a:xfrm>
            <a:off x="0" y="5842002"/>
            <a:ext cx="12226273" cy="1015998"/>
          </a:xfrm>
          <a:prstGeom prst="rect">
            <a:avLst/>
          </a:prstGeom>
          <a:gradFill flip="none" rotWithShape="1">
            <a:gsLst>
              <a:gs pos="0">
                <a:srgbClr val="1579A8">
                  <a:tint val="66000"/>
                  <a:satMod val="160000"/>
                </a:srgbClr>
              </a:gs>
              <a:gs pos="34000">
                <a:srgbClr val="1579A8">
                  <a:tint val="44500"/>
                  <a:satMod val="160000"/>
                </a:srgbClr>
              </a:gs>
              <a:gs pos="100000">
                <a:srgbClr val="1579A8">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B974AEC-3DFC-4499-8995-4322DBA901F7}"/>
              </a:ext>
            </a:extLst>
          </p:cNvPr>
          <p:cNvSpPr>
            <a:spLocks noGrp="1"/>
          </p:cNvSpPr>
          <p:nvPr>
            <p:ph type="title"/>
          </p:nvPr>
        </p:nvSpPr>
        <p:spPr>
          <a:xfrm>
            <a:off x="522514" y="365125"/>
            <a:ext cx="11277600" cy="1325563"/>
          </a:xfrm>
        </p:spPr>
        <p:txBody>
          <a:bodyPr>
            <a:normAutofit/>
          </a:bodyPr>
          <a:lstStyle/>
          <a:p>
            <a:r>
              <a:rPr lang="en-US" b="1" dirty="0"/>
              <a:t>CAP QA/QC Questions &amp; Next Steps</a:t>
            </a:r>
            <a:endParaRPr lang="en-US" sz="4000" b="1" dirty="0"/>
          </a:p>
        </p:txBody>
      </p:sp>
      <p:sp>
        <p:nvSpPr>
          <p:cNvPr id="6" name="Content Placeholder 3">
            <a:extLst>
              <a:ext uri="{FF2B5EF4-FFF2-40B4-BE49-F238E27FC236}">
                <a16:creationId xmlns:a16="http://schemas.microsoft.com/office/drawing/2014/main" id="{60C745B4-8E60-4B6E-81D1-BC48B6626193}"/>
              </a:ext>
            </a:extLst>
          </p:cNvPr>
          <p:cNvSpPr>
            <a:spLocks noGrp="1"/>
          </p:cNvSpPr>
          <p:nvPr>
            <p:ph idx="1"/>
          </p:nvPr>
        </p:nvSpPr>
        <p:spPr>
          <a:xfrm>
            <a:off x="420914" y="1359877"/>
            <a:ext cx="11379200" cy="4482126"/>
          </a:xfrm>
        </p:spPr>
        <p:txBody>
          <a:bodyPr>
            <a:normAutofit/>
          </a:bodyPr>
          <a:lstStyle/>
          <a:p>
            <a:pPr marL="0" lvl="0" indent="0">
              <a:buNone/>
            </a:pPr>
            <a:r>
              <a:rPr lang="en-US" sz="2200" dirty="0"/>
              <a:t>Questions</a:t>
            </a:r>
          </a:p>
          <a:p>
            <a:r>
              <a:rPr lang="en-US" sz="2200" dirty="0"/>
              <a:t>Was this value added?</a:t>
            </a:r>
          </a:p>
          <a:p>
            <a:pPr lvl="1"/>
            <a:r>
              <a:rPr lang="en-US" sz="2200" dirty="0"/>
              <a:t>Data steward perspective</a:t>
            </a:r>
          </a:p>
          <a:p>
            <a:pPr lvl="1"/>
            <a:r>
              <a:rPr lang="en-US" sz="2200" dirty="0"/>
              <a:t>Independent reviewer perspective</a:t>
            </a:r>
          </a:p>
          <a:p>
            <a:r>
              <a:rPr lang="en-US" sz="2200" dirty="0"/>
              <a:t>If value added how can we improve documentation?</a:t>
            </a:r>
          </a:p>
          <a:p>
            <a:pPr lvl="1"/>
            <a:r>
              <a:rPr lang="en-US" sz="2200" dirty="0"/>
              <a:t>Capture in web-app via comment box?</a:t>
            </a:r>
          </a:p>
          <a:p>
            <a:pPr lvl="1"/>
            <a:r>
              <a:rPr lang="en-US" sz="2200" dirty="0"/>
              <a:t>Is timestamp of updated field in CAX enough?</a:t>
            </a:r>
          </a:p>
          <a:p>
            <a:pPr lvl="1"/>
            <a:r>
              <a:rPr lang="en-US" sz="2200" dirty="0"/>
              <a:t>Add separate fields/assignments in web-app for independent reviewer</a:t>
            </a:r>
          </a:p>
          <a:p>
            <a:r>
              <a:rPr lang="en-US" sz="2200" dirty="0"/>
              <a:t>If value added, how many records should we aim to complete per year or per quarter?</a:t>
            </a:r>
          </a:p>
          <a:p>
            <a:r>
              <a:rPr lang="en-US" sz="2200"/>
              <a:t>Other? </a:t>
            </a:r>
            <a:endParaRPr lang="en-US" sz="2200" dirty="0"/>
          </a:p>
          <a:p>
            <a:pPr lvl="1"/>
            <a:endParaRPr lang="en-US" sz="2200" b="1" dirty="0"/>
          </a:p>
          <a:p>
            <a:endParaRPr lang="en-US" sz="2200" b="1" dirty="0"/>
          </a:p>
          <a:p>
            <a:pPr marL="0" indent="0">
              <a:buNone/>
            </a:pPr>
            <a:endParaRPr lang="en-US" sz="2200" b="1" dirty="0"/>
          </a:p>
        </p:txBody>
      </p:sp>
      <p:pic>
        <p:nvPicPr>
          <p:cNvPr id="19" name="Picture 18">
            <a:extLst>
              <a:ext uri="{FF2B5EF4-FFF2-40B4-BE49-F238E27FC236}">
                <a16:creationId xmlns:a16="http://schemas.microsoft.com/office/drawing/2014/main" id="{784304FD-5B7C-402D-9F13-1F4498DCE055}"/>
              </a:ext>
            </a:extLst>
          </p:cNvPr>
          <p:cNvPicPr>
            <a:picLocks noChangeAspect="1"/>
          </p:cNvPicPr>
          <p:nvPr/>
        </p:nvPicPr>
        <p:blipFill rotWithShape="1">
          <a:blip r:embed="rId3"/>
          <a:srcRect l="2834" t="9091" r="65501" b="17046"/>
          <a:stretch/>
        </p:blipFill>
        <p:spPr>
          <a:xfrm>
            <a:off x="10972801" y="5842002"/>
            <a:ext cx="1117598" cy="10159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47000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2598470-0C63-4EFC-91B2-2640D457E06E}"/>
              </a:ext>
            </a:extLst>
          </p:cNvPr>
          <p:cNvSpPr/>
          <p:nvPr/>
        </p:nvSpPr>
        <p:spPr>
          <a:xfrm>
            <a:off x="0" y="5842002"/>
            <a:ext cx="12226273" cy="1015998"/>
          </a:xfrm>
          <a:prstGeom prst="rect">
            <a:avLst/>
          </a:prstGeom>
          <a:gradFill flip="none" rotWithShape="1">
            <a:gsLst>
              <a:gs pos="0">
                <a:srgbClr val="1579A8">
                  <a:tint val="66000"/>
                  <a:satMod val="160000"/>
                </a:srgbClr>
              </a:gs>
              <a:gs pos="34000">
                <a:srgbClr val="1579A8">
                  <a:tint val="44500"/>
                  <a:satMod val="160000"/>
                </a:srgbClr>
              </a:gs>
              <a:gs pos="100000">
                <a:srgbClr val="1579A8">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B974AEC-3DFC-4499-8995-4322DBA901F7}"/>
              </a:ext>
            </a:extLst>
          </p:cNvPr>
          <p:cNvSpPr>
            <a:spLocks noGrp="1"/>
          </p:cNvSpPr>
          <p:nvPr>
            <p:ph type="title"/>
          </p:nvPr>
        </p:nvSpPr>
        <p:spPr>
          <a:xfrm>
            <a:off x="6096000" y="932657"/>
            <a:ext cx="5800495" cy="1325563"/>
          </a:xfrm>
        </p:spPr>
        <p:txBody>
          <a:bodyPr>
            <a:normAutofit/>
          </a:bodyPr>
          <a:lstStyle/>
          <a:p>
            <a:pPr algn="ctr"/>
            <a:r>
              <a:rPr lang="en-US" b="1" dirty="0"/>
              <a:t>Check in on SN Tech Team/DDT and CAP </a:t>
            </a:r>
            <a:endParaRPr lang="en-US" sz="4000" b="1" dirty="0"/>
          </a:p>
        </p:txBody>
      </p:sp>
      <p:pic>
        <p:nvPicPr>
          <p:cNvPr id="19" name="Picture 18">
            <a:extLst>
              <a:ext uri="{FF2B5EF4-FFF2-40B4-BE49-F238E27FC236}">
                <a16:creationId xmlns:a16="http://schemas.microsoft.com/office/drawing/2014/main" id="{784304FD-5B7C-402D-9F13-1F4498DCE055}"/>
              </a:ext>
            </a:extLst>
          </p:cNvPr>
          <p:cNvPicPr>
            <a:picLocks noChangeAspect="1"/>
          </p:cNvPicPr>
          <p:nvPr/>
        </p:nvPicPr>
        <p:blipFill rotWithShape="1">
          <a:blip r:embed="rId3"/>
          <a:srcRect l="2834" t="9091" r="65501" b="17046"/>
          <a:stretch/>
        </p:blipFill>
        <p:spPr>
          <a:xfrm>
            <a:off x="10972801" y="5842002"/>
            <a:ext cx="1117598" cy="1015998"/>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6E5CB174-21CB-4626-B35A-EB39CCB5857C}"/>
              </a:ext>
            </a:extLst>
          </p:cNvPr>
          <p:cNvPicPr>
            <a:picLocks noChangeAspect="1"/>
          </p:cNvPicPr>
          <p:nvPr/>
        </p:nvPicPr>
        <p:blipFill rotWithShape="1">
          <a:blip r:embed="rId4"/>
          <a:srcRect r="49159"/>
          <a:stretch/>
        </p:blipFill>
        <p:spPr>
          <a:xfrm>
            <a:off x="3198380" y="2906107"/>
            <a:ext cx="2914756" cy="2468393"/>
          </a:xfrm>
          <a:prstGeom prst="rect">
            <a:avLst/>
          </a:prstGeom>
        </p:spPr>
      </p:pic>
      <p:pic>
        <p:nvPicPr>
          <p:cNvPr id="6" name="Picture 5">
            <a:extLst>
              <a:ext uri="{FF2B5EF4-FFF2-40B4-BE49-F238E27FC236}">
                <a16:creationId xmlns:a16="http://schemas.microsoft.com/office/drawing/2014/main" id="{0B8ED77A-03D4-47D4-AA81-79608D0681FF}"/>
              </a:ext>
            </a:extLst>
          </p:cNvPr>
          <p:cNvPicPr>
            <a:picLocks noChangeAspect="1"/>
          </p:cNvPicPr>
          <p:nvPr/>
        </p:nvPicPr>
        <p:blipFill rotWithShape="1">
          <a:blip r:embed="rId4"/>
          <a:srcRect l="49923"/>
          <a:stretch/>
        </p:blipFill>
        <p:spPr>
          <a:xfrm>
            <a:off x="881350" y="770830"/>
            <a:ext cx="2590759" cy="2227524"/>
          </a:xfrm>
          <a:prstGeom prst="rect">
            <a:avLst/>
          </a:prstGeom>
        </p:spPr>
      </p:pic>
    </p:spTree>
    <p:extLst>
      <p:ext uri="{BB962C8B-B14F-4D97-AF65-F5344CB8AC3E}">
        <p14:creationId xmlns:p14="http://schemas.microsoft.com/office/powerpoint/2010/main" val="1992667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2598470-0C63-4EFC-91B2-2640D457E06E}"/>
              </a:ext>
            </a:extLst>
          </p:cNvPr>
          <p:cNvSpPr/>
          <p:nvPr/>
        </p:nvSpPr>
        <p:spPr>
          <a:xfrm>
            <a:off x="0" y="5842002"/>
            <a:ext cx="12226273" cy="1015998"/>
          </a:xfrm>
          <a:prstGeom prst="rect">
            <a:avLst/>
          </a:prstGeom>
          <a:gradFill flip="none" rotWithShape="1">
            <a:gsLst>
              <a:gs pos="0">
                <a:srgbClr val="1579A8">
                  <a:tint val="66000"/>
                  <a:satMod val="160000"/>
                </a:srgbClr>
              </a:gs>
              <a:gs pos="34000">
                <a:srgbClr val="1579A8">
                  <a:tint val="44500"/>
                  <a:satMod val="160000"/>
                </a:srgbClr>
              </a:gs>
              <a:gs pos="100000">
                <a:srgbClr val="1579A8">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B974AEC-3DFC-4499-8995-4322DBA901F7}"/>
              </a:ext>
            </a:extLst>
          </p:cNvPr>
          <p:cNvSpPr>
            <a:spLocks noGrp="1"/>
          </p:cNvSpPr>
          <p:nvPr>
            <p:ph type="title"/>
          </p:nvPr>
        </p:nvSpPr>
        <p:spPr>
          <a:xfrm>
            <a:off x="522514" y="365125"/>
            <a:ext cx="11277600" cy="610747"/>
          </a:xfrm>
        </p:spPr>
        <p:txBody>
          <a:bodyPr>
            <a:normAutofit fontScale="90000"/>
          </a:bodyPr>
          <a:lstStyle/>
          <a:p>
            <a:r>
              <a:rPr lang="en-US" b="1" dirty="0"/>
              <a:t>Check in on SN Tech Team/DDT and CAP </a:t>
            </a:r>
            <a:endParaRPr lang="en-US" sz="4000" b="1" dirty="0"/>
          </a:p>
        </p:txBody>
      </p:sp>
      <p:sp>
        <p:nvSpPr>
          <p:cNvPr id="6" name="Content Placeholder 3">
            <a:extLst>
              <a:ext uri="{FF2B5EF4-FFF2-40B4-BE49-F238E27FC236}">
                <a16:creationId xmlns:a16="http://schemas.microsoft.com/office/drawing/2014/main" id="{60C745B4-8E60-4B6E-81D1-BC48B6626193}"/>
              </a:ext>
            </a:extLst>
          </p:cNvPr>
          <p:cNvSpPr>
            <a:spLocks noGrp="1"/>
          </p:cNvSpPr>
          <p:nvPr>
            <p:ph idx="1"/>
          </p:nvPr>
        </p:nvSpPr>
        <p:spPr>
          <a:xfrm>
            <a:off x="253573" y="975872"/>
            <a:ext cx="11836825" cy="6345360"/>
          </a:xfrm>
        </p:spPr>
        <p:txBody>
          <a:bodyPr>
            <a:normAutofit/>
          </a:bodyPr>
          <a:lstStyle/>
          <a:p>
            <a:pPr lvl="0"/>
            <a:r>
              <a:rPr lang="en-US" sz="2000" dirty="0"/>
              <a:t>Update connecting StreamNet and monitoringresources.org</a:t>
            </a:r>
          </a:p>
          <a:p>
            <a:pPr lvl="1"/>
            <a:r>
              <a:rPr lang="en-US" sz="2000" dirty="0">
                <a:solidFill>
                  <a:srgbClr val="000000"/>
                </a:solidFill>
              </a:rPr>
              <a:t>February 2022: SN Technical Team discussed concepts for connecting MR Study Plans to SN Fish Monitoring Data (FMD; aka “trends”) and CAP HLIs</a:t>
            </a:r>
          </a:p>
          <a:p>
            <a:pPr lvl="1"/>
            <a:r>
              <a:rPr lang="en-US" sz="2000" dirty="0">
                <a:solidFill>
                  <a:srgbClr val="000000"/>
                </a:solidFill>
              </a:rPr>
              <a:t>April 2022:  agreement on data connections to pursue in 2022-2023 for FMD only and SN DES changes.</a:t>
            </a:r>
          </a:p>
          <a:p>
            <a:pPr lvl="1"/>
            <a:r>
              <a:rPr lang="en-US" sz="2000" dirty="0">
                <a:solidFill>
                  <a:srgbClr val="000000"/>
                </a:solidFill>
              </a:rPr>
              <a:t>July 2022: MR developed a plan and resources to facilitate connecting BPA Project &amp; study plan to FMD and StreamNet implemented DES modifications.</a:t>
            </a:r>
          </a:p>
          <a:p>
            <a:pPr lvl="1"/>
            <a:r>
              <a:rPr lang="en-US" sz="2000" dirty="0">
                <a:solidFill>
                  <a:srgbClr val="000000"/>
                </a:solidFill>
              </a:rPr>
              <a:t>Sept 27</a:t>
            </a:r>
            <a:r>
              <a:rPr lang="en-US" sz="2000" baseline="30000" dirty="0">
                <a:solidFill>
                  <a:srgbClr val="000000"/>
                </a:solidFill>
              </a:rPr>
              <a:t>th</a:t>
            </a:r>
            <a:r>
              <a:rPr lang="en-US" sz="2000" dirty="0">
                <a:solidFill>
                  <a:srgbClr val="000000"/>
                </a:solidFill>
              </a:rPr>
              <a:t>: Kick-off meeting to begin collecting data starting with IDFG &amp; ODFW data compilers</a:t>
            </a:r>
          </a:p>
          <a:p>
            <a:r>
              <a:rPr lang="en-US" sz="2000" dirty="0"/>
              <a:t>Fish Monitoring Data ("trends")</a:t>
            </a:r>
          </a:p>
          <a:p>
            <a:pPr lvl="1"/>
            <a:r>
              <a:rPr lang="en-US" sz="2000" dirty="0"/>
              <a:t>Summary of DES refinements</a:t>
            </a:r>
          </a:p>
          <a:p>
            <a:pPr lvl="1"/>
            <a:r>
              <a:rPr lang="en-US" sz="2000" dirty="0"/>
              <a:t>Age data query (next 3 slides)</a:t>
            </a:r>
          </a:p>
          <a:p>
            <a:r>
              <a:rPr lang="en-US" sz="2000" dirty="0"/>
              <a:t>CAP Populations table cleanup</a:t>
            </a:r>
          </a:p>
          <a:p>
            <a:pPr lvl="1"/>
            <a:r>
              <a:rPr lang="en-US" sz="2000" dirty="0"/>
              <a:t>Removal of MPG &amp; ESU from non-listed populations (done)</a:t>
            </a:r>
          </a:p>
          <a:p>
            <a:pPr lvl="1"/>
            <a:r>
              <a:rPr lang="en-US" sz="2000" dirty="0"/>
              <a:t>We will suggest to CA DDT to standardize population names</a:t>
            </a:r>
          </a:p>
        </p:txBody>
      </p:sp>
      <p:pic>
        <p:nvPicPr>
          <p:cNvPr id="19" name="Picture 18">
            <a:extLst>
              <a:ext uri="{FF2B5EF4-FFF2-40B4-BE49-F238E27FC236}">
                <a16:creationId xmlns:a16="http://schemas.microsoft.com/office/drawing/2014/main" id="{784304FD-5B7C-402D-9F13-1F4498DCE055}"/>
              </a:ext>
            </a:extLst>
          </p:cNvPr>
          <p:cNvPicPr>
            <a:picLocks noChangeAspect="1"/>
          </p:cNvPicPr>
          <p:nvPr/>
        </p:nvPicPr>
        <p:blipFill rotWithShape="1">
          <a:blip r:embed="rId3"/>
          <a:srcRect l="2834" t="9091" r="65501" b="17046"/>
          <a:stretch/>
        </p:blipFill>
        <p:spPr>
          <a:xfrm>
            <a:off x="10972801" y="5842002"/>
            <a:ext cx="1117598" cy="10159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694553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867</TotalTime>
  <Words>3459</Words>
  <Application>Microsoft Office PowerPoint</Application>
  <PresentationFormat>Widescreen</PresentationFormat>
  <Paragraphs>521</Paragraphs>
  <Slides>36</Slides>
  <Notes>33</Notes>
  <HiddenSlides>4</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Calibri</vt:lpstr>
      <vt:lpstr>Calibri (Body)</vt:lpstr>
      <vt:lpstr>Calibri Light</vt:lpstr>
      <vt:lpstr>Cambria</vt:lpstr>
      <vt:lpstr>Candara Light</vt:lpstr>
      <vt:lpstr>Times New Roman</vt:lpstr>
      <vt:lpstr>Office Theme</vt:lpstr>
      <vt:lpstr>StreamNet Steering Committee Meeting  Monday, September 19, 2022 9:30 AM – 3:30 PM (PDT)    Microsoft Teams meeting: Click here to join the meeting Or call in (audio only): +1 207-387-0436,,771668135# Phone Conference ID: 771 668 135#  </vt:lpstr>
      <vt:lpstr>Welcome and Introductions Please leave web cameras on to facilitate discussion</vt:lpstr>
      <vt:lpstr>Agenda (times are approximate, Pacific time zone)</vt:lpstr>
      <vt:lpstr>Spotlights, Updates, and Announcements</vt:lpstr>
      <vt:lpstr>Discuss CAP QA/QC pilot and next steps </vt:lpstr>
      <vt:lpstr>CAP Manual/Visual QA/QC pilot discussion</vt:lpstr>
      <vt:lpstr>CAP QA/QC Questions &amp; Next Steps</vt:lpstr>
      <vt:lpstr>Check in on SN Tech Team/DDT and CAP </vt:lpstr>
      <vt:lpstr>Check in on SN Tech Team/DDT and CAP </vt:lpstr>
      <vt:lpstr>PowerPoint Presentation</vt:lpstr>
      <vt:lpstr>PowerPoint Presentation</vt:lpstr>
      <vt:lpstr>PowerPoint Presentation</vt:lpstr>
      <vt:lpstr>Check in on SN Tech Team/DDT and CAP </vt:lpstr>
      <vt:lpstr>Lunch Break  back at 1pm (PT)</vt:lpstr>
      <vt:lpstr>Discuss draft changes to the CAP Fish HLIs user interface</vt:lpstr>
      <vt:lpstr>Status of the CAP Fish HLIs user interface</vt:lpstr>
      <vt:lpstr>View proposed changes to the CAP Fish HLIs user interface</vt:lpstr>
      <vt:lpstr>PowerPoint Presentation</vt:lpstr>
      <vt:lpstr>PowerPoint Presentation</vt:lpstr>
      <vt:lpstr>PowerPoint Presentation</vt:lpstr>
      <vt:lpstr>PowerPoint Presentation</vt:lpstr>
      <vt:lpstr>CAP 5-year plan - propose and discuss CY23 </vt:lpstr>
      <vt:lpstr>CAP 5-year plan - propose and discuss CY23 </vt:lpstr>
      <vt:lpstr>Break  back at 2:15pm (PT)</vt:lpstr>
      <vt:lpstr>2023 CAP Workshop Discussion </vt:lpstr>
      <vt:lpstr>Coordinated Assessments Partnership (CAP)  2023 Workshop</vt:lpstr>
      <vt:lpstr>Workshop Agenda Will Focus on Problem Solving </vt:lpstr>
      <vt:lpstr>Also…Review Accomplishments and Plan for the Future </vt:lpstr>
      <vt:lpstr>2022 ETIS Update</vt:lpstr>
      <vt:lpstr>PowerPoint Presentation</vt:lpstr>
      <vt:lpstr>2022 ETIS Update - Lodging</vt:lpstr>
      <vt:lpstr>2022 ETIS Update – Program </vt:lpstr>
      <vt:lpstr>2022 ETIS Update – Keynote Speakers </vt:lpstr>
      <vt:lpstr>ETIS 2022 Update – Sponsors</vt:lpstr>
      <vt:lpstr>FY23 Budget and February 2023 SC meeting</vt:lpstr>
      <vt:lpstr>Adjourn!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Nancy Leonard</dc:creator>
  <cp:lastModifiedBy>Nancy Leonard</cp:lastModifiedBy>
  <cp:revision>74</cp:revision>
  <dcterms:created xsi:type="dcterms:W3CDTF">2022-08-09T15:21:57Z</dcterms:created>
  <dcterms:modified xsi:type="dcterms:W3CDTF">2022-09-19T23:00:00Z</dcterms:modified>
</cp:coreProperties>
</file>