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62" r:id="rId2"/>
    <p:sldId id="259" r:id="rId3"/>
    <p:sldId id="263" r:id="rId4"/>
    <p:sldId id="279" r:id="rId5"/>
    <p:sldId id="275" r:id="rId6"/>
    <p:sldId id="281" r:id="rId7"/>
    <p:sldId id="276" r:id="rId8"/>
    <p:sldId id="280" r:id="rId9"/>
    <p:sldId id="278" r:id="rId10"/>
    <p:sldId id="266" r:id="rId11"/>
    <p:sldId id="268" r:id="rId12"/>
    <p:sldId id="270" r:id="rId13"/>
    <p:sldId id="269" r:id="rId14"/>
    <p:sldId id="271" r:id="rId15"/>
    <p:sldId id="272" r:id="rId16"/>
    <p:sldId id="264" r:id="rId17"/>
    <p:sldId id="265" r:id="rId18"/>
    <p:sldId id="273" r:id="rId19"/>
    <p:sldId id="282" r:id="rId20"/>
    <p:sldId id="274" r:id="rId21"/>
    <p:sldId id="283" r:id="rId22"/>
    <p:sldId id="284" r:id="rId23"/>
    <p:sldId id="285" r:id="rId24"/>
    <p:sldId id="286" r:id="rId25"/>
    <p:sldId id="287" r:id="rId26"/>
    <p:sldId id="288" r:id="rId27"/>
    <p:sldId id="289" r:id="rId28"/>
    <p:sldId id="290" r:id="rId2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9E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8" autoAdjust="0"/>
    <p:restoredTop sz="94660"/>
  </p:normalViewPr>
  <p:slideViewPr>
    <p:cSldViewPr snapToGrid="0">
      <p:cViewPr>
        <p:scale>
          <a:sx n="90" d="100"/>
          <a:sy n="90" d="100"/>
        </p:scale>
        <p:origin x="-1090" y="-16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42B6ED61-C4A6-814A-86ED-8F75B9945E58}" type="datetimeFigureOut">
              <a:rPr lang="en-US" smtClean="0"/>
              <a:t>2/26/2014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4B3D9182-4481-3545-B41F-A119B8E4F154}" type="slidenum">
              <a:rPr lang="en-US" smtClean="0"/>
              <a:t>‹#›</a:t>
            </a:fld>
            <a:endParaRPr lang="en-US"/>
          </a:p>
        </p:txBody>
      </p:sp>
    </p:spTree>
    <p:extLst>
      <p:ext uri="{BB962C8B-B14F-4D97-AF65-F5344CB8AC3E}">
        <p14:creationId xmlns:p14="http://schemas.microsoft.com/office/powerpoint/2010/main" val="6262797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first</a:t>
            </a:r>
            <a:r>
              <a:rPr lang="en-US" baseline="0" dirty="0" smtClean="0"/>
              <a:t> is the relative importance of different predictors in explaining the probability of different taxa to enter the drift.</a:t>
            </a:r>
          </a:p>
          <a:p>
            <a:r>
              <a:rPr lang="en-US" baseline="0" dirty="0" smtClean="0"/>
              <a:t> - relative importance describes the amount of the variation one variable explains to the others in the model.</a:t>
            </a:r>
          </a:p>
          <a:p>
            <a:r>
              <a:rPr lang="en-US" baseline="0" dirty="0" smtClean="0"/>
              <a:t> - The most important variable in determining the </a:t>
            </a:r>
            <a:r>
              <a:rPr lang="en-US" baseline="0" dirty="0" err="1" smtClean="0"/>
              <a:t>probabiliyt</a:t>
            </a:r>
            <a:r>
              <a:rPr lang="en-US" baseline="0" dirty="0" smtClean="0"/>
              <a:t> of occurrence in the drift was taxonomic classification</a:t>
            </a:r>
          </a:p>
          <a:p>
            <a:r>
              <a:rPr lang="en-US" baseline="0" dirty="0" smtClean="0"/>
              <a:t> - Followed by the abundance of each family from benthic samples</a:t>
            </a:r>
          </a:p>
          <a:p>
            <a:r>
              <a:rPr lang="en-US" baseline="0" dirty="0" smtClean="0"/>
              <a:t> - Much less important, and explaining a relatively small amount of data were environmental characteristics such as site gradient and percent fast water habitat.</a:t>
            </a:r>
          </a:p>
          <a:p>
            <a:r>
              <a:rPr lang="en-US" baseline="0" dirty="0" smtClean="0"/>
              <a:t> - Who you are and how many of you have a strong role in determining occurrence in the drift.</a:t>
            </a:r>
            <a:endParaRPr lang="en-US" dirty="0"/>
          </a:p>
        </p:txBody>
      </p:sp>
      <p:sp>
        <p:nvSpPr>
          <p:cNvPr id="4" name="Slide Number Placeholder 3"/>
          <p:cNvSpPr>
            <a:spLocks noGrp="1"/>
          </p:cNvSpPr>
          <p:nvPr>
            <p:ph type="sldNum" sz="quarter" idx="10"/>
          </p:nvPr>
        </p:nvSpPr>
        <p:spPr/>
        <p:txBody>
          <a:bodyPr/>
          <a:lstStyle/>
          <a:p>
            <a:fld id="{1D6A832E-BBE7-1842-AFE0-88868E3420CC}" type="slidenum">
              <a:rPr lang="en-US" smtClean="0"/>
              <a:t>12</a:t>
            </a:fld>
            <a:endParaRPr lang="en-US"/>
          </a:p>
        </p:txBody>
      </p:sp>
    </p:spTree>
    <p:extLst>
      <p:ext uri="{BB962C8B-B14F-4D97-AF65-F5344CB8AC3E}">
        <p14:creationId xmlns:p14="http://schemas.microsoft.com/office/powerpoint/2010/main" val="3108716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done this in Asotin and JD</a:t>
            </a:r>
            <a:r>
              <a:rPr lang="en-US" baseline="0" dirty="0" smtClean="0"/>
              <a:t> using 2013 CHaMP data and are pleased with the results.  On the x-axis for both of these plots is our predicted carrying capacity, and on the y-axis is a population estimate generated using fish sample data.  The plotted circles represent sites in each basin.  We had 12 sites in Asotin and 18 sites in John Day.  We found different relationships for the two basins, but the results suggest the majority of sites in either basin might be below their carrying capacities.</a:t>
            </a:r>
          </a:p>
        </p:txBody>
      </p:sp>
      <p:sp>
        <p:nvSpPr>
          <p:cNvPr id="4" name="Slide Number Placeholder 3"/>
          <p:cNvSpPr>
            <a:spLocks noGrp="1"/>
          </p:cNvSpPr>
          <p:nvPr>
            <p:ph type="sldNum" sz="quarter" idx="10"/>
          </p:nvPr>
        </p:nvSpPr>
        <p:spPr/>
        <p:txBody>
          <a:bodyPr/>
          <a:lstStyle/>
          <a:p>
            <a:fld id="{C8309617-8C4F-4F9F-9C95-914761A24A93}" type="slidenum">
              <a:rPr lang="en-US" smtClean="0"/>
              <a:t>19</a:t>
            </a:fld>
            <a:endParaRPr lang="en-US"/>
          </a:p>
        </p:txBody>
      </p:sp>
    </p:spTree>
    <p:extLst>
      <p:ext uri="{BB962C8B-B14F-4D97-AF65-F5344CB8AC3E}">
        <p14:creationId xmlns:p14="http://schemas.microsoft.com/office/powerpoint/2010/main" val="3579252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7223B4B-B28B-4ED6-92E5-4ADEBB352B61}" type="datetimeFigureOut">
              <a:rPr lang="en-US" smtClean="0"/>
              <a:t>2/26/2014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0A0217-36FF-4292-8FCC-64351BAAAA87}" type="slidenum">
              <a:rPr lang="en-US" smtClean="0"/>
              <a:t>‹#›</a:t>
            </a:fld>
            <a:endParaRPr lang="en-US"/>
          </a:p>
        </p:txBody>
      </p:sp>
    </p:spTree>
    <p:extLst>
      <p:ext uri="{BB962C8B-B14F-4D97-AF65-F5344CB8AC3E}">
        <p14:creationId xmlns:p14="http://schemas.microsoft.com/office/powerpoint/2010/main" val="1059925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223B4B-B28B-4ED6-92E5-4ADEBB352B61}" type="datetimeFigureOut">
              <a:rPr lang="en-US" smtClean="0"/>
              <a:t>2/26/2014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0A0217-36FF-4292-8FCC-64351BAAAA87}" type="slidenum">
              <a:rPr lang="en-US" smtClean="0"/>
              <a:t>‹#›</a:t>
            </a:fld>
            <a:endParaRPr lang="en-US"/>
          </a:p>
        </p:txBody>
      </p:sp>
    </p:spTree>
    <p:extLst>
      <p:ext uri="{BB962C8B-B14F-4D97-AF65-F5344CB8AC3E}">
        <p14:creationId xmlns:p14="http://schemas.microsoft.com/office/powerpoint/2010/main" val="3003306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223B4B-B28B-4ED6-92E5-4ADEBB352B61}" type="datetimeFigureOut">
              <a:rPr lang="en-US" smtClean="0"/>
              <a:t>2/26/2014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0A0217-36FF-4292-8FCC-64351BAAAA87}" type="slidenum">
              <a:rPr lang="en-US" smtClean="0"/>
              <a:t>‹#›</a:t>
            </a:fld>
            <a:endParaRPr lang="en-US"/>
          </a:p>
        </p:txBody>
      </p:sp>
    </p:spTree>
    <p:extLst>
      <p:ext uri="{BB962C8B-B14F-4D97-AF65-F5344CB8AC3E}">
        <p14:creationId xmlns:p14="http://schemas.microsoft.com/office/powerpoint/2010/main" val="1890588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223B4B-B28B-4ED6-92E5-4ADEBB352B61}" type="datetimeFigureOut">
              <a:rPr lang="en-US" smtClean="0"/>
              <a:t>2/26/2014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0A0217-36FF-4292-8FCC-64351BAAAA87}" type="slidenum">
              <a:rPr lang="en-US" smtClean="0"/>
              <a:t>‹#›</a:t>
            </a:fld>
            <a:endParaRPr lang="en-US"/>
          </a:p>
        </p:txBody>
      </p:sp>
    </p:spTree>
    <p:extLst>
      <p:ext uri="{BB962C8B-B14F-4D97-AF65-F5344CB8AC3E}">
        <p14:creationId xmlns:p14="http://schemas.microsoft.com/office/powerpoint/2010/main" val="2423842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223B4B-B28B-4ED6-92E5-4ADEBB352B61}" type="datetimeFigureOut">
              <a:rPr lang="en-US" smtClean="0"/>
              <a:t>2/26/2014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0A0217-36FF-4292-8FCC-64351BAAAA87}" type="slidenum">
              <a:rPr lang="en-US" smtClean="0"/>
              <a:t>‹#›</a:t>
            </a:fld>
            <a:endParaRPr lang="en-US"/>
          </a:p>
        </p:txBody>
      </p:sp>
    </p:spTree>
    <p:extLst>
      <p:ext uri="{BB962C8B-B14F-4D97-AF65-F5344CB8AC3E}">
        <p14:creationId xmlns:p14="http://schemas.microsoft.com/office/powerpoint/2010/main" val="3931873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7223B4B-B28B-4ED6-92E5-4ADEBB352B61}" type="datetimeFigureOut">
              <a:rPr lang="en-US" smtClean="0"/>
              <a:t>2/26/2014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0A0217-36FF-4292-8FCC-64351BAAAA87}" type="slidenum">
              <a:rPr lang="en-US" smtClean="0"/>
              <a:t>‹#›</a:t>
            </a:fld>
            <a:endParaRPr lang="en-US"/>
          </a:p>
        </p:txBody>
      </p:sp>
    </p:spTree>
    <p:extLst>
      <p:ext uri="{BB962C8B-B14F-4D97-AF65-F5344CB8AC3E}">
        <p14:creationId xmlns:p14="http://schemas.microsoft.com/office/powerpoint/2010/main" val="1721191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7223B4B-B28B-4ED6-92E5-4ADEBB352B61}" type="datetimeFigureOut">
              <a:rPr lang="en-US" smtClean="0"/>
              <a:t>2/26/2014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0A0217-36FF-4292-8FCC-64351BAAAA87}" type="slidenum">
              <a:rPr lang="en-US" smtClean="0"/>
              <a:t>‹#›</a:t>
            </a:fld>
            <a:endParaRPr lang="en-US"/>
          </a:p>
        </p:txBody>
      </p:sp>
    </p:spTree>
    <p:extLst>
      <p:ext uri="{BB962C8B-B14F-4D97-AF65-F5344CB8AC3E}">
        <p14:creationId xmlns:p14="http://schemas.microsoft.com/office/powerpoint/2010/main" val="3674378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7223B4B-B28B-4ED6-92E5-4ADEBB352B61}" type="datetimeFigureOut">
              <a:rPr lang="en-US" smtClean="0"/>
              <a:t>2/26/2014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0A0217-36FF-4292-8FCC-64351BAAAA87}" type="slidenum">
              <a:rPr lang="en-US" smtClean="0"/>
              <a:t>‹#›</a:t>
            </a:fld>
            <a:endParaRPr lang="en-US"/>
          </a:p>
        </p:txBody>
      </p:sp>
    </p:spTree>
    <p:extLst>
      <p:ext uri="{BB962C8B-B14F-4D97-AF65-F5344CB8AC3E}">
        <p14:creationId xmlns:p14="http://schemas.microsoft.com/office/powerpoint/2010/main" val="2675913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223B4B-B28B-4ED6-92E5-4ADEBB352B61}" type="datetimeFigureOut">
              <a:rPr lang="en-US" smtClean="0"/>
              <a:t>2/26/2014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0A0217-36FF-4292-8FCC-64351BAAAA87}" type="slidenum">
              <a:rPr lang="en-US" smtClean="0"/>
              <a:t>‹#›</a:t>
            </a:fld>
            <a:endParaRPr lang="en-US"/>
          </a:p>
        </p:txBody>
      </p:sp>
    </p:spTree>
    <p:extLst>
      <p:ext uri="{BB962C8B-B14F-4D97-AF65-F5344CB8AC3E}">
        <p14:creationId xmlns:p14="http://schemas.microsoft.com/office/powerpoint/2010/main" val="2166049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223B4B-B28B-4ED6-92E5-4ADEBB352B61}" type="datetimeFigureOut">
              <a:rPr lang="en-US" smtClean="0"/>
              <a:t>2/26/2014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0A0217-36FF-4292-8FCC-64351BAAAA87}" type="slidenum">
              <a:rPr lang="en-US" smtClean="0"/>
              <a:t>‹#›</a:t>
            </a:fld>
            <a:endParaRPr lang="en-US"/>
          </a:p>
        </p:txBody>
      </p:sp>
    </p:spTree>
    <p:extLst>
      <p:ext uri="{BB962C8B-B14F-4D97-AF65-F5344CB8AC3E}">
        <p14:creationId xmlns:p14="http://schemas.microsoft.com/office/powerpoint/2010/main" val="1548809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223B4B-B28B-4ED6-92E5-4ADEBB352B61}" type="datetimeFigureOut">
              <a:rPr lang="en-US" smtClean="0"/>
              <a:t>2/26/2014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0A0217-36FF-4292-8FCC-64351BAAAA87}" type="slidenum">
              <a:rPr lang="en-US" smtClean="0"/>
              <a:t>‹#›</a:t>
            </a:fld>
            <a:endParaRPr lang="en-US"/>
          </a:p>
        </p:txBody>
      </p:sp>
    </p:spTree>
    <p:extLst>
      <p:ext uri="{BB962C8B-B14F-4D97-AF65-F5344CB8AC3E}">
        <p14:creationId xmlns:p14="http://schemas.microsoft.com/office/powerpoint/2010/main" val="2375748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223B4B-B28B-4ED6-92E5-4ADEBB352B61}" type="datetimeFigureOut">
              <a:rPr lang="en-US" smtClean="0"/>
              <a:t>2/26/2014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0A0217-36FF-4292-8FCC-64351BAAAA87}" type="slidenum">
              <a:rPr lang="en-US" smtClean="0"/>
              <a:t>‹#›</a:t>
            </a:fld>
            <a:endParaRPr lang="en-US"/>
          </a:p>
        </p:txBody>
      </p:sp>
    </p:spTree>
    <p:extLst>
      <p:ext uri="{BB962C8B-B14F-4D97-AF65-F5344CB8AC3E}">
        <p14:creationId xmlns:p14="http://schemas.microsoft.com/office/powerpoint/2010/main" val="27225714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oleObject" Target="../embeddings/oleObject1.bin"/><Relationship Id="rId7"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9.png"/><Relationship Id="rId5" Type="http://schemas.openxmlformats.org/officeDocument/2006/relationships/image" Target="../media/image10.png"/><Relationship Id="rId4" Type="http://schemas.openxmlformats.org/officeDocument/2006/relationships/image" Target="../media/image28.wmf"/></Relationships>
</file>

<file path=ppt/slides/_rels/slide17.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hdphoto" Target="../media/hdphoto1.wdp"/><Relationship Id="rId7"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2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3.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20.emf"/><Relationship Id="rId4" Type="http://schemas.openxmlformats.org/officeDocument/2006/relationships/image" Target="../media/image19.emf"/></Relationships>
</file>

<file path=ppt/slides/_rels/slide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385899" y="687294"/>
            <a:ext cx="8460058" cy="65576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err="1" smtClean="0">
                <a:latin typeface="Tahoma" panose="020B0604030504040204" pitchFamily="34" charset="0"/>
                <a:ea typeface="Tahoma" panose="020B0604030504040204" pitchFamily="34" charset="0"/>
                <a:cs typeface="Tahoma" panose="020B0604030504040204" pitchFamily="34" charset="0"/>
              </a:rPr>
              <a:t>CHaMP</a:t>
            </a:r>
            <a:r>
              <a:rPr lang="en-US" sz="3600" b="1" dirty="0" smtClean="0">
                <a:latin typeface="Tahoma" panose="020B0604030504040204" pitchFamily="34" charset="0"/>
                <a:ea typeface="Tahoma" panose="020B0604030504040204" pitchFamily="34" charset="0"/>
                <a:cs typeface="Tahoma" panose="020B0604030504040204" pitchFamily="34" charset="0"/>
              </a:rPr>
              <a:t> Invertebrate Monitoring</a:t>
            </a:r>
          </a:p>
        </p:txBody>
      </p:sp>
      <p:sp>
        <p:nvSpPr>
          <p:cNvPr id="3" name="Content Placeholder 2"/>
          <p:cNvSpPr txBox="1">
            <a:spLocks/>
          </p:cNvSpPr>
          <p:nvPr/>
        </p:nvSpPr>
        <p:spPr>
          <a:xfrm>
            <a:off x="829369" y="1742726"/>
            <a:ext cx="78867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i="1" dirty="0" smtClean="0"/>
          </a:p>
          <a:p>
            <a:r>
              <a:rPr lang="en-US" sz="2200" dirty="0" err="1" smtClean="0">
                <a:solidFill>
                  <a:schemeClr val="accent1">
                    <a:lumMod val="50000"/>
                  </a:schemeClr>
                </a:solidFill>
              </a:rPr>
              <a:t>CHaMP</a:t>
            </a:r>
            <a:r>
              <a:rPr lang="en-US" sz="2200" dirty="0" smtClean="0">
                <a:solidFill>
                  <a:schemeClr val="accent1">
                    <a:lumMod val="50000"/>
                  </a:schemeClr>
                </a:solidFill>
              </a:rPr>
              <a:t> and ISEMP State of the Science Workshop</a:t>
            </a:r>
          </a:p>
          <a:p>
            <a:r>
              <a:rPr lang="en-US" sz="1800" dirty="0" smtClean="0">
                <a:solidFill>
                  <a:schemeClr val="accent1">
                    <a:lumMod val="50000"/>
                  </a:schemeClr>
                </a:solidFill>
              </a:rPr>
              <a:t>Portland, Oregon – February 25</a:t>
            </a:r>
            <a:r>
              <a:rPr lang="en-US" sz="1800" baseline="30000" dirty="0" smtClean="0">
                <a:solidFill>
                  <a:schemeClr val="accent1">
                    <a:lumMod val="50000"/>
                  </a:schemeClr>
                </a:solidFill>
              </a:rPr>
              <a:t>th</a:t>
            </a:r>
            <a:r>
              <a:rPr lang="en-US" sz="1800" dirty="0" smtClean="0">
                <a:solidFill>
                  <a:schemeClr val="accent1">
                    <a:lumMod val="50000"/>
                  </a:schemeClr>
                </a:solidFill>
              </a:rPr>
              <a:t> and 26</a:t>
            </a:r>
            <a:r>
              <a:rPr lang="en-US" sz="1800" baseline="30000" dirty="0" smtClean="0">
                <a:solidFill>
                  <a:schemeClr val="accent1">
                    <a:lumMod val="50000"/>
                  </a:schemeClr>
                </a:solidFill>
              </a:rPr>
              <a:t>th</a:t>
            </a:r>
            <a:r>
              <a:rPr lang="en-US" sz="1800" dirty="0" smtClean="0">
                <a:solidFill>
                  <a:schemeClr val="accent1">
                    <a:lumMod val="50000"/>
                  </a:schemeClr>
                </a:solidFill>
              </a:rPr>
              <a:t>, 2014</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6240" y="3487681"/>
            <a:ext cx="2434213" cy="67617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96682" y="3359633"/>
            <a:ext cx="1023551" cy="804218"/>
          </a:xfrm>
          <a:prstGeom prst="rect">
            <a:avLst/>
          </a:prstGeom>
        </p:spPr>
      </p:pic>
      <p:sp>
        <p:nvSpPr>
          <p:cNvPr id="4" name="TextBox 3"/>
          <p:cNvSpPr txBox="1"/>
          <p:nvPr/>
        </p:nvSpPr>
        <p:spPr>
          <a:xfrm>
            <a:off x="2183742" y="3428237"/>
            <a:ext cx="3144643" cy="954107"/>
          </a:xfrm>
          <a:prstGeom prst="rect">
            <a:avLst/>
          </a:prstGeom>
          <a:noFill/>
        </p:spPr>
        <p:txBody>
          <a:bodyPr wrap="square" rtlCol="0">
            <a:spAutoFit/>
          </a:bodyPr>
          <a:lstStyle/>
          <a:p>
            <a:r>
              <a:rPr lang="en-US" sz="1400" dirty="0" smtClean="0">
                <a:latin typeface="+mj-lt"/>
              </a:rPr>
              <a:t>Presenter:</a:t>
            </a:r>
          </a:p>
          <a:p>
            <a:r>
              <a:rPr lang="en-US" sz="2200" dirty="0" smtClean="0">
                <a:latin typeface="+mj-lt"/>
              </a:rPr>
              <a:t>Nick </a:t>
            </a:r>
            <a:r>
              <a:rPr lang="en-US" sz="2200" dirty="0" err="1" smtClean="0">
                <a:latin typeface="+mj-lt"/>
              </a:rPr>
              <a:t>Bouwes</a:t>
            </a:r>
            <a:endParaRPr lang="en-US" sz="2200" dirty="0" smtClean="0">
              <a:latin typeface="+mj-lt"/>
            </a:endParaRPr>
          </a:p>
          <a:p>
            <a:r>
              <a:rPr lang="en-US" dirty="0" smtClean="0"/>
              <a:t>      </a:t>
            </a:r>
            <a:endParaRPr lang="en-US" dirty="0"/>
          </a:p>
        </p:txBody>
      </p:sp>
      <p:sp>
        <p:nvSpPr>
          <p:cNvPr id="7" name="TextBox 6"/>
          <p:cNvSpPr txBox="1"/>
          <p:nvPr/>
        </p:nvSpPr>
        <p:spPr>
          <a:xfrm>
            <a:off x="2183742" y="4414928"/>
            <a:ext cx="5336711" cy="954107"/>
          </a:xfrm>
          <a:prstGeom prst="rect">
            <a:avLst/>
          </a:prstGeom>
          <a:noFill/>
        </p:spPr>
        <p:txBody>
          <a:bodyPr wrap="square" rtlCol="0">
            <a:spAutoFit/>
          </a:bodyPr>
          <a:lstStyle/>
          <a:p>
            <a:r>
              <a:rPr lang="en-US" sz="1400" dirty="0" smtClean="0">
                <a:latin typeface="+mj-lt"/>
              </a:rPr>
              <a:t>Collaborators:</a:t>
            </a:r>
          </a:p>
          <a:p>
            <a:r>
              <a:rPr lang="en-US" sz="2200" dirty="0" smtClean="0">
                <a:latin typeface="+mj-lt"/>
              </a:rPr>
              <a:t>Nick Weber, Jeremiah </a:t>
            </a:r>
            <a:r>
              <a:rPr lang="en-US" sz="2200" dirty="0" err="1" smtClean="0">
                <a:latin typeface="+mj-lt"/>
              </a:rPr>
              <a:t>Heitke</a:t>
            </a:r>
            <a:endParaRPr lang="en-US" sz="2200" dirty="0" smtClean="0">
              <a:latin typeface="+mj-lt"/>
            </a:endParaRPr>
          </a:p>
          <a:p>
            <a:r>
              <a:rPr lang="en-US" dirty="0" smtClean="0"/>
              <a:t>      </a:t>
            </a:r>
            <a:endParaRPr lang="en-US" dirty="0"/>
          </a:p>
        </p:txBody>
      </p:sp>
    </p:spTree>
    <p:extLst>
      <p:ext uri="{BB962C8B-B14F-4D97-AF65-F5344CB8AC3E}">
        <p14:creationId xmlns:p14="http://schemas.microsoft.com/office/powerpoint/2010/main" val="39205629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46435" y="1313793"/>
            <a:ext cx="6898156" cy="5036622"/>
          </a:xfrm>
          <a:prstGeom prst="rect">
            <a:avLst/>
          </a:prstGeom>
        </p:spPr>
      </p:pic>
      <p:sp>
        <p:nvSpPr>
          <p:cNvPr id="5" name="Title 1"/>
          <p:cNvSpPr txBox="1">
            <a:spLocks noGrp="1"/>
          </p:cNvSpPr>
          <p:nvPr>
            <p:ph type="title"/>
          </p:nvPr>
        </p:nvSpPr>
        <p:spPr>
          <a:xfrm>
            <a:off x="680945" y="209176"/>
            <a:ext cx="7886700" cy="496816"/>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smtClean="0">
                <a:latin typeface="+mn-lt"/>
              </a:rPr>
              <a:t>Comparability – Crosswalk</a:t>
            </a:r>
            <a:endParaRPr lang="en-US" sz="3200" b="1" dirty="0">
              <a:latin typeface="+mn-lt"/>
            </a:endParaRPr>
          </a:p>
        </p:txBody>
      </p:sp>
      <p:sp>
        <p:nvSpPr>
          <p:cNvPr id="6" name="Content Placeholder 2"/>
          <p:cNvSpPr>
            <a:spLocks noGrp="1"/>
          </p:cNvSpPr>
          <p:nvPr>
            <p:ph idx="1"/>
          </p:nvPr>
        </p:nvSpPr>
        <p:spPr>
          <a:xfrm>
            <a:off x="2759938" y="769885"/>
            <a:ext cx="3344821" cy="495151"/>
          </a:xfrm>
        </p:spPr>
        <p:txBody>
          <a:bodyPr>
            <a:normAutofit/>
          </a:bodyPr>
          <a:lstStyle/>
          <a:p>
            <a:pPr algn="ctr"/>
            <a:r>
              <a:rPr lang="en-US" sz="2400" dirty="0" err="1" smtClean="0"/>
              <a:t>CHaMP</a:t>
            </a:r>
            <a:r>
              <a:rPr lang="en-US" sz="2400" dirty="0" smtClean="0"/>
              <a:t> 2011 - 2012</a:t>
            </a:r>
          </a:p>
        </p:txBody>
      </p:sp>
    </p:spTree>
    <p:extLst>
      <p:ext uri="{BB962C8B-B14F-4D97-AF65-F5344CB8AC3E}">
        <p14:creationId xmlns:p14="http://schemas.microsoft.com/office/powerpoint/2010/main" val="39734033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10702" y="1037348"/>
            <a:ext cx="5891005" cy="5400088"/>
          </a:xfrm>
          <a:prstGeom prst="rect">
            <a:avLst/>
          </a:prstGeom>
        </p:spPr>
      </p:pic>
      <p:sp>
        <p:nvSpPr>
          <p:cNvPr id="6" name="Rectangle 5"/>
          <p:cNvSpPr/>
          <p:nvPr/>
        </p:nvSpPr>
        <p:spPr bwMode="auto">
          <a:xfrm rot="16200000">
            <a:off x="570409" y="3283241"/>
            <a:ext cx="954737" cy="474053"/>
          </a:xfrm>
          <a:prstGeom prst="rect">
            <a:avLst/>
          </a:prstGeom>
          <a:no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R="0" defTabSz="914400" rtl="0" eaLnBrk="1" fontAlgn="base" latinLnBrk="0" hangingPunct="1">
              <a:lnSpc>
                <a:spcPct val="100000"/>
              </a:lnSpc>
              <a:spcBef>
                <a:spcPts val="1200"/>
              </a:spcBef>
              <a:spcAft>
                <a:spcPct val="0"/>
              </a:spcAft>
              <a:buClrTx/>
              <a:buSzTx/>
              <a:tabLst/>
            </a:pPr>
            <a:r>
              <a:rPr lang="en-US" sz="2000" dirty="0" smtClean="0">
                <a:solidFill>
                  <a:schemeClr val="tx1"/>
                </a:solidFill>
                <a:latin typeface="Calibri"/>
                <a:cs typeface="Calibri"/>
              </a:rPr>
              <a:t>Family</a:t>
            </a:r>
            <a:endParaRPr kumimoji="0" lang="en-US" sz="2000" b="0" i="0" u="none" strike="noStrike" cap="none" normalizeH="0" baseline="0" dirty="0" smtClean="0">
              <a:ln>
                <a:noFill/>
              </a:ln>
              <a:solidFill>
                <a:schemeClr val="tx1"/>
              </a:solidFill>
              <a:effectLst/>
              <a:latin typeface="Calibri"/>
              <a:cs typeface="Calibri"/>
              <a:sym typeface="Gill Sans" charset="0"/>
            </a:endParaRPr>
          </a:p>
        </p:txBody>
      </p:sp>
      <p:sp>
        <p:nvSpPr>
          <p:cNvPr id="7" name="Rectangle 6"/>
          <p:cNvSpPr/>
          <p:nvPr/>
        </p:nvSpPr>
        <p:spPr bwMode="auto">
          <a:xfrm>
            <a:off x="3255165" y="6260700"/>
            <a:ext cx="2201457" cy="448403"/>
          </a:xfrm>
          <a:prstGeom prst="rect">
            <a:avLst/>
          </a:prstGeom>
          <a:no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R="0" defTabSz="914400" rtl="0" eaLnBrk="1" fontAlgn="base" latinLnBrk="0" hangingPunct="1">
              <a:lnSpc>
                <a:spcPct val="100000"/>
              </a:lnSpc>
              <a:spcBef>
                <a:spcPts val="1200"/>
              </a:spcBef>
              <a:spcAft>
                <a:spcPct val="0"/>
              </a:spcAft>
              <a:buClrTx/>
              <a:buSzTx/>
              <a:tabLst/>
            </a:pPr>
            <a:r>
              <a:rPr lang="en-US" sz="2000" dirty="0" smtClean="0">
                <a:solidFill>
                  <a:schemeClr val="tx1"/>
                </a:solidFill>
                <a:latin typeface="Calibri"/>
                <a:cs typeface="Calibri"/>
              </a:rPr>
              <a:t>Probability in Drift </a:t>
            </a:r>
            <a:endParaRPr kumimoji="0" lang="en-US" sz="2000" b="0" i="0" u="none" strike="noStrike" cap="none" normalizeH="0" baseline="0" dirty="0" smtClean="0">
              <a:ln>
                <a:noFill/>
              </a:ln>
              <a:solidFill>
                <a:schemeClr val="tx1"/>
              </a:solidFill>
              <a:effectLst/>
              <a:latin typeface="Calibri"/>
              <a:cs typeface="Calibri"/>
              <a:sym typeface="Gill Sans" charset="0"/>
            </a:endParaRPr>
          </a:p>
        </p:txBody>
      </p:sp>
      <p:sp>
        <p:nvSpPr>
          <p:cNvPr id="8" name="Rectangle 7"/>
          <p:cNvSpPr/>
          <p:nvPr/>
        </p:nvSpPr>
        <p:spPr bwMode="auto">
          <a:xfrm>
            <a:off x="3885242" y="2893761"/>
            <a:ext cx="4224717" cy="1162795"/>
          </a:xfrm>
          <a:prstGeom prst="rect">
            <a:avLst/>
          </a:prstGeom>
          <a:no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ts val="1200"/>
              </a:spcBef>
              <a:spcAft>
                <a:spcPct val="0"/>
              </a:spcAft>
              <a:buClrTx/>
              <a:buSzTx/>
              <a:buFont typeface="Arial"/>
              <a:buChar char="•"/>
              <a:tabLst/>
            </a:pPr>
            <a:r>
              <a:rPr lang="en-US" sz="2000" dirty="0" smtClean="0">
                <a:solidFill>
                  <a:schemeClr val="tx1"/>
                </a:solidFill>
                <a:latin typeface="Calibri"/>
                <a:cs typeface="Calibri"/>
              </a:rPr>
              <a:t>Who is in the drift? And Why?</a:t>
            </a:r>
          </a:p>
          <a:p>
            <a:pPr marL="342900" marR="0" indent="-342900" algn="l" defTabSz="914400" rtl="0" eaLnBrk="1" fontAlgn="base" latinLnBrk="0" hangingPunct="1">
              <a:lnSpc>
                <a:spcPct val="100000"/>
              </a:lnSpc>
              <a:spcBef>
                <a:spcPts val="1200"/>
              </a:spcBef>
              <a:spcAft>
                <a:spcPct val="0"/>
              </a:spcAft>
              <a:buClrTx/>
              <a:buSzTx/>
              <a:buFont typeface="Arial"/>
              <a:buChar char="•"/>
              <a:tabLst/>
            </a:pPr>
            <a:r>
              <a:rPr lang="en-US" sz="2000" dirty="0" smtClean="0">
                <a:solidFill>
                  <a:schemeClr val="tx1"/>
                </a:solidFill>
                <a:latin typeface="Calibri"/>
                <a:cs typeface="Calibri"/>
              </a:rPr>
              <a:t>How many in the drift? And Why?</a:t>
            </a:r>
          </a:p>
        </p:txBody>
      </p:sp>
      <p:sp>
        <p:nvSpPr>
          <p:cNvPr id="9" name="Title 1"/>
          <p:cNvSpPr txBox="1">
            <a:spLocks noGrp="1"/>
          </p:cNvSpPr>
          <p:nvPr>
            <p:ph type="title"/>
          </p:nvPr>
        </p:nvSpPr>
        <p:spPr>
          <a:xfrm>
            <a:off x="680945" y="209176"/>
            <a:ext cx="7886700" cy="496816"/>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smtClean="0">
                <a:latin typeface="+mn-lt"/>
              </a:rPr>
              <a:t>Comparability – Crosswalk</a:t>
            </a:r>
            <a:endParaRPr lang="en-US" sz="3200" b="1" dirty="0">
              <a:latin typeface="+mn-lt"/>
            </a:endParaRPr>
          </a:p>
        </p:txBody>
      </p:sp>
      <p:sp>
        <p:nvSpPr>
          <p:cNvPr id="10" name="Content Placeholder 2"/>
          <p:cNvSpPr>
            <a:spLocks noGrp="1"/>
          </p:cNvSpPr>
          <p:nvPr>
            <p:ph idx="1"/>
          </p:nvPr>
        </p:nvSpPr>
        <p:spPr>
          <a:xfrm>
            <a:off x="2759938" y="769885"/>
            <a:ext cx="3344821" cy="495151"/>
          </a:xfrm>
        </p:spPr>
        <p:txBody>
          <a:bodyPr>
            <a:normAutofit/>
          </a:bodyPr>
          <a:lstStyle/>
          <a:p>
            <a:pPr algn="ctr"/>
            <a:r>
              <a:rPr lang="en-US" sz="2400" dirty="0" err="1" smtClean="0"/>
              <a:t>CHaMP</a:t>
            </a:r>
            <a:r>
              <a:rPr lang="en-US" sz="2400" dirty="0" smtClean="0"/>
              <a:t> 2011 - 2012</a:t>
            </a:r>
          </a:p>
        </p:txBody>
      </p:sp>
    </p:spTree>
    <p:extLst>
      <p:ext uri="{BB962C8B-B14F-4D97-AF65-F5344CB8AC3E}">
        <p14:creationId xmlns:p14="http://schemas.microsoft.com/office/powerpoint/2010/main" val="27786013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00673" y="1722051"/>
            <a:ext cx="6807981" cy="4675944"/>
          </a:xfrm>
          <a:prstGeom prst="rect">
            <a:avLst/>
          </a:prstGeom>
        </p:spPr>
      </p:pic>
      <p:sp>
        <p:nvSpPr>
          <p:cNvPr id="11" name="Title 1"/>
          <p:cNvSpPr txBox="1">
            <a:spLocks/>
          </p:cNvSpPr>
          <p:nvPr/>
        </p:nvSpPr>
        <p:spPr>
          <a:xfrm>
            <a:off x="926186" y="217935"/>
            <a:ext cx="7886700" cy="496816"/>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smtClean="0">
                <a:latin typeface="+mn-lt"/>
              </a:rPr>
              <a:t>Comparability – Crosswalk</a:t>
            </a:r>
            <a:endParaRPr lang="en-US" sz="3200" b="1" dirty="0">
              <a:latin typeface="+mn-lt"/>
            </a:endParaRPr>
          </a:p>
        </p:txBody>
      </p:sp>
      <p:sp>
        <p:nvSpPr>
          <p:cNvPr id="12" name="Content Placeholder 2"/>
          <p:cNvSpPr txBox="1">
            <a:spLocks/>
          </p:cNvSpPr>
          <p:nvPr/>
        </p:nvSpPr>
        <p:spPr>
          <a:xfrm>
            <a:off x="3084007" y="778644"/>
            <a:ext cx="3344821" cy="49515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err="1" smtClean="0"/>
              <a:t>CHaMP</a:t>
            </a:r>
            <a:r>
              <a:rPr lang="en-US" dirty="0" smtClean="0"/>
              <a:t> 2011 - 2012</a:t>
            </a:r>
          </a:p>
        </p:txBody>
      </p:sp>
      <p:sp>
        <p:nvSpPr>
          <p:cNvPr id="13" name="Rectangle 12"/>
          <p:cNvSpPr/>
          <p:nvPr/>
        </p:nvSpPr>
        <p:spPr bwMode="auto">
          <a:xfrm>
            <a:off x="3649986" y="1411980"/>
            <a:ext cx="2440798" cy="519983"/>
          </a:xfrm>
          <a:prstGeom prst="rect">
            <a:avLst/>
          </a:prstGeom>
          <a:no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R="0" algn="ctr" defTabSz="914400" rtl="0" eaLnBrk="1" fontAlgn="base" latinLnBrk="0" hangingPunct="1">
              <a:lnSpc>
                <a:spcPct val="100000"/>
              </a:lnSpc>
              <a:spcBef>
                <a:spcPts val="1200"/>
              </a:spcBef>
              <a:spcAft>
                <a:spcPct val="0"/>
              </a:spcAft>
              <a:buClrTx/>
              <a:buSzTx/>
              <a:tabLst/>
            </a:pPr>
            <a:r>
              <a:rPr lang="en-US" sz="2000" dirty="0" smtClean="0">
                <a:solidFill>
                  <a:schemeClr val="tx1"/>
                </a:solidFill>
                <a:latin typeface="Calibri"/>
                <a:cs typeface="Calibri"/>
              </a:rPr>
              <a:t>Abundance in Drift</a:t>
            </a:r>
            <a:endParaRPr kumimoji="0" lang="en-US" sz="2000" b="0" i="0" u="none" strike="noStrike" cap="none" normalizeH="0" baseline="0" dirty="0" smtClean="0">
              <a:ln>
                <a:noFill/>
              </a:ln>
              <a:solidFill>
                <a:schemeClr val="tx1"/>
              </a:solidFill>
              <a:effectLst/>
              <a:latin typeface="Calibri"/>
              <a:cs typeface="Calibri"/>
              <a:sym typeface="Gill Sans" charset="0"/>
            </a:endParaRPr>
          </a:p>
        </p:txBody>
      </p:sp>
    </p:spTree>
    <p:extLst>
      <p:ext uri="{BB962C8B-B14F-4D97-AF65-F5344CB8AC3E}">
        <p14:creationId xmlns:p14="http://schemas.microsoft.com/office/powerpoint/2010/main" val="4270344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38635" y="1738453"/>
            <a:ext cx="7734219" cy="3950401"/>
          </a:xfrm>
          <a:prstGeom prst="rect">
            <a:avLst/>
          </a:prstGeom>
        </p:spPr>
      </p:pic>
      <p:sp>
        <p:nvSpPr>
          <p:cNvPr id="5" name="Rectangle 4"/>
          <p:cNvSpPr/>
          <p:nvPr/>
        </p:nvSpPr>
        <p:spPr bwMode="auto">
          <a:xfrm>
            <a:off x="3377311" y="5652136"/>
            <a:ext cx="2771241" cy="513934"/>
          </a:xfrm>
          <a:prstGeom prst="rect">
            <a:avLst/>
          </a:prstGeom>
          <a:no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R="0" defTabSz="914400" rtl="0" eaLnBrk="1" fontAlgn="base" latinLnBrk="0" hangingPunct="1">
              <a:lnSpc>
                <a:spcPct val="100000"/>
              </a:lnSpc>
              <a:spcBef>
                <a:spcPts val="1200"/>
              </a:spcBef>
              <a:spcAft>
                <a:spcPct val="0"/>
              </a:spcAft>
              <a:buClrTx/>
              <a:buSzTx/>
              <a:tabLst/>
            </a:pPr>
            <a:r>
              <a:rPr lang="en-US" sz="2000" dirty="0" smtClean="0">
                <a:solidFill>
                  <a:schemeClr val="tx1"/>
                </a:solidFill>
                <a:latin typeface="Calibri"/>
                <a:cs typeface="Calibri"/>
              </a:rPr>
              <a:t>Benthic Density (29.5%)</a:t>
            </a:r>
            <a:endParaRPr kumimoji="0" lang="en-US" sz="2000" b="0" i="0" u="none" strike="noStrike" cap="none" normalizeH="0" baseline="0" dirty="0" smtClean="0">
              <a:ln>
                <a:noFill/>
              </a:ln>
              <a:solidFill>
                <a:schemeClr val="tx1"/>
              </a:solidFill>
              <a:effectLst/>
              <a:latin typeface="Calibri"/>
              <a:cs typeface="Calibri"/>
              <a:sym typeface="Gill Sans" charset="0"/>
            </a:endParaRPr>
          </a:p>
        </p:txBody>
      </p:sp>
      <p:sp>
        <p:nvSpPr>
          <p:cNvPr id="6" name="Content Placeholder 2"/>
          <p:cNvSpPr txBox="1">
            <a:spLocks/>
          </p:cNvSpPr>
          <p:nvPr/>
        </p:nvSpPr>
        <p:spPr>
          <a:xfrm>
            <a:off x="3084007" y="778644"/>
            <a:ext cx="3344821" cy="49515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err="1" smtClean="0"/>
              <a:t>CHaMP</a:t>
            </a:r>
            <a:r>
              <a:rPr lang="en-US" dirty="0" smtClean="0"/>
              <a:t> 2011 - 2012</a:t>
            </a:r>
          </a:p>
        </p:txBody>
      </p:sp>
      <p:sp>
        <p:nvSpPr>
          <p:cNvPr id="7" name="Rectangle 6"/>
          <p:cNvSpPr/>
          <p:nvPr/>
        </p:nvSpPr>
        <p:spPr bwMode="auto">
          <a:xfrm>
            <a:off x="3649986" y="1411980"/>
            <a:ext cx="2440798" cy="519983"/>
          </a:xfrm>
          <a:prstGeom prst="rect">
            <a:avLst/>
          </a:prstGeom>
          <a:no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R="0" algn="ctr" defTabSz="914400" rtl="0" eaLnBrk="1" fontAlgn="base" latinLnBrk="0" hangingPunct="1">
              <a:lnSpc>
                <a:spcPct val="100000"/>
              </a:lnSpc>
              <a:spcBef>
                <a:spcPts val="1200"/>
              </a:spcBef>
              <a:spcAft>
                <a:spcPct val="0"/>
              </a:spcAft>
              <a:buClrTx/>
              <a:buSzTx/>
              <a:tabLst/>
            </a:pPr>
            <a:r>
              <a:rPr lang="en-US" sz="2000" dirty="0" smtClean="0">
                <a:solidFill>
                  <a:schemeClr val="tx1"/>
                </a:solidFill>
                <a:latin typeface="Calibri"/>
                <a:cs typeface="Calibri"/>
              </a:rPr>
              <a:t>Abundance in Drift</a:t>
            </a:r>
            <a:endParaRPr kumimoji="0" lang="en-US" sz="2000" b="0" i="0" u="none" strike="noStrike" cap="none" normalizeH="0" baseline="0" dirty="0" smtClean="0">
              <a:ln>
                <a:noFill/>
              </a:ln>
              <a:solidFill>
                <a:schemeClr val="tx1"/>
              </a:solidFill>
              <a:effectLst/>
              <a:latin typeface="Calibri"/>
              <a:cs typeface="Calibri"/>
              <a:sym typeface="Gill Sans" charset="0"/>
            </a:endParaRPr>
          </a:p>
        </p:txBody>
      </p:sp>
      <p:sp>
        <p:nvSpPr>
          <p:cNvPr id="8" name="Title 1"/>
          <p:cNvSpPr txBox="1">
            <a:spLocks/>
          </p:cNvSpPr>
          <p:nvPr/>
        </p:nvSpPr>
        <p:spPr>
          <a:xfrm>
            <a:off x="926186" y="217935"/>
            <a:ext cx="7886700" cy="496816"/>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smtClean="0">
                <a:latin typeface="+mn-lt"/>
              </a:rPr>
              <a:t>Comparability – Crosswalk</a:t>
            </a:r>
            <a:endParaRPr lang="en-US" sz="3200" b="1" dirty="0">
              <a:latin typeface="+mn-lt"/>
            </a:endParaRPr>
          </a:p>
        </p:txBody>
      </p:sp>
    </p:spTree>
    <p:extLst>
      <p:ext uri="{BB962C8B-B14F-4D97-AF65-F5344CB8AC3E}">
        <p14:creationId xmlns:p14="http://schemas.microsoft.com/office/powerpoint/2010/main" val="5449683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137670" y="778644"/>
            <a:ext cx="3344821" cy="49515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err="1" smtClean="0"/>
              <a:t>CHaMP</a:t>
            </a:r>
            <a:r>
              <a:rPr lang="en-US" dirty="0" smtClean="0"/>
              <a:t> 2011 - 2012</a:t>
            </a:r>
          </a:p>
        </p:txBody>
      </p:sp>
      <p:sp>
        <p:nvSpPr>
          <p:cNvPr id="5" name="Title 1"/>
          <p:cNvSpPr txBox="1">
            <a:spLocks/>
          </p:cNvSpPr>
          <p:nvPr/>
        </p:nvSpPr>
        <p:spPr>
          <a:xfrm>
            <a:off x="1470121" y="196305"/>
            <a:ext cx="6222794" cy="496816"/>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smtClean="0">
                <a:latin typeface="+mn-lt"/>
              </a:rPr>
              <a:t>Comparability – Crosswalk</a:t>
            </a:r>
            <a:endParaRPr lang="en-US" sz="3200" b="1" dirty="0">
              <a:latin typeface="+mn-lt"/>
            </a:endParaRPr>
          </a:p>
        </p:txBody>
      </p:sp>
      <p:pic>
        <p:nvPicPr>
          <p:cNvPr id="6" name="Picture 5"/>
          <p:cNvPicPr>
            <a:picLocks noChangeAspect="1"/>
          </p:cNvPicPr>
          <p:nvPr/>
        </p:nvPicPr>
        <p:blipFill>
          <a:blip r:embed="rId2"/>
          <a:stretch>
            <a:fillRect/>
          </a:stretch>
        </p:blipFill>
        <p:spPr>
          <a:xfrm>
            <a:off x="2003429" y="1213603"/>
            <a:ext cx="5576995" cy="5031419"/>
          </a:xfrm>
          <a:prstGeom prst="rect">
            <a:avLst/>
          </a:prstGeom>
        </p:spPr>
      </p:pic>
      <p:sp>
        <p:nvSpPr>
          <p:cNvPr id="7" name="Rectangle 6"/>
          <p:cNvSpPr/>
          <p:nvPr/>
        </p:nvSpPr>
        <p:spPr bwMode="auto">
          <a:xfrm>
            <a:off x="3582120" y="6245171"/>
            <a:ext cx="2567760" cy="354712"/>
          </a:xfrm>
          <a:prstGeom prst="rect">
            <a:avLst/>
          </a:prstGeom>
          <a:no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R="0" defTabSz="914400" rtl="0" eaLnBrk="1" fontAlgn="base" latinLnBrk="0" hangingPunct="1">
              <a:lnSpc>
                <a:spcPct val="100000"/>
              </a:lnSpc>
              <a:spcBef>
                <a:spcPts val="1200"/>
              </a:spcBef>
              <a:spcAft>
                <a:spcPct val="0"/>
              </a:spcAft>
              <a:buClrTx/>
              <a:buSzTx/>
              <a:tabLst/>
            </a:pPr>
            <a:r>
              <a:rPr lang="en-US" sz="2000" dirty="0" smtClean="0">
                <a:solidFill>
                  <a:schemeClr val="tx1"/>
                </a:solidFill>
                <a:latin typeface="Calibri"/>
                <a:cs typeface="Calibri"/>
              </a:rPr>
              <a:t>Observed drift density</a:t>
            </a:r>
            <a:endParaRPr kumimoji="0" lang="en-US" sz="2000" b="0" i="0" u="none" strike="noStrike" cap="none" normalizeH="0" baseline="0" dirty="0" smtClean="0">
              <a:ln>
                <a:noFill/>
              </a:ln>
              <a:solidFill>
                <a:schemeClr val="tx1"/>
              </a:solidFill>
              <a:effectLst/>
              <a:latin typeface="Calibri"/>
              <a:cs typeface="Calibri"/>
              <a:sym typeface="Gill Sans" charset="0"/>
            </a:endParaRPr>
          </a:p>
        </p:txBody>
      </p:sp>
      <p:sp>
        <p:nvSpPr>
          <p:cNvPr id="8" name="Rectangle 7"/>
          <p:cNvSpPr/>
          <p:nvPr/>
        </p:nvSpPr>
        <p:spPr bwMode="auto">
          <a:xfrm rot="16200000">
            <a:off x="385214" y="3490317"/>
            <a:ext cx="2627894" cy="465564"/>
          </a:xfrm>
          <a:prstGeom prst="rect">
            <a:avLst/>
          </a:prstGeom>
          <a:no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R="0" defTabSz="914400" rtl="0" eaLnBrk="1" fontAlgn="base" latinLnBrk="0" hangingPunct="1">
              <a:lnSpc>
                <a:spcPct val="100000"/>
              </a:lnSpc>
              <a:spcBef>
                <a:spcPts val="1200"/>
              </a:spcBef>
              <a:spcAft>
                <a:spcPct val="0"/>
              </a:spcAft>
              <a:buClrTx/>
              <a:buSzTx/>
              <a:tabLst/>
            </a:pPr>
            <a:r>
              <a:rPr lang="en-US" sz="2000" dirty="0" smtClean="0">
                <a:solidFill>
                  <a:schemeClr val="tx1"/>
                </a:solidFill>
                <a:latin typeface="Calibri"/>
                <a:cs typeface="Calibri"/>
              </a:rPr>
              <a:t>Predicted drift density</a:t>
            </a:r>
            <a:endParaRPr kumimoji="0" lang="en-US" sz="2000" b="0" i="0" u="none" strike="noStrike" cap="none" normalizeH="0" baseline="0" dirty="0" smtClean="0">
              <a:ln>
                <a:noFill/>
              </a:ln>
              <a:solidFill>
                <a:schemeClr val="tx1"/>
              </a:solidFill>
              <a:effectLst/>
              <a:latin typeface="Calibri"/>
              <a:cs typeface="Calibri"/>
              <a:sym typeface="Gill Sans" charset="0"/>
            </a:endParaRPr>
          </a:p>
        </p:txBody>
      </p:sp>
    </p:spTree>
    <p:extLst>
      <p:ext uri="{BB962C8B-B14F-4D97-AF65-F5344CB8AC3E}">
        <p14:creationId xmlns:p14="http://schemas.microsoft.com/office/powerpoint/2010/main" val="13170936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noGrp="1"/>
          </p:cNvSpPr>
          <p:nvPr>
            <p:ph type="title"/>
          </p:nvPr>
        </p:nvSpPr>
        <p:spPr>
          <a:xfrm>
            <a:off x="688642" y="288000"/>
            <a:ext cx="7886700" cy="496816"/>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smtClean="0">
                <a:latin typeface="+mn-lt"/>
              </a:rPr>
              <a:t>Applicability – Relevance to fish</a:t>
            </a:r>
            <a:endParaRPr lang="en-US" sz="3200" b="1" dirty="0">
              <a:latin typeface="+mn-lt"/>
            </a:endParaRPr>
          </a:p>
        </p:txBody>
      </p:sp>
      <p:sp>
        <p:nvSpPr>
          <p:cNvPr id="8" name="Content Placeholder 2"/>
          <p:cNvSpPr>
            <a:spLocks noGrp="1"/>
          </p:cNvSpPr>
          <p:nvPr>
            <p:ph idx="1"/>
          </p:nvPr>
        </p:nvSpPr>
        <p:spPr>
          <a:xfrm>
            <a:off x="2092408" y="853754"/>
            <a:ext cx="5199036" cy="891295"/>
          </a:xfrm>
        </p:spPr>
        <p:txBody>
          <a:bodyPr>
            <a:normAutofit/>
          </a:bodyPr>
          <a:lstStyle/>
          <a:p>
            <a:r>
              <a:rPr lang="en-US" sz="2400" dirty="0" smtClean="0"/>
              <a:t>2013 relationship test</a:t>
            </a:r>
          </a:p>
          <a:p>
            <a:r>
              <a:rPr lang="en-US" sz="2400" dirty="0" smtClean="0"/>
              <a:t>55 Sites – 3000 individual </a:t>
            </a:r>
            <a:r>
              <a:rPr lang="en-US" sz="2400" i="1" dirty="0" smtClean="0"/>
              <a:t>O. </a:t>
            </a:r>
            <a:r>
              <a:rPr lang="en-US" sz="2400" i="1" dirty="0" err="1" smtClean="0"/>
              <a:t>mykiss</a:t>
            </a:r>
            <a:endParaRPr lang="en-US" sz="2400" i="1" dirty="0" smtClean="0"/>
          </a:p>
        </p:txBody>
      </p:sp>
      <p:pic>
        <p:nvPicPr>
          <p:cNvPr id="9" name="Picture 8"/>
          <p:cNvPicPr>
            <a:picLocks noChangeAspect="1"/>
          </p:cNvPicPr>
          <p:nvPr/>
        </p:nvPicPr>
        <p:blipFill>
          <a:blip r:embed="rId2"/>
          <a:stretch>
            <a:fillRect/>
          </a:stretch>
        </p:blipFill>
        <p:spPr>
          <a:xfrm>
            <a:off x="1272011" y="1799862"/>
            <a:ext cx="6790307" cy="4719132"/>
          </a:xfrm>
          <a:prstGeom prst="rect">
            <a:avLst/>
          </a:prstGeom>
        </p:spPr>
      </p:pic>
    </p:spTree>
    <p:extLst>
      <p:ext uri="{BB962C8B-B14F-4D97-AF65-F5344CB8AC3E}">
        <p14:creationId xmlns:p14="http://schemas.microsoft.com/office/powerpoint/2010/main" val="25164168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2"/>
          <p:cNvGraphicFramePr>
            <a:graphicFrameLocks noChangeAspect="1"/>
          </p:cNvGraphicFramePr>
          <p:nvPr>
            <p:extLst>
              <p:ext uri="{D42A27DB-BD31-4B8C-83A1-F6EECF244321}">
                <p14:modId xmlns:p14="http://schemas.microsoft.com/office/powerpoint/2010/main" val="1706800008"/>
              </p:ext>
            </p:extLst>
          </p:nvPr>
        </p:nvGraphicFramePr>
        <p:xfrm>
          <a:off x="1261087" y="1121354"/>
          <a:ext cx="6309760" cy="4999726"/>
        </p:xfrm>
        <a:graphic>
          <a:graphicData uri="http://schemas.openxmlformats.org/presentationml/2006/ole">
            <mc:AlternateContent xmlns:mc="http://schemas.openxmlformats.org/markup-compatibility/2006">
              <mc:Choice xmlns:v="urn:schemas-microsoft-com:vml" Requires="v">
                <p:oleObj spid="_x0000_s1038" name="SPW 10.0 Graph" r:id="rId3" imgW="5750640" imgH="4556160" progId="SigmaPlotGraphicObject.9">
                  <p:embed/>
                </p:oleObj>
              </mc:Choice>
              <mc:Fallback>
                <p:oleObj name="SPW 10.0 Graph" r:id="rId3" imgW="5750640" imgH="4556160" progId="SigmaPlotGraphicObject.9">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1087" y="1121354"/>
                        <a:ext cx="6309760" cy="4999726"/>
                      </a:xfrm>
                      <a:prstGeom prst="rect">
                        <a:avLst/>
                      </a:prstGeom>
                      <a:noFill/>
                      <a:ln>
                        <a:noFill/>
                      </a:ln>
                      <a:effectLst/>
                    </p:spPr>
                  </p:pic>
                </p:oleObj>
              </mc:Fallback>
            </mc:AlternateContent>
          </a:graphicData>
        </a:graphic>
      </p:graphicFrame>
      <p:pic>
        <p:nvPicPr>
          <p:cNvPr id="5" name="Picture 11" descr="Rainbow1"/>
          <p:cNvPicPr>
            <a:picLocks noChangeAspect="1" noChangeArrowheads="1"/>
          </p:cNvPicPr>
          <p:nvPr/>
        </p:nvPicPr>
        <p:blipFill>
          <a:blip r:embed="rId5"/>
          <a:srcRect/>
          <a:stretch>
            <a:fillRect/>
          </a:stretch>
        </p:blipFill>
        <p:spPr bwMode="auto">
          <a:xfrm rot="16200000">
            <a:off x="-507250" y="2874888"/>
            <a:ext cx="2444357" cy="1000551"/>
          </a:xfrm>
          <a:prstGeom prst="rect">
            <a:avLst/>
          </a:prstGeom>
          <a:noFill/>
          <a:ln w="9525">
            <a:noFill/>
            <a:miter lim="800000"/>
            <a:headEnd/>
            <a:tailEnd/>
          </a:ln>
          <a:effectLst>
            <a:outerShdw blurRad="76200" dir="13500000" sy="23000" kx="1200000" algn="br" rotWithShape="0">
              <a:prstClr val="black">
                <a:alpha val="20000"/>
              </a:prstClr>
            </a:outerShdw>
          </a:effectLst>
          <a:scene3d>
            <a:camera prst="orthographicFront"/>
            <a:lightRig rig="threePt" dir="t"/>
          </a:scene3d>
          <a:sp3d>
            <a:bevelT w="279400" h="273050"/>
          </a:sp3d>
        </p:spPr>
      </p:pic>
      <p:pic>
        <p:nvPicPr>
          <p:cNvPr id="6" name="Picture 5" descr="Elmid.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26726" y="5786927"/>
            <a:ext cx="1094689" cy="397458"/>
          </a:xfrm>
          <a:prstGeom prst="rect">
            <a:avLst/>
          </a:prstGeom>
          <a:ln>
            <a:noFill/>
          </a:ln>
          <a:effectLst>
            <a:outerShdw blurRad="292100" dist="139700" dir="2700000" algn="tl" rotWithShape="0">
              <a:srgbClr val="333333">
                <a:alpha val="65000"/>
              </a:srgbClr>
            </a:outerShdw>
          </a:effectLst>
        </p:spPr>
      </p:pic>
      <p:pic>
        <p:nvPicPr>
          <p:cNvPr id="7" name="Picture 6" descr="MayFly1.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7785010">
            <a:off x="4446611" y="5362563"/>
            <a:ext cx="662315" cy="470905"/>
          </a:xfrm>
          <a:prstGeom prst="rect">
            <a:avLst/>
          </a:prstGeom>
          <a:ln>
            <a:noFill/>
          </a:ln>
          <a:effectLst>
            <a:outerShdw blurRad="292100" dist="139700" dir="2700000" algn="tl" rotWithShape="0">
              <a:srgbClr val="333333">
                <a:alpha val="65000"/>
              </a:srgbClr>
            </a:outerShdw>
          </a:effectLst>
        </p:spPr>
      </p:pic>
      <p:pic>
        <p:nvPicPr>
          <p:cNvPr id="8" name="Picture 7" descr="Simuliidae.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77853" y="5670651"/>
            <a:ext cx="675741" cy="506806"/>
          </a:xfrm>
          <a:prstGeom prst="rect">
            <a:avLst/>
          </a:prstGeom>
          <a:ln>
            <a:noFill/>
          </a:ln>
          <a:effectLst>
            <a:outerShdw blurRad="292100" dist="139700" dir="2700000" algn="tl" rotWithShape="0">
              <a:srgbClr val="333333">
                <a:alpha val="65000"/>
              </a:srgbClr>
            </a:outerShdw>
          </a:effectLst>
        </p:spPr>
      </p:pic>
      <p:sp>
        <p:nvSpPr>
          <p:cNvPr id="9" name="Title 1"/>
          <p:cNvSpPr txBox="1">
            <a:spLocks noGrp="1"/>
          </p:cNvSpPr>
          <p:nvPr>
            <p:ph type="title"/>
          </p:nvPr>
        </p:nvSpPr>
        <p:spPr>
          <a:xfrm>
            <a:off x="680945" y="388061"/>
            <a:ext cx="7886700" cy="496816"/>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smtClean="0">
                <a:latin typeface="+mn-lt"/>
              </a:rPr>
              <a:t>Applicability – Relevance to fish</a:t>
            </a:r>
            <a:endParaRPr lang="en-US" sz="3200" b="1" dirty="0">
              <a:latin typeface="+mn-lt"/>
            </a:endParaRPr>
          </a:p>
        </p:txBody>
      </p:sp>
      <p:sp>
        <p:nvSpPr>
          <p:cNvPr id="10" name="Content Placeholder 2"/>
          <p:cNvSpPr>
            <a:spLocks noGrp="1"/>
          </p:cNvSpPr>
          <p:nvPr>
            <p:ph idx="1"/>
          </p:nvPr>
        </p:nvSpPr>
        <p:spPr>
          <a:xfrm>
            <a:off x="2637317" y="953816"/>
            <a:ext cx="4294192" cy="495151"/>
          </a:xfrm>
        </p:spPr>
        <p:txBody>
          <a:bodyPr>
            <a:normAutofit/>
          </a:bodyPr>
          <a:lstStyle/>
          <a:p>
            <a:r>
              <a:rPr lang="en-US" sz="2400" dirty="0" smtClean="0"/>
              <a:t>Preliminary ISEMP relationship</a:t>
            </a:r>
          </a:p>
        </p:txBody>
      </p:sp>
      <p:sp>
        <p:nvSpPr>
          <p:cNvPr id="11" name="Content Placeholder 2"/>
          <p:cNvSpPr txBox="1">
            <a:spLocks/>
          </p:cNvSpPr>
          <p:nvPr/>
        </p:nvSpPr>
        <p:spPr>
          <a:xfrm>
            <a:off x="7291843" y="6517485"/>
            <a:ext cx="1852157" cy="25330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smtClean="0"/>
              <a:t>Weber et al. 2014</a:t>
            </a:r>
            <a:r>
              <a:rPr lang="en-US" sz="1200" i="1" dirty="0" smtClean="0"/>
              <a:t> in press</a:t>
            </a:r>
          </a:p>
        </p:txBody>
      </p:sp>
      <p:sp>
        <p:nvSpPr>
          <p:cNvPr id="12" name="Content Placeholder 2"/>
          <p:cNvSpPr txBox="1">
            <a:spLocks/>
          </p:cNvSpPr>
          <p:nvPr/>
        </p:nvSpPr>
        <p:spPr>
          <a:xfrm>
            <a:off x="4132877" y="2887811"/>
            <a:ext cx="2774806" cy="11504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t>Simplified foraging relationship</a:t>
            </a:r>
          </a:p>
        </p:txBody>
      </p:sp>
    </p:spTree>
    <p:extLst>
      <p:ext uri="{BB962C8B-B14F-4D97-AF65-F5344CB8AC3E}">
        <p14:creationId xmlns:p14="http://schemas.microsoft.com/office/powerpoint/2010/main" val="34869944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54425" y="1312486"/>
            <a:ext cx="7369648" cy="5089886"/>
          </a:xfrm>
          <a:prstGeom prst="rect">
            <a:avLst/>
          </a:prstGeom>
        </p:spPr>
      </p:pic>
      <p:sp>
        <p:nvSpPr>
          <p:cNvPr id="5" name="Title 1"/>
          <p:cNvSpPr txBox="1">
            <a:spLocks noGrp="1"/>
          </p:cNvSpPr>
          <p:nvPr>
            <p:ph type="title"/>
          </p:nvPr>
        </p:nvSpPr>
        <p:spPr>
          <a:xfrm>
            <a:off x="688642" y="288000"/>
            <a:ext cx="7886700" cy="496816"/>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smtClean="0">
                <a:latin typeface="+mn-lt"/>
              </a:rPr>
              <a:t>Applicability – Relevance to fish</a:t>
            </a:r>
            <a:endParaRPr lang="en-US" sz="3200" b="1" dirty="0">
              <a:latin typeface="+mn-lt"/>
            </a:endParaRPr>
          </a:p>
        </p:txBody>
      </p:sp>
      <p:sp>
        <p:nvSpPr>
          <p:cNvPr id="6" name="Content Placeholder 2"/>
          <p:cNvSpPr>
            <a:spLocks noGrp="1"/>
          </p:cNvSpPr>
          <p:nvPr>
            <p:ph idx="1"/>
          </p:nvPr>
        </p:nvSpPr>
        <p:spPr>
          <a:xfrm>
            <a:off x="2506468" y="853755"/>
            <a:ext cx="4620925" cy="500912"/>
          </a:xfrm>
        </p:spPr>
        <p:txBody>
          <a:bodyPr>
            <a:normAutofit fontScale="85000" lnSpcReduction="10000"/>
          </a:bodyPr>
          <a:lstStyle/>
          <a:p>
            <a:r>
              <a:rPr lang="en-US" sz="2400" dirty="0" smtClean="0"/>
              <a:t>Preliminary test of relationship (7 Sites)</a:t>
            </a:r>
          </a:p>
        </p:txBody>
      </p:sp>
    </p:spTree>
    <p:extLst>
      <p:ext uri="{BB962C8B-B14F-4D97-AF65-F5344CB8AC3E}">
        <p14:creationId xmlns:p14="http://schemas.microsoft.com/office/powerpoint/2010/main" val="28228530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688642" y="288000"/>
            <a:ext cx="7886700" cy="496816"/>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smtClean="0">
                <a:latin typeface="+mn-lt"/>
              </a:rPr>
              <a:t>Drift vs Consumption</a:t>
            </a:r>
            <a:endParaRPr lang="en-US" sz="3200" b="1" dirty="0">
              <a:latin typeface="+mn-lt"/>
            </a:endParaRPr>
          </a:p>
        </p:txBody>
      </p:sp>
      <p:sp>
        <p:nvSpPr>
          <p:cNvPr id="5" name="Content Placeholder 2"/>
          <p:cNvSpPr>
            <a:spLocks noGrp="1"/>
          </p:cNvSpPr>
          <p:nvPr>
            <p:ph idx="1"/>
          </p:nvPr>
        </p:nvSpPr>
        <p:spPr>
          <a:xfrm>
            <a:off x="2332862" y="853755"/>
            <a:ext cx="4620925" cy="500912"/>
          </a:xfrm>
        </p:spPr>
        <p:txBody>
          <a:bodyPr>
            <a:normAutofit/>
          </a:bodyPr>
          <a:lstStyle/>
          <a:p>
            <a:pPr algn="ctr"/>
            <a:r>
              <a:rPr lang="en-US" sz="2400" dirty="0" smtClean="0"/>
              <a:t>2013 relationship test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0868" y="1297516"/>
            <a:ext cx="5969000" cy="4799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17082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1712501" y="1268814"/>
            <a:ext cx="1392362" cy="6610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smtClean="0"/>
              <a:t>Asotin</a:t>
            </a:r>
            <a:endParaRPr lang="en-US" sz="1800" dirty="0"/>
          </a:p>
        </p:txBody>
      </p:sp>
      <p:sp>
        <p:nvSpPr>
          <p:cNvPr id="4" name="Title 1"/>
          <p:cNvSpPr txBox="1">
            <a:spLocks noGrp="1"/>
          </p:cNvSpPr>
          <p:nvPr>
            <p:ph type="title"/>
          </p:nvPr>
        </p:nvSpPr>
        <p:spPr>
          <a:xfrm>
            <a:off x="628650" y="0"/>
            <a:ext cx="78867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smtClean="0">
                <a:latin typeface="+mn-lt"/>
              </a:rPr>
              <a:t>NREI models and status</a:t>
            </a:r>
            <a:endParaRPr lang="en-US" sz="3200" b="1" dirty="0">
              <a:latin typeface="+mn-lt"/>
            </a:endParaRPr>
          </a:p>
        </p:txBody>
      </p:sp>
      <p:sp>
        <p:nvSpPr>
          <p:cNvPr id="10" name="Content Placeholder 2"/>
          <p:cNvSpPr txBox="1">
            <a:spLocks/>
          </p:cNvSpPr>
          <p:nvPr/>
        </p:nvSpPr>
        <p:spPr>
          <a:xfrm>
            <a:off x="6246401" y="1268814"/>
            <a:ext cx="1392362" cy="6610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smtClean="0"/>
              <a:t>John Day</a:t>
            </a:r>
            <a:endParaRPr lang="en-US" sz="1800" dirty="0"/>
          </a:p>
        </p:txBody>
      </p:sp>
      <p:pic>
        <p:nvPicPr>
          <p:cNvPr id="1033" name="Picture 9" descr="C:\Users\elr\Desktop\FebChampStoryBoardStuff\NREI_Presentation\imagesAndFigures\jdObsPredPlot_option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2500" y="1444191"/>
            <a:ext cx="3886200" cy="389267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elr\Desktop\FebChampStoryBoardStuff\NREI_Presentation\imagesAndFigures\asotinObsPredPlot_option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700" y="1498039"/>
            <a:ext cx="3886200" cy="3899154"/>
          </a:xfrm>
          <a:prstGeom prst="rect">
            <a:avLst/>
          </a:prstGeom>
          <a:noFill/>
          <a:extLst>
            <a:ext uri="{909E8E84-426E-40DD-AFC4-6F175D3DCCD1}">
              <a14:hiddenFill xmlns:a14="http://schemas.microsoft.com/office/drawing/2010/main">
                <a:solidFill>
                  <a:srgbClr val="FFFFFF"/>
                </a:solidFill>
              </a14:hiddenFill>
            </a:ext>
          </a:extLst>
        </p:spPr>
      </p:pic>
      <p:sp>
        <p:nvSpPr>
          <p:cNvPr id="16" name="Content Placeholder 2"/>
          <p:cNvSpPr txBox="1">
            <a:spLocks/>
          </p:cNvSpPr>
          <p:nvPr/>
        </p:nvSpPr>
        <p:spPr>
          <a:xfrm>
            <a:off x="1315399" y="5111897"/>
            <a:ext cx="2441261" cy="264568"/>
          </a:xfrm>
          <a:prstGeom prst="rect">
            <a:avLst/>
          </a:prstGeom>
          <a:solidFill>
            <a:schemeClr val="bg1"/>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smtClean="0"/>
              <a:t>Predicted Carrying Capacity</a:t>
            </a:r>
            <a:endParaRPr lang="en-US" sz="1400" dirty="0"/>
          </a:p>
        </p:txBody>
      </p:sp>
      <p:sp>
        <p:nvSpPr>
          <p:cNvPr id="17" name="Content Placeholder 2"/>
          <p:cNvSpPr txBox="1">
            <a:spLocks/>
          </p:cNvSpPr>
          <p:nvPr/>
        </p:nvSpPr>
        <p:spPr>
          <a:xfrm>
            <a:off x="5849299" y="5109294"/>
            <a:ext cx="2441261" cy="264568"/>
          </a:xfrm>
          <a:prstGeom prst="rect">
            <a:avLst/>
          </a:prstGeom>
          <a:solidFill>
            <a:schemeClr val="bg1"/>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smtClean="0"/>
              <a:t>Predicted Carrying Capacity</a:t>
            </a:r>
            <a:endParaRPr lang="en-US" sz="1400" dirty="0"/>
          </a:p>
        </p:txBody>
      </p:sp>
    </p:spTree>
    <p:extLst>
      <p:ext uri="{BB962C8B-B14F-4D97-AF65-F5344CB8AC3E}">
        <p14:creationId xmlns:p14="http://schemas.microsoft.com/office/powerpoint/2010/main" val="11945630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1796590" y="3753365"/>
            <a:ext cx="6027645" cy="1434353"/>
          </a:xfrm>
        </p:spPr>
        <p:txBody>
          <a:bodyPr>
            <a:normAutofit/>
          </a:bodyPr>
          <a:lstStyle/>
          <a:p>
            <a:r>
              <a:rPr lang="en-US" sz="2400" dirty="0" smtClean="0"/>
              <a:t>Repeatability – Field sampling precision</a:t>
            </a:r>
          </a:p>
          <a:p>
            <a:r>
              <a:rPr lang="en-US" sz="2400" dirty="0" smtClean="0"/>
              <a:t>Comparability – Cross-walks</a:t>
            </a:r>
          </a:p>
          <a:p>
            <a:r>
              <a:rPr lang="en-US" sz="2400" dirty="0" smtClean="0"/>
              <a:t>Applicability – Relevance to fish</a:t>
            </a:r>
            <a:endParaRPr lang="en-US" sz="2400" dirty="0"/>
          </a:p>
        </p:txBody>
      </p:sp>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Lst>
          </a:blip>
          <a:stretch>
            <a:fillRect/>
          </a:stretch>
        </p:blipFill>
        <p:spPr>
          <a:xfrm>
            <a:off x="0" y="0"/>
            <a:ext cx="9144000" cy="3424197"/>
          </a:xfrm>
          <a:prstGeom prst="rect">
            <a:avLst/>
          </a:prstGeom>
        </p:spPr>
      </p:pic>
      <p:sp>
        <p:nvSpPr>
          <p:cNvPr id="4" name="Title 1"/>
          <p:cNvSpPr txBox="1">
            <a:spLocks noGrp="1"/>
          </p:cNvSpPr>
          <p:nvPr>
            <p:ph type="title"/>
          </p:nvPr>
        </p:nvSpPr>
        <p:spPr>
          <a:xfrm>
            <a:off x="680945" y="209176"/>
            <a:ext cx="7886700" cy="496816"/>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err="1" smtClean="0">
                <a:latin typeface="+mn-lt"/>
              </a:rPr>
              <a:t>CHaMP</a:t>
            </a:r>
            <a:r>
              <a:rPr lang="en-US" sz="3200" b="1" dirty="0" smtClean="0">
                <a:latin typeface="+mn-lt"/>
              </a:rPr>
              <a:t> Invertebrate Monitoring</a:t>
            </a:r>
            <a:endParaRPr lang="en-US" sz="3200" b="1" dirty="0">
              <a:latin typeface="+mn-lt"/>
            </a:endParaRPr>
          </a:p>
        </p:txBody>
      </p:sp>
      <p:pic>
        <p:nvPicPr>
          <p:cNvPr id="13" name="Picture 12" descr="Elmid.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0054" y="5778155"/>
            <a:ext cx="860113" cy="312288"/>
          </a:xfrm>
          <a:prstGeom prst="rect">
            <a:avLst/>
          </a:prstGeom>
          <a:ln>
            <a:noFill/>
          </a:ln>
          <a:effectLst>
            <a:outerShdw blurRad="292100" dist="139700" dir="2700000" algn="tl" rotWithShape="0">
              <a:srgbClr val="333333">
                <a:alpha val="65000"/>
              </a:srgbClr>
            </a:outerShdw>
          </a:effectLst>
        </p:spPr>
      </p:pic>
      <p:pic>
        <p:nvPicPr>
          <p:cNvPr id="14" name="Picture 13" descr="MayFly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7785010">
            <a:off x="6093021" y="5295268"/>
            <a:ext cx="657165" cy="467243"/>
          </a:xfrm>
          <a:prstGeom prst="rect">
            <a:avLst/>
          </a:prstGeom>
          <a:ln>
            <a:noFill/>
          </a:ln>
          <a:effectLst>
            <a:outerShdw blurRad="292100" dist="139700" dir="2700000" algn="tl" rotWithShape="0">
              <a:srgbClr val="333333">
                <a:alpha val="65000"/>
              </a:srgbClr>
            </a:outerShdw>
          </a:effectLst>
        </p:spPr>
      </p:pic>
      <p:pic>
        <p:nvPicPr>
          <p:cNvPr id="2" name="Picture 1" descr="MayFlyAdult.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00142" y="5380391"/>
            <a:ext cx="621643" cy="628499"/>
          </a:xfrm>
          <a:prstGeom prst="rect">
            <a:avLst/>
          </a:prstGeom>
          <a:ln>
            <a:noFill/>
          </a:ln>
          <a:effectLst>
            <a:outerShdw blurRad="292100" dist="139700" dir="2700000" algn="tl" rotWithShape="0">
              <a:srgbClr val="333333">
                <a:alpha val="65000"/>
              </a:srgbClr>
            </a:outerShdw>
          </a:effectLst>
        </p:spPr>
      </p:pic>
      <p:pic>
        <p:nvPicPr>
          <p:cNvPr id="3" name="Picture 2" descr="Simuliidae.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50165" y="5449496"/>
            <a:ext cx="1077946" cy="808460"/>
          </a:xfrm>
          <a:prstGeom prst="rect">
            <a:avLst/>
          </a:prstGeom>
          <a:ln>
            <a:noFill/>
          </a:ln>
          <a:effectLst>
            <a:outerShdw blurRad="292100" dist="139700" dir="2700000" algn="tl" rotWithShape="0">
              <a:srgbClr val="333333">
                <a:alpha val="65000"/>
              </a:srgbClr>
            </a:outerShdw>
          </a:effectLst>
        </p:spPr>
      </p:pic>
      <p:pic>
        <p:nvPicPr>
          <p:cNvPr id="9" name="Picture 11" descr="Rainbow1"/>
          <p:cNvPicPr>
            <a:picLocks noChangeAspect="1" noChangeArrowheads="1"/>
          </p:cNvPicPr>
          <p:nvPr/>
        </p:nvPicPr>
        <p:blipFill>
          <a:blip r:embed="rId8"/>
          <a:srcRect/>
          <a:stretch>
            <a:fillRect/>
          </a:stretch>
        </p:blipFill>
        <p:spPr bwMode="auto">
          <a:xfrm>
            <a:off x="1830050" y="5120462"/>
            <a:ext cx="3250088" cy="1330362"/>
          </a:xfrm>
          <a:prstGeom prst="rect">
            <a:avLst/>
          </a:prstGeom>
          <a:noFill/>
          <a:ln w="9525">
            <a:noFill/>
            <a:miter lim="800000"/>
            <a:headEnd/>
            <a:tailEnd/>
          </a:ln>
          <a:effectLst>
            <a:outerShdw blurRad="76200" dir="13500000" sy="23000" kx="1200000" algn="br" rotWithShape="0">
              <a:prstClr val="black">
                <a:alpha val="20000"/>
              </a:prstClr>
            </a:outerShdw>
          </a:effectLst>
          <a:scene3d>
            <a:camera prst="orthographicFront"/>
            <a:lightRig rig="threePt" dir="t"/>
          </a:scene3d>
          <a:sp3d>
            <a:bevelT w="279400" h="273050"/>
          </a:sp3d>
        </p:spPr>
      </p:pic>
    </p:spTree>
    <p:extLst>
      <p:ext uri="{BB962C8B-B14F-4D97-AF65-F5344CB8AC3E}">
        <p14:creationId xmlns:p14="http://schemas.microsoft.com/office/powerpoint/2010/main" val="30552410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6" name="Content Placeholder 5"/>
          <p:cNvSpPr>
            <a:spLocks noGrp="1"/>
          </p:cNvSpPr>
          <p:nvPr>
            <p:ph idx="1"/>
          </p:nvPr>
        </p:nvSpPr>
        <p:spPr/>
        <p:txBody>
          <a:bodyPr>
            <a:normAutofit lnSpcReduction="10000"/>
          </a:bodyPr>
          <a:lstStyle/>
          <a:p>
            <a:r>
              <a:rPr lang="en-US" dirty="0" smtClean="0"/>
              <a:t>Repeatable </a:t>
            </a:r>
          </a:p>
          <a:p>
            <a:pPr lvl="1"/>
            <a:r>
              <a:rPr lang="en-US" dirty="0" smtClean="0"/>
              <a:t>Don’t sample at high flows</a:t>
            </a:r>
          </a:p>
          <a:p>
            <a:pPr lvl="1"/>
            <a:r>
              <a:rPr lang="en-US" dirty="0"/>
              <a:t>Avoid clogged nets</a:t>
            </a:r>
          </a:p>
          <a:p>
            <a:pPr lvl="1"/>
            <a:r>
              <a:rPr lang="en-US" dirty="0" smtClean="0"/>
              <a:t>Two nets appears adequate</a:t>
            </a:r>
          </a:p>
          <a:p>
            <a:r>
              <a:rPr lang="en-US" dirty="0" smtClean="0"/>
              <a:t>Potential to predict drift from benthic</a:t>
            </a:r>
          </a:p>
          <a:p>
            <a:pPr lvl="1"/>
            <a:r>
              <a:rPr lang="en-US" dirty="0" smtClean="0"/>
              <a:t>But what about terrestrials?</a:t>
            </a:r>
          </a:p>
          <a:p>
            <a:r>
              <a:rPr lang="en-US" dirty="0" smtClean="0"/>
              <a:t>Applicability to fish</a:t>
            </a:r>
          </a:p>
          <a:p>
            <a:pPr lvl="1"/>
            <a:r>
              <a:rPr lang="en-US" dirty="0" smtClean="0"/>
              <a:t>Simple bioenergetics model is not enough</a:t>
            </a:r>
          </a:p>
          <a:p>
            <a:pPr lvl="1"/>
            <a:r>
              <a:rPr lang="en-US" dirty="0" smtClean="0"/>
              <a:t>Paired with physical habitat, drift is useful information</a:t>
            </a:r>
          </a:p>
          <a:p>
            <a:r>
              <a:rPr lang="en-US" dirty="0" smtClean="0"/>
              <a:t>What is the alternative</a:t>
            </a:r>
          </a:p>
          <a:p>
            <a:endParaRPr lang="en-US" dirty="0" smtClean="0"/>
          </a:p>
          <a:p>
            <a:pPr lvl="1"/>
            <a:endParaRPr lang="en-US" dirty="0" smtClean="0"/>
          </a:p>
          <a:p>
            <a:endParaRPr lang="en-US" dirty="0" smtClean="0"/>
          </a:p>
          <a:p>
            <a:pPr lvl="1"/>
            <a:endParaRPr lang="en-US" dirty="0"/>
          </a:p>
        </p:txBody>
      </p:sp>
      <p:pic>
        <p:nvPicPr>
          <p:cNvPr id="4" name="Picture 3" descr="DriftMountain.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18206" y="442019"/>
            <a:ext cx="3017038" cy="2253467"/>
          </a:xfrm>
          <a:prstGeom prst="rect">
            <a:avLst/>
          </a:prstGeom>
        </p:spPr>
      </p:pic>
      <p:sp>
        <p:nvSpPr>
          <p:cNvPr id="7" name="TextBox 6"/>
          <p:cNvSpPr txBox="1"/>
          <p:nvPr/>
        </p:nvSpPr>
        <p:spPr>
          <a:xfrm>
            <a:off x="1117600" y="212513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6345674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etal\Shared\et_al\Projects\USA\ISEMP\WPM\wrk_Data\JD_GPP_Sites_Complex.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1832"/>
          <a:stretch/>
        </p:blipFill>
        <p:spPr bwMode="auto">
          <a:xfrm>
            <a:off x="4224272" y="508183"/>
            <a:ext cx="5040334" cy="57509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02462" y="446856"/>
            <a:ext cx="5234355" cy="584775"/>
          </a:xfrm>
          <a:prstGeom prst="rect">
            <a:avLst/>
          </a:prstGeom>
          <a:noFill/>
        </p:spPr>
        <p:txBody>
          <a:bodyPr wrap="square" rtlCol="0">
            <a:spAutoFit/>
          </a:bodyPr>
          <a:lstStyle/>
          <a:p>
            <a:r>
              <a:rPr lang="en-US" sz="3200" dirty="0" smtClean="0"/>
              <a:t>Sampling design</a:t>
            </a:r>
            <a:endParaRPr lang="en-US" sz="3200" dirty="0"/>
          </a:p>
        </p:txBody>
      </p:sp>
      <p:sp>
        <p:nvSpPr>
          <p:cNvPr id="9" name="TextBox 8"/>
          <p:cNvSpPr txBox="1"/>
          <p:nvPr/>
        </p:nvSpPr>
        <p:spPr>
          <a:xfrm>
            <a:off x="173862" y="1266034"/>
            <a:ext cx="4173416" cy="3785652"/>
          </a:xfrm>
          <a:prstGeom prst="rect">
            <a:avLst/>
          </a:prstGeom>
          <a:noFill/>
        </p:spPr>
        <p:txBody>
          <a:bodyPr wrap="square" rtlCol="0">
            <a:spAutoFit/>
          </a:bodyPr>
          <a:lstStyle/>
          <a:p>
            <a:pPr marL="457200" indent="-457200">
              <a:buFont typeface="Arial" panose="020B0604020202020204" pitchFamily="34" charset="0"/>
              <a:buChar char="•"/>
            </a:pPr>
            <a:r>
              <a:rPr lang="en-US" sz="2000" dirty="0"/>
              <a:t>23 sites</a:t>
            </a:r>
          </a:p>
          <a:p>
            <a:pPr marL="914400" lvl="1" indent="-457200">
              <a:buFont typeface="Arial" panose="020B0604020202020204" pitchFamily="34" charset="0"/>
              <a:buChar char="•"/>
            </a:pPr>
            <a:r>
              <a:rPr lang="en-US" sz="2000" dirty="0"/>
              <a:t>Middle Fork and South Fork John </a:t>
            </a:r>
            <a:r>
              <a:rPr lang="en-US" sz="2000" dirty="0" smtClean="0"/>
              <a:t>Day</a:t>
            </a:r>
            <a:r>
              <a:rPr lang="en-US" sz="2000" dirty="0"/>
              <a:t> River</a:t>
            </a:r>
          </a:p>
          <a:p>
            <a:pPr marL="914400" lvl="1" indent="-457200">
              <a:buFont typeface="Arial" panose="020B0604020202020204" pitchFamily="34" charset="0"/>
              <a:buChar char="•"/>
            </a:pPr>
            <a:r>
              <a:rPr lang="en-US" sz="2000" dirty="0"/>
              <a:t>Stratified by geomorphic classification unit</a:t>
            </a:r>
          </a:p>
          <a:p>
            <a:pPr marL="457200" indent="-457200">
              <a:buFont typeface="Arial" panose="020B0604020202020204" pitchFamily="34" charset="0"/>
              <a:buChar char="•"/>
            </a:pPr>
            <a:endParaRPr lang="en-US" sz="2000" dirty="0" smtClean="0"/>
          </a:p>
          <a:p>
            <a:pPr marL="457200" indent="-457200">
              <a:buFont typeface="Arial" panose="020B0604020202020204" pitchFamily="34" charset="0"/>
              <a:buChar char="•"/>
            </a:pPr>
            <a:r>
              <a:rPr lang="en-US" sz="2000" dirty="0" smtClean="0"/>
              <a:t>Short and long-term deployment</a:t>
            </a:r>
          </a:p>
          <a:p>
            <a:pPr marL="914400" lvl="1" indent="-457200">
              <a:buFont typeface="Arial" panose="020B0604020202020204" pitchFamily="34" charset="0"/>
              <a:buChar char="•"/>
            </a:pPr>
            <a:r>
              <a:rPr lang="en-US" sz="2000" dirty="0" smtClean="0"/>
              <a:t>2-3 day</a:t>
            </a:r>
          </a:p>
          <a:p>
            <a:pPr marL="914400" lvl="1" indent="-457200">
              <a:buFont typeface="Arial" panose="020B0604020202020204" pitchFamily="34" charset="0"/>
              <a:buChar char="•"/>
            </a:pPr>
            <a:r>
              <a:rPr lang="en-US" sz="2000" dirty="0" smtClean="0"/>
              <a:t>21 day</a:t>
            </a:r>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r>
              <a:rPr lang="en-US" sz="2000" dirty="0" smtClean="0"/>
              <a:t>Used PME </a:t>
            </a:r>
            <a:r>
              <a:rPr lang="en-US" sz="2000" dirty="0" err="1" smtClean="0"/>
              <a:t>miniDOT</a:t>
            </a:r>
            <a:r>
              <a:rPr lang="en-US" sz="2000" dirty="0" smtClean="0"/>
              <a:t> loggers</a:t>
            </a:r>
          </a:p>
          <a:p>
            <a:pPr marL="457200" indent="-457200">
              <a:buFont typeface="Arial" panose="020B0604020202020204" pitchFamily="34" charset="0"/>
              <a:buChar char="•"/>
            </a:pPr>
            <a:endParaRPr lang="en-US" sz="2000" dirty="0"/>
          </a:p>
        </p:txBody>
      </p:sp>
      <p:sp>
        <p:nvSpPr>
          <p:cNvPr id="10" name="TextBox 9"/>
          <p:cNvSpPr txBox="1"/>
          <p:nvPr/>
        </p:nvSpPr>
        <p:spPr>
          <a:xfrm>
            <a:off x="4779133" y="163644"/>
            <a:ext cx="4364867" cy="461665"/>
          </a:xfrm>
          <a:prstGeom prst="rect">
            <a:avLst/>
          </a:prstGeom>
          <a:noFill/>
        </p:spPr>
        <p:txBody>
          <a:bodyPr wrap="square" rtlCol="0">
            <a:spAutoFit/>
          </a:bodyPr>
          <a:lstStyle/>
          <a:p>
            <a:r>
              <a:rPr lang="en-US" sz="2400" dirty="0" smtClean="0"/>
              <a:t>Middle Fork John Day</a:t>
            </a:r>
            <a:endParaRPr lang="en-US" sz="2400" dirty="0"/>
          </a:p>
        </p:txBody>
      </p:sp>
      <p:sp>
        <p:nvSpPr>
          <p:cNvPr id="11" name="TextBox 10"/>
          <p:cNvSpPr txBox="1"/>
          <p:nvPr/>
        </p:nvSpPr>
        <p:spPr>
          <a:xfrm>
            <a:off x="4776985" y="3059271"/>
            <a:ext cx="4364867" cy="461665"/>
          </a:xfrm>
          <a:prstGeom prst="rect">
            <a:avLst/>
          </a:prstGeom>
          <a:noFill/>
        </p:spPr>
        <p:txBody>
          <a:bodyPr wrap="square" rtlCol="0">
            <a:spAutoFit/>
          </a:bodyPr>
          <a:lstStyle/>
          <a:p>
            <a:r>
              <a:rPr lang="en-US" sz="2400" dirty="0" smtClean="0"/>
              <a:t>Murderers Creek</a:t>
            </a:r>
            <a:endParaRPr lang="en-US" sz="2400" dirty="0"/>
          </a:p>
        </p:txBody>
      </p:sp>
      <p:pic>
        <p:nvPicPr>
          <p:cNvPr id="7" name="Picture 3" descr="C:\etal\Shared\et_al\Projects\USA\ISEMP\WPM\wrk_Data\JD_GPP_Sites_Complex.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4308" t="17910" r="22846" b="69059"/>
          <a:stretch/>
        </p:blipFill>
        <p:spPr bwMode="auto">
          <a:xfrm>
            <a:off x="4398794" y="3059271"/>
            <a:ext cx="4436114" cy="327456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961566" y="1764406"/>
            <a:ext cx="1061972" cy="850005"/>
          </a:xfrm>
          <a:prstGeom prst="rect">
            <a:avLst/>
          </a:prstGeom>
          <a:noFill/>
          <a:ln w="38100">
            <a:solidFill>
              <a:srgbClr val="E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flipV="1">
            <a:off x="4398794" y="2614411"/>
            <a:ext cx="2562772" cy="444860"/>
          </a:xfrm>
          <a:prstGeom prst="line">
            <a:avLst/>
          </a:prstGeom>
          <a:ln w="38100">
            <a:solidFill>
              <a:srgbClr val="E6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8023538" y="2614411"/>
            <a:ext cx="811370" cy="444860"/>
          </a:xfrm>
          <a:prstGeom prst="line">
            <a:avLst/>
          </a:prstGeom>
          <a:ln w="38100">
            <a:solidFill>
              <a:srgbClr val="E60000"/>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408720" y="3059271"/>
            <a:ext cx="4426187" cy="3274562"/>
          </a:xfrm>
          <a:prstGeom prst="rect">
            <a:avLst/>
          </a:prstGeom>
          <a:noFill/>
          <a:ln w="38100">
            <a:solidFill>
              <a:srgbClr val="E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http://t3.gstatic.com/images?q=tbn:ANd9GcSFn7qaqPCh8I_HrWaAt48U1CMtS8czeeZG5zPJOzxkuTDuy2qrW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3536" y="4892902"/>
            <a:ext cx="1906103" cy="1420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35550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48825" y="508183"/>
            <a:ext cx="5070150" cy="4154984"/>
          </a:xfrm>
          <a:prstGeom prst="rect">
            <a:avLst/>
          </a:prstGeom>
          <a:noFill/>
        </p:spPr>
        <p:txBody>
          <a:bodyPr wrap="square" rtlCol="0">
            <a:spAutoFit/>
          </a:bodyPr>
          <a:lstStyle/>
          <a:p>
            <a:r>
              <a:rPr lang="en-US" sz="2800" dirty="0" smtClean="0"/>
              <a:t>Preliminary Results:</a:t>
            </a:r>
          </a:p>
          <a:p>
            <a:endParaRPr lang="en-US" sz="2800" dirty="0"/>
          </a:p>
          <a:p>
            <a:r>
              <a:rPr lang="en-US" sz="2400" dirty="0" smtClean="0"/>
              <a:t>Tributaries</a:t>
            </a:r>
          </a:p>
          <a:p>
            <a:pPr marL="457200" indent="-457200">
              <a:buFont typeface="Arial" panose="020B0604020202020204" pitchFamily="34" charset="0"/>
              <a:buChar char="•"/>
            </a:pPr>
            <a:r>
              <a:rPr lang="en-US" sz="2000" dirty="0" smtClean="0"/>
              <a:t>Net production negative</a:t>
            </a:r>
          </a:p>
          <a:p>
            <a:pPr marL="457200" indent="-457200">
              <a:buFont typeface="Arial" panose="020B0604020202020204" pitchFamily="34" charset="0"/>
              <a:buChar char="•"/>
            </a:pPr>
            <a:r>
              <a:rPr lang="en-US" sz="2000" dirty="0" smtClean="0"/>
              <a:t>Gross production 0.15 – 6.1 mg O</a:t>
            </a:r>
            <a:r>
              <a:rPr lang="en-US" sz="2000" baseline="-25000" dirty="0" smtClean="0"/>
              <a:t>2</a:t>
            </a:r>
            <a:r>
              <a:rPr lang="en-US" sz="2000" dirty="0" smtClean="0"/>
              <a:t> L d</a:t>
            </a:r>
            <a:r>
              <a:rPr lang="en-US" sz="2000" baseline="30000" dirty="0" smtClean="0"/>
              <a:t>-1</a:t>
            </a:r>
          </a:p>
          <a:p>
            <a:pPr marL="457200" indent="-457200">
              <a:buFont typeface="Arial" panose="020B0604020202020204" pitchFamily="34" charset="0"/>
              <a:buChar char="•"/>
            </a:pPr>
            <a:endParaRPr lang="en-US" sz="2000" baseline="30000" dirty="0"/>
          </a:p>
          <a:p>
            <a:r>
              <a:rPr lang="en-US" sz="2400" dirty="0" smtClean="0"/>
              <a:t>Mainstem</a:t>
            </a:r>
            <a:endParaRPr lang="en-US" sz="2400" dirty="0"/>
          </a:p>
          <a:p>
            <a:pPr marL="457200" indent="-457200">
              <a:buFont typeface="Arial" panose="020B0604020202020204" pitchFamily="34" charset="0"/>
              <a:buChar char="•"/>
            </a:pPr>
            <a:r>
              <a:rPr lang="en-US" sz="2000" dirty="0"/>
              <a:t>Net production </a:t>
            </a:r>
            <a:r>
              <a:rPr lang="en-US" sz="2000" dirty="0" smtClean="0"/>
              <a:t>positive</a:t>
            </a:r>
            <a:endParaRPr lang="en-US" sz="2000" dirty="0"/>
          </a:p>
          <a:p>
            <a:pPr marL="457200" indent="-457200">
              <a:buFont typeface="Arial" panose="020B0604020202020204" pitchFamily="34" charset="0"/>
              <a:buChar char="•"/>
            </a:pPr>
            <a:r>
              <a:rPr lang="en-US" sz="2000" dirty="0"/>
              <a:t>Gross production </a:t>
            </a:r>
            <a:r>
              <a:rPr lang="en-US" sz="2000" dirty="0" smtClean="0"/>
              <a:t>4.3– 17.2 mg </a:t>
            </a:r>
            <a:r>
              <a:rPr lang="en-US" sz="2000" dirty="0"/>
              <a:t>O</a:t>
            </a:r>
            <a:r>
              <a:rPr lang="en-US" sz="2000" baseline="-25000" dirty="0"/>
              <a:t>2</a:t>
            </a:r>
            <a:r>
              <a:rPr lang="en-US" sz="2000" dirty="0"/>
              <a:t> </a:t>
            </a:r>
            <a:r>
              <a:rPr lang="en-US" sz="2000" dirty="0" smtClean="0"/>
              <a:t>L d</a:t>
            </a:r>
            <a:r>
              <a:rPr lang="en-US" sz="2000" baseline="30000" dirty="0" smtClean="0"/>
              <a:t>-1</a:t>
            </a:r>
          </a:p>
          <a:p>
            <a:pPr marL="457200" indent="-457200">
              <a:buFont typeface="Arial" panose="020B0604020202020204" pitchFamily="34" charset="0"/>
              <a:buChar char="•"/>
            </a:pPr>
            <a:endParaRPr lang="en-US" sz="2000" baseline="30000" dirty="0" smtClean="0"/>
          </a:p>
          <a:p>
            <a:r>
              <a:rPr lang="en-US" sz="2400" dirty="0" smtClean="0"/>
              <a:t>Signal to noise: 6.5</a:t>
            </a:r>
            <a:endParaRPr lang="en-US" sz="2400" dirty="0"/>
          </a:p>
          <a:p>
            <a:endParaRPr lang="en-US" sz="2000" baseline="30000" dirty="0"/>
          </a:p>
          <a:p>
            <a:pPr marL="457200" indent="-457200">
              <a:buFont typeface="Arial" panose="020B0604020202020204" pitchFamily="34" charset="0"/>
              <a:buChar char="•"/>
            </a:pPr>
            <a:endParaRPr lang="en-US" sz="2400" baseline="30000" dirty="0" smtClean="0"/>
          </a:p>
        </p:txBody>
      </p:sp>
      <p:pic>
        <p:nvPicPr>
          <p:cNvPr id="16" name="Picture 15"/>
          <p:cNvPicPr>
            <a:picLocks/>
          </p:cNvPicPr>
          <p:nvPr/>
        </p:nvPicPr>
        <p:blipFill rotWithShape="1">
          <a:blip r:embed="rId2" cstate="print">
            <a:extLst>
              <a:ext uri="{28A0092B-C50C-407E-A947-70E740481C1C}">
                <a14:useLocalDpi xmlns:a14="http://schemas.microsoft.com/office/drawing/2010/main" val="0"/>
              </a:ext>
            </a:extLst>
          </a:blip>
          <a:srcRect l="19179"/>
          <a:stretch/>
        </p:blipFill>
        <p:spPr>
          <a:xfrm>
            <a:off x="5435516" y="264731"/>
            <a:ext cx="2418248" cy="2418248"/>
          </a:xfrm>
          <a:prstGeom prst="rect">
            <a:avLst/>
          </a:prstGeom>
        </p:spPr>
      </p:pic>
      <p:pic>
        <p:nvPicPr>
          <p:cNvPr id="17" name="Picture 16"/>
          <p:cNvPicPr>
            <a:picLocks/>
          </p:cNvPicPr>
          <p:nvPr/>
        </p:nvPicPr>
        <p:blipFill rotWithShape="1">
          <a:blip r:embed="rId3" cstate="print">
            <a:extLst>
              <a:ext uri="{28A0092B-C50C-407E-A947-70E740481C1C}">
                <a14:useLocalDpi xmlns:a14="http://schemas.microsoft.com/office/drawing/2010/main" val="0"/>
              </a:ext>
            </a:extLst>
          </a:blip>
          <a:srcRect r="20256"/>
          <a:stretch/>
        </p:blipFill>
        <p:spPr>
          <a:xfrm>
            <a:off x="5435516" y="3289895"/>
            <a:ext cx="2418248" cy="2418248"/>
          </a:xfrm>
          <a:prstGeom prst="rect">
            <a:avLst/>
          </a:prstGeom>
        </p:spPr>
      </p:pic>
      <p:pic>
        <p:nvPicPr>
          <p:cNvPr id="1024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832" y="4360479"/>
            <a:ext cx="4833937" cy="151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75356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5939" y="1534051"/>
            <a:ext cx="6503859" cy="4721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440184" y="5898518"/>
            <a:ext cx="2263633" cy="461665"/>
          </a:xfrm>
          <a:prstGeom prst="rect">
            <a:avLst/>
          </a:prstGeom>
          <a:noFill/>
        </p:spPr>
        <p:txBody>
          <a:bodyPr wrap="none" rtlCol="0">
            <a:spAutoFit/>
          </a:bodyPr>
          <a:lstStyle/>
          <a:p>
            <a:r>
              <a:rPr lang="en-US" sz="2400" b="1" dirty="0" smtClean="0"/>
              <a:t>GPP (</a:t>
            </a:r>
            <a:r>
              <a:rPr lang="en-AU" sz="2400" b="1" dirty="0"/>
              <a:t>g O</a:t>
            </a:r>
            <a:r>
              <a:rPr lang="en-AU" sz="2400" b="1" baseline="-25000" dirty="0"/>
              <a:t>2</a:t>
            </a:r>
            <a:r>
              <a:rPr lang="en-AU" sz="2400" b="1" dirty="0"/>
              <a:t> L</a:t>
            </a:r>
            <a:r>
              <a:rPr lang="en-AU" sz="2400" b="1" baseline="30000" dirty="0"/>
              <a:t>-1</a:t>
            </a:r>
            <a:r>
              <a:rPr lang="en-AU" sz="2400" b="1" dirty="0"/>
              <a:t> </a:t>
            </a:r>
            <a:r>
              <a:rPr lang="en-AU" sz="2400" b="1" dirty="0" smtClean="0"/>
              <a:t>d</a:t>
            </a:r>
            <a:r>
              <a:rPr lang="en-AU" sz="2400" b="1" baseline="30000" dirty="0" smtClean="0"/>
              <a:t>-1</a:t>
            </a:r>
            <a:r>
              <a:rPr lang="en-US" sz="2400" b="1" dirty="0" smtClean="0"/>
              <a:t>)</a:t>
            </a:r>
            <a:endParaRPr lang="en-US" sz="2400" b="1" dirty="0"/>
          </a:p>
        </p:txBody>
      </p:sp>
      <p:sp>
        <p:nvSpPr>
          <p:cNvPr id="12" name="TextBox 11"/>
          <p:cNvSpPr txBox="1"/>
          <p:nvPr/>
        </p:nvSpPr>
        <p:spPr>
          <a:xfrm rot="16200000">
            <a:off x="-335778" y="3288321"/>
            <a:ext cx="2807500" cy="461665"/>
          </a:xfrm>
          <a:prstGeom prst="rect">
            <a:avLst/>
          </a:prstGeom>
          <a:noFill/>
        </p:spPr>
        <p:txBody>
          <a:bodyPr wrap="none" rtlCol="0">
            <a:spAutoFit/>
          </a:bodyPr>
          <a:lstStyle/>
          <a:p>
            <a:r>
              <a:rPr lang="en-US" sz="2400" b="1" dirty="0" smtClean="0"/>
              <a:t>Ln (aquatic biomass)</a:t>
            </a:r>
            <a:endParaRPr lang="en-US" sz="2400" b="1" baseline="30000" dirty="0" smtClean="0"/>
          </a:p>
        </p:txBody>
      </p:sp>
      <p:sp>
        <p:nvSpPr>
          <p:cNvPr id="2" name="Oval 1"/>
          <p:cNvSpPr/>
          <p:nvPr/>
        </p:nvSpPr>
        <p:spPr>
          <a:xfrm rot="20064740">
            <a:off x="4722243" y="4019429"/>
            <a:ext cx="2080359" cy="61575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2"/>
          <p:cNvSpPr txBox="1">
            <a:spLocks/>
          </p:cNvSpPr>
          <p:nvPr/>
        </p:nvSpPr>
        <p:spPr>
          <a:xfrm>
            <a:off x="628650" y="-98518"/>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t>Drift</a:t>
            </a:r>
            <a:endParaRPr lang="en-US" dirty="0"/>
          </a:p>
        </p:txBody>
      </p:sp>
      <p:pic>
        <p:nvPicPr>
          <p:cNvPr id="21" name="Picture 4" descr="http://www.wildco.com/images/C/15-C2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6562" b="13465"/>
          <a:stretch/>
        </p:blipFill>
        <p:spPr bwMode="auto">
          <a:xfrm>
            <a:off x="1858787" y="857047"/>
            <a:ext cx="1581397" cy="1106532"/>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 25"/>
          <p:cNvGrpSpPr/>
          <p:nvPr/>
        </p:nvGrpSpPr>
        <p:grpSpPr>
          <a:xfrm>
            <a:off x="7168816" y="210705"/>
            <a:ext cx="1615003" cy="727796"/>
            <a:chOff x="6400800" y="1134013"/>
            <a:chExt cx="1615003" cy="727796"/>
          </a:xfrm>
        </p:grpSpPr>
        <p:sp>
          <p:nvSpPr>
            <p:cNvPr id="27" name="Oval 26"/>
            <p:cNvSpPr/>
            <p:nvPr/>
          </p:nvSpPr>
          <p:spPr>
            <a:xfrm>
              <a:off x="6400800" y="1227045"/>
              <a:ext cx="183268" cy="183268"/>
            </a:xfrm>
            <a:prstGeom prst="ellipse">
              <a:avLst/>
            </a:prstGeom>
            <a:solidFill>
              <a:srgbClr val="E6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6400800" y="1585509"/>
              <a:ext cx="183268" cy="183268"/>
            </a:xfrm>
            <a:prstGeom prst="ellipse">
              <a:avLst/>
            </a:prstGeom>
            <a:solidFill>
              <a:srgbClr val="38A8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6833556" y="1134013"/>
              <a:ext cx="1128579" cy="369332"/>
            </a:xfrm>
            <a:prstGeom prst="rect">
              <a:avLst/>
            </a:prstGeom>
            <a:noFill/>
          </p:spPr>
          <p:txBody>
            <a:bodyPr wrap="none" rtlCol="0">
              <a:spAutoFit/>
            </a:bodyPr>
            <a:lstStyle/>
            <a:p>
              <a:r>
                <a:rPr lang="en-US" dirty="0" smtClean="0"/>
                <a:t>Mainstem</a:t>
              </a:r>
              <a:endParaRPr lang="en-US" dirty="0"/>
            </a:p>
          </p:txBody>
        </p:sp>
        <p:sp>
          <p:nvSpPr>
            <p:cNvPr id="30" name="TextBox 29"/>
            <p:cNvSpPr txBox="1"/>
            <p:nvPr/>
          </p:nvSpPr>
          <p:spPr>
            <a:xfrm>
              <a:off x="6833556" y="1492477"/>
              <a:ext cx="1182247" cy="369332"/>
            </a:xfrm>
            <a:prstGeom prst="rect">
              <a:avLst/>
            </a:prstGeom>
            <a:noFill/>
          </p:spPr>
          <p:txBody>
            <a:bodyPr wrap="none" rtlCol="0">
              <a:spAutoFit/>
            </a:bodyPr>
            <a:lstStyle/>
            <a:p>
              <a:r>
                <a:rPr lang="en-US" dirty="0" smtClean="0"/>
                <a:t>Tributaries</a:t>
              </a:r>
              <a:endParaRPr lang="en-US" dirty="0"/>
            </a:p>
          </p:txBody>
        </p:sp>
      </p:grpSp>
    </p:spTree>
    <p:extLst>
      <p:ext uri="{BB962C8B-B14F-4D97-AF65-F5344CB8AC3E}">
        <p14:creationId xmlns:p14="http://schemas.microsoft.com/office/powerpoint/2010/main" val="2757364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129" y="574603"/>
            <a:ext cx="7869670" cy="5713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440184" y="5898518"/>
            <a:ext cx="2263633" cy="461665"/>
          </a:xfrm>
          <a:prstGeom prst="rect">
            <a:avLst/>
          </a:prstGeom>
          <a:noFill/>
        </p:spPr>
        <p:txBody>
          <a:bodyPr wrap="none" rtlCol="0">
            <a:spAutoFit/>
          </a:bodyPr>
          <a:lstStyle/>
          <a:p>
            <a:r>
              <a:rPr lang="en-US" sz="2400" b="1" dirty="0" smtClean="0"/>
              <a:t>GPP (</a:t>
            </a:r>
            <a:r>
              <a:rPr lang="en-AU" sz="2400" b="1" dirty="0"/>
              <a:t>g O</a:t>
            </a:r>
            <a:r>
              <a:rPr lang="en-AU" sz="2400" b="1" baseline="-25000" dirty="0"/>
              <a:t>2</a:t>
            </a:r>
            <a:r>
              <a:rPr lang="en-AU" sz="2400" b="1" dirty="0"/>
              <a:t> L</a:t>
            </a:r>
            <a:r>
              <a:rPr lang="en-AU" sz="2400" b="1" baseline="30000" dirty="0"/>
              <a:t>-1</a:t>
            </a:r>
            <a:r>
              <a:rPr lang="en-AU" sz="2400" b="1" dirty="0"/>
              <a:t> </a:t>
            </a:r>
            <a:r>
              <a:rPr lang="en-AU" sz="2400" b="1" dirty="0" smtClean="0"/>
              <a:t>d</a:t>
            </a:r>
            <a:r>
              <a:rPr lang="en-AU" sz="2400" b="1" baseline="30000" dirty="0" smtClean="0"/>
              <a:t>-1</a:t>
            </a:r>
            <a:r>
              <a:rPr lang="en-US" sz="2400" b="1" dirty="0" smtClean="0"/>
              <a:t>)</a:t>
            </a:r>
            <a:endParaRPr lang="en-US" sz="2400" b="1" dirty="0"/>
          </a:p>
        </p:txBody>
      </p:sp>
      <p:sp>
        <p:nvSpPr>
          <p:cNvPr id="12" name="TextBox 11"/>
          <p:cNvSpPr txBox="1"/>
          <p:nvPr/>
        </p:nvSpPr>
        <p:spPr>
          <a:xfrm rot="16200000">
            <a:off x="-534845" y="2966346"/>
            <a:ext cx="2690480" cy="461665"/>
          </a:xfrm>
          <a:prstGeom prst="rect">
            <a:avLst/>
          </a:prstGeom>
          <a:noFill/>
        </p:spPr>
        <p:txBody>
          <a:bodyPr wrap="none" rtlCol="0">
            <a:spAutoFit/>
          </a:bodyPr>
          <a:lstStyle/>
          <a:p>
            <a:r>
              <a:rPr lang="en-US" sz="2400" b="1" dirty="0" smtClean="0"/>
              <a:t>Ln (aquatic density)</a:t>
            </a:r>
            <a:endParaRPr lang="en-US" sz="2400" b="1" baseline="30000" dirty="0" smtClean="0"/>
          </a:p>
        </p:txBody>
      </p:sp>
      <p:sp>
        <p:nvSpPr>
          <p:cNvPr id="14" name="Title 2"/>
          <p:cNvSpPr>
            <a:spLocks noGrp="1"/>
          </p:cNvSpPr>
          <p:nvPr>
            <p:ph type="title"/>
          </p:nvPr>
        </p:nvSpPr>
        <p:spPr>
          <a:xfrm>
            <a:off x="628650" y="-98518"/>
            <a:ext cx="7886700" cy="1325563"/>
          </a:xfrm>
        </p:spPr>
        <p:txBody>
          <a:bodyPr/>
          <a:lstStyle/>
          <a:p>
            <a:pPr algn="ctr"/>
            <a:r>
              <a:rPr lang="en-US" dirty="0" smtClean="0"/>
              <a:t>Drift</a:t>
            </a:r>
            <a:endParaRPr lang="en-US" dirty="0"/>
          </a:p>
        </p:txBody>
      </p:sp>
      <p:pic>
        <p:nvPicPr>
          <p:cNvPr id="15" name="Picture 4" descr="http://www.wildco.com/images/C/15-C2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6562" b="13465"/>
          <a:stretch/>
        </p:blipFill>
        <p:spPr bwMode="auto">
          <a:xfrm>
            <a:off x="1858787" y="857047"/>
            <a:ext cx="1581397" cy="1106532"/>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p:cNvGrpSpPr/>
          <p:nvPr/>
        </p:nvGrpSpPr>
        <p:grpSpPr>
          <a:xfrm>
            <a:off x="7168816" y="210705"/>
            <a:ext cx="1615003" cy="727796"/>
            <a:chOff x="6400800" y="1134013"/>
            <a:chExt cx="1615003" cy="727796"/>
          </a:xfrm>
        </p:grpSpPr>
        <p:sp>
          <p:nvSpPr>
            <p:cNvPr id="17" name="Oval 16"/>
            <p:cNvSpPr/>
            <p:nvPr/>
          </p:nvSpPr>
          <p:spPr>
            <a:xfrm>
              <a:off x="6400800" y="1227045"/>
              <a:ext cx="183268" cy="183268"/>
            </a:xfrm>
            <a:prstGeom prst="ellipse">
              <a:avLst/>
            </a:prstGeom>
            <a:solidFill>
              <a:srgbClr val="E6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400800" y="1585509"/>
              <a:ext cx="183268" cy="183268"/>
            </a:xfrm>
            <a:prstGeom prst="ellipse">
              <a:avLst/>
            </a:prstGeom>
            <a:solidFill>
              <a:srgbClr val="38A8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6833556" y="1134013"/>
              <a:ext cx="1128579" cy="369332"/>
            </a:xfrm>
            <a:prstGeom prst="rect">
              <a:avLst/>
            </a:prstGeom>
            <a:noFill/>
          </p:spPr>
          <p:txBody>
            <a:bodyPr wrap="none" rtlCol="0">
              <a:spAutoFit/>
            </a:bodyPr>
            <a:lstStyle/>
            <a:p>
              <a:r>
                <a:rPr lang="en-US" dirty="0" smtClean="0"/>
                <a:t>Mainstem</a:t>
              </a:r>
              <a:endParaRPr lang="en-US" dirty="0"/>
            </a:p>
          </p:txBody>
        </p:sp>
        <p:sp>
          <p:nvSpPr>
            <p:cNvPr id="21" name="TextBox 20"/>
            <p:cNvSpPr txBox="1"/>
            <p:nvPr/>
          </p:nvSpPr>
          <p:spPr>
            <a:xfrm>
              <a:off x="6833556" y="1492477"/>
              <a:ext cx="1182247" cy="369332"/>
            </a:xfrm>
            <a:prstGeom prst="rect">
              <a:avLst/>
            </a:prstGeom>
            <a:noFill/>
          </p:spPr>
          <p:txBody>
            <a:bodyPr wrap="none" rtlCol="0">
              <a:spAutoFit/>
            </a:bodyPr>
            <a:lstStyle/>
            <a:p>
              <a:r>
                <a:rPr lang="en-US" dirty="0" smtClean="0"/>
                <a:t>Tributaries</a:t>
              </a:r>
              <a:endParaRPr lang="en-US" dirty="0"/>
            </a:p>
          </p:txBody>
        </p:sp>
      </p:grpSp>
    </p:spTree>
    <p:extLst>
      <p:ext uri="{BB962C8B-B14F-4D97-AF65-F5344CB8AC3E}">
        <p14:creationId xmlns:p14="http://schemas.microsoft.com/office/powerpoint/2010/main" val="19149811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4"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8632" y="628246"/>
            <a:ext cx="7154245" cy="5194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440184" y="5898518"/>
            <a:ext cx="2263633" cy="461665"/>
          </a:xfrm>
          <a:prstGeom prst="rect">
            <a:avLst/>
          </a:prstGeom>
          <a:noFill/>
        </p:spPr>
        <p:txBody>
          <a:bodyPr wrap="none" rtlCol="0">
            <a:spAutoFit/>
          </a:bodyPr>
          <a:lstStyle/>
          <a:p>
            <a:r>
              <a:rPr lang="en-US" sz="2400" b="1" dirty="0" smtClean="0"/>
              <a:t>GPP (</a:t>
            </a:r>
            <a:r>
              <a:rPr lang="en-AU" sz="2400" b="1" dirty="0"/>
              <a:t>g O</a:t>
            </a:r>
            <a:r>
              <a:rPr lang="en-AU" sz="2400" b="1" baseline="-25000" dirty="0"/>
              <a:t>2</a:t>
            </a:r>
            <a:r>
              <a:rPr lang="en-AU" sz="2400" b="1" dirty="0"/>
              <a:t> L</a:t>
            </a:r>
            <a:r>
              <a:rPr lang="en-AU" sz="2400" b="1" baseline="30000" dirty="0"/>
              <a:t>-1</a:t>
            </a:r>
            <a:r>
              <a:rPr lang="en-AU" sz="2400" b="1" dirty="0"/>
              <a:t> </a:t>
            </a:r>
            <a:r>
              <a:rPr lang="en-AU" sz="2400" b="1" dirty="0" smtClean="0"/>
              <a:t>d</a:t>
            </a:r>
            <a:r>
              <a:rPr lang="en-AU" sz="2400" b="1" baseline="30000" dirty="0" smtClean="0"/>
              <a:t>-1</a:t>
            </a:r>
            <a:r>
              <a:rPr lang="en-US" sz="2400" b="1" dirty="0" smtClean="0"/>
              <a:t>)</a:t>
            </a:r>
            <a:endParaRPr lang="en-US" sz="2400" b="1" dirty="0"/>
          </a:p>
        </p:txBody>
      </p:sp>
      <p:sp>
        <p:nvSpPr>
          <p:cNvPr id="12" name="TextBox 11"/>
          <p:cNvSpPr txBox="1"/>
          <p:nvPr/>
        </p:nvSpPr>
        <p:spPr>
          <a:xfrm rot="16200000">
            <a:off x="-454044" y="2863314"/>
            <a:ext cx="2683427" cy="461665"/>
          </a:xfrm>
          <a:prstGeom prst="rect">
            <a:avLst/>
          </a:prstGeom>
          <a:noFill/>
        </p:spPr>
        <p:txBody>
          <a:bodyPr wrap="none" rtlCol="0">
            <a:spAutoFit/>
          </a:bodyPr>
          <a:lstStyle/>
          <a:p>
            <a:r>
              <a:rPr lang="en-US" sz="2400" b="1" dirty="0" smtClean="0"/>
              <a:t>Ln (scraper density)</a:t>
            </a:r>
            <a:endParaRPr lang="en-US" sz="2400" b="1" baseline="30000" dirty="0" smtClean="0"/>
          </a:p>
        </p:txBody>
      </p:sp>
      <p:sp>
        <p:nvSpPr>
          <p:cNvPr id="16" name="Title 2"/>
          <p:cNvSpPr txBox="1">
            <a:spLocks/>
          </p:cNvSpPr>
          <p:nvPr/>
        </p:nvSpPr>
        <p:spPr>
          <a:xfrm>
            <a:off x="628650" y="-98518"/>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t>Drift</a:t>
            </a:r>
            <a:endParaRPr lang="en-US" dirty="0"/>
          </a:p>
        </p:txBody>
      </p:sp>
      <p:pic>
        <p:nvPicPr>
          <p:cNvPr id="5130" name="Picture 10" descr="http://www.visitpembs.com/Alma%20House%20Images/Inverts%20Allt%20Y%20Bulla/anglers_net_heptageniidae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9828" y="812772"/>
            <a:ext cx="1688510" cy="1164490"/>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p:cNvGrpSpPr/>
          <p:nvPr/>
        </p:nvGrpSpPr>
        <p:grpSpPr>
          <a:xfrm>
            <a:off x="7168816" y="210705"/>
            <a:ext cx="1615003" cy="727796"/>
            <a:chOff x="6400800" y="1134013"/>
            <a:chExt cx="1615003" cy="727796"/>
          </a:xfrm>
        </p:grpSpPr>
        <p:sp>
          <p:nvSpPr>
            <p:cNvPr id="24" name="Oval 23"/>
            <p:cNvSpPr/>
            <p:nvPr/>
          </p:nvSpPr>
          <p:spPr>
            <a:xfrm>
              <a:off x="6400800" y="1227045"/>
              <a:ext cx="183268" cy="183268"/>
            </a:xfrm>
            <a:prstGeom prst="ellipse">
              <a:avLst/>
            </a:prstGeom>
            <a:solidFill>
              <a:srgbClr val="E6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400800" y="1585509"/>
              <a:ext cx="183268" cy="183268"/>
            </a:xfrm>
            <a:prstGeom prst="ellipse">
              <a:avLst/>
            </a:prstGeom>
            <a:solidFill>
              <a:srgbClr val="38A8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833556" y="1134013"/>
              <a:ext cx="1128579" cy="369332"/>
            </a:xfrm>
            <a:prstGeom prst="rect">
              <a:avLst/>
            </a:prstGeom>
            <a:noFill/>
          </p:spPr>
          <p:txBody>
            <a:bodyPr wrap="none" rtlCol="0">
              <a:spAutoFit/>
            </a:bodyPr>
            <a:lstStyle/>
            <a:p>
              <a:r>
                <a:rPr lang="en-US" dirty="0" smtClean="0"/>
                <a:t>Mainstem</a:t>
              </a:r>
              <a:endParaRPr lang="en-US" dirty="0"/>
            </a:p>
          </p:txBody>
        </p:sp>
        <p:sp>
          <p:nvSpPr>
            <p:cNvPr id="27" name="TextBox 26"/>
            <p:cNvSpPr txBox="1"/>
            <p:nvPr/>
          </p:nvSpPr>
          <p:spPr>
            <a:xfrm>
              <a:off x="6833556" y="1492477"/>
              <a:ext cx="1182247" cy="369332"/>
            </a:xfrm>
            <a:prstGeom prst="rect">
              <a:avLst/>
            </a:prstGeom>
            <a:noFill/>
          </p:spPr>
          <p:txBody>
            <a:bodyPr wrap="none" rtlCol="0">
              <a:spAutoFit/>
            </a:bodyPr>
            <a:lstStyle/>
            <a:p>
              <a:r>
                <a:rPr lang="en-US" dirty="0" smtClean="0"/>
                <a:t>Tributaries</a:t>
              </a:r>
              <a:endParaRPr lang="en-US" dirty="0"/>
            </a:p>
          </p:txBody>
        </p:sp>
      </p:grpSp>
    </p:spTree>
    <p:extLst>
      <p:ext uri="{BB962C8B-B14F-4D97-AF65-F5344CB8AC3E}">
        <p14:creationId xmlns:p14="http://schemas.microsoft.com/office/powerpoint/2010/main" val="16202204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798" y="239749"/>
            <a:ext cx="7869670" cy="5713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440184" y="5898518"/>
            <a:ext cx="2263633" cy="461665"/>
          </a:xfrm>
          <a:prstGeom prst="rect">
            <a:avLst/>
          </a:prstGeom>
          <a:noFill/>
        </p:spPr>
        <p:txBody>
          <a:bodyPr wrap="none" rtlCol="0">
            <a:spAutoFit/>
          </a:bodyPr>
          <a:lstStyle/>
          <a:p>
            <a:r>
              <a:rPr lang="en-US" sz="2400" b="1" dirty="0" smtClean="0"/>
              <a:t>GPP (</a:t>
            </a:r>
            <a:r>
              <a:rPr lang="en-AU" sz="2400" b="1" dirty="0"/>
              <a:t>g O</a:t>
            </a:r>
            <a:r>
              <a:rPr lang="en-AU" sz="2400" b="1" baseline="-25000" dirty="0"/>
              <a:t>2</a:t>
            </a:r>
            <a:r>
              <a:rPr lang="en-AU" sz="2400" b="1" dirty="0"/>
              <a:t> L</a:t>
            </a:r>
            <a:r>
              <a:rPr lang="en-AU" sz="2400" b="1" baseline="30000" dirty="0"/>
              <a:t>-1</a:t>
            </a:r>
            <a:r>
              <a:rPr lang="en-AU" sz="2400" b="1" dirty="0"/>
              <a:t> </a:t>
            </a:r>
            <a:r>
              <a:rPr lang="en-AU" sz="2400" b="1" dirty="0" smtClean="0"/>
              <a:t>d</a:t>
            </a:r>
            <a:r>
              <a:rPr lang="en-AU" sz="2400" b="1" baseline="30000" dirty="0" smtClean="0"/>
              <a:t>-1</a:t>
            </a:r>
            <a:r>
              <a:rPr lang="en-US" sz="2400" b="1" dirty="0" smtClean="0"/>
              <a:t>)</a:t>
            </a:r>
            <a:endParaRPr lang="en-US" sz="2400" b="1" dirty="0"/>
          </a:p>
        </p:txBody>
      </p:sp>
      <p:sp>
        <p:nvSpPr>
          <p:cNvPr id="12" name="TextBox 11"/>
          <p:cNvSpPr txBox="1"/>
          <p:nvPr/>
        </p:nvSpPr>
        <p:spPr>
          <a:xfrm rot="16200000">
            <a:off x="-63727" y="3146652"/>
            <a:ext cx="1670970" cy="461665"/>
          </a:xfrm>
          <a:prstGeom prst="rect">
            <a:avLst/>
          </a:prstGeom>
          <a:noFill/>
        </p:spPr>
        <p:txBody>
          <a:bodyPr wrap="none" rtlCol="0">
            <a:spAutoFit/>
          </a:bodyPr>
          <a:lstStyle/>
          <a:p>
            <a:r>
              <a:rPr lang="en-US" sz="2400" b="1" dirty="0" err="1" smtClean="0"/>
              <a:t>BioE</a:t>
            </a:r>
            <a:r>
              <a:rPr lang="en-US" sz="2400" b="1" dirty="0" smtClean="0"/>
              <a:t> </a:t>
            </a:r>
            <a:r>
              <a:rPr lang="en-US" sz="2400" b="1" dirty="0" err="1" smtClean="0"/>
              <a:t>Pvalue</a:t>
            </a:r>
            <a:endParaRPr lang="en-US" sz="2400" b="1" baseline="30000" dirty="0" smtClean="0"/>
          </a:p>
        </p:txBody>
      </p:sp>
      <p:sp>
        <p:nvSpPr>
          <p:cNvPr id="8" name="Title 2"/>
          <p:cNvSpPr txBox="1">
            <a:spLocks/>
          </p:cNvSpPr>
          <p:nvPr/>
        </p:nvSpPr>
        <p:spPr>
          <a:xfrm>
            <a:off x="628650" y="-98518"/>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t>Fish growth</a:t>
            </a:r>
            <a:endParaRPr lang="en-US" dirty="0"/>
          </a:p>
        </p:txBody>
      </p:sp>
    </p:spTree>
    <p:extLst>
      <p:ext uri="{BB962C8B-B14F-4D97-AF65-F5344CB8AC3E}">
        <p14:creationId xmlns:p14="http://schemas.microsoft.com/office/powerpoint/2010/main" val="35296975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201" y="1180751"/>
            <a:ext cx="6944916" cy="5038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440184" y="5898518"/>
            <a:ext cx="2263633" cy="461665"/>
          </a:xfrm>
          <a:prstGeom prst="rect">
            <a:avLst/>
          </a:prstGeom>
          <a:noFill/>
        </p:spPr>
        <p:txBody>
          <a:bodyPr wrap="none" rtlCol="0">
            <a:spAutoFit/>
          </a:bodyPr>
          <a:lstStyle/>
          <a:p>
            <a:r>
              <a:rPr lang="en-US" sz="2400" b="1" dirty="0" smtClean="0"/>
              <a:t>GPP (</a:t>
            </a:r>
            <a:r>
              <a:rPr lang="en-AU" sz="2400" b="1" dirty="0"/>
              <a:t>g O</a:t>
            </a:r>
            <a:r>
              <a:rPr lang="en-AU" sz="2400" b="1" baseline="-25000" dirty="0"/>
              <a:t>2</a:t>
            </a:r>
            <a:r>
              <a:rPr lang="en-AU" sz="2400" b="1" dirty="0"/>
              <a:t> L</a:t>
            </a:r>
            <a:r>
              <a:rPr lang="en-AU" sz="2400" b="1" baseline="30000" dirty="0"/>
              <a:t>-1</a:t>
            </a:r>
            <a:r>
              <a:rPr lang="en-AU" sz="2400" b="1" dirty="0"/>
              <a:t> </a:t>
            </a:r>
            <a:r>
              <a:rPr lang="en-AU" sz="2400" b="1" dirty="0" smtClean="0"/>
              <a:t>d</a:t>
            </a:r>
            <a:r>
              <a:rPr lang="en-AU" sz="2400" b="1" baseline="30000" dirty="0" smtClean="0"/>
              <a:t>-1</a:t>
            </a:r>
            <a:r>
              <a:rPr lang="en-US" sz="2400" b="1" dirty="0" smtClean="0"/>
              <a:t>)</a:t>
            </a:r>
            <a:endParaRPr lang="en-US" sz="2400" b="1" dirty="0"/>
          </a:p>
        </p:txBody>
      </p:sp>
      <p:sp>
        <p:nvSpPr>
          <p:cNvPr id="12" name="TextBox 11"/>
          <p:cNvSpPr txBox="1"/>
          <p:nvPr/>
        </p:nvSpPr>
        <p:spPr>
          <a:xfrm rot="16200000">
            <a:off x="-162439" y="3133773"/>
            <a:ext cx="2486578" cy="461665"/>
          </a:xfrm>
          <a:prstGeom prst="rect">
            <a:avLst/>
          </a:prstGeom>
          <a:noFill/>
        </p:spPr>
        <p:txBody>
          <a:bodyPr wrap="none" rtlCol="0">
            <a:spAutoFit/>
          </a:bodyPr>
          <a:lstStyle/>
          <a:p>
            <a:r>
              <a:rPr lang="en-US" sz="2400" b="1" dirty="0" smtClean="0"/>
              <a:t>Density (Fish m</a:t>
            </a:r>
            <a:r>
              <a:rPr lang="en-US" sz="2400" b="1" baseline="30000" dirty="0" smtClean="0"/>
              <a:t>-1</a:t>
            </a:r>
            <a:r>
              <a:rPr lang="en-US" sz="2400" b="1" dirty="0" smtClean="0"/>
              <a:t>)</a:t>
            </a:r>
            <a:endParaRPr lang="en-US" sz="2400" b="1" baseline="30000" dirty="0" smtClean="0"/>
          </a:p>
        </p:txBody>
      </p:sp>
      <p:sp>
        <p:nvSpPr>
          <p:cNvPr id="22" name="Title 2"/>
          <p:cNvSpPr txBox="1">
            <a:spLocks/>
          </p:cNvSpPr>
          <p:nvPr/>
        </p:nvSpPr>
        <p:spPr>
          <a:xfrm>
            <a:off x="628650" y="-98518"/>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t>Fish abundance</a:t>
            </a:r>
            <a:endParaRPr lang="en-US" dirty="0"/>
          </a:p>
        </p:txBody>
      </p:sp>
      <p:pic>
        <p:nvPicPr>
          <p:cNvPr id="25" name="Picture 10" descr="http://upload.wikimedia.org/wikipedia/commons/b/b9/Rainbow_Trou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7839" y="1448268"/>
            <a:ext cx="2103120" cy="77257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2" descr="http://www.psmfc.org/chinookedr/images/oceanphase_chinoo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2514939" y="2326246"/>
            <a:ext cx="2103120" cy="712173"/>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oup 26"/>
          <p:cNvGrpSpPr/>
          <p:nvPr/>
        </p:nvGrpSpPr>
        <p:grpSpPr>
          <a:xfrm>
            <a:off x="7168816" y="210705"/>
            <a:ext cx="1615003" cy="727796"/>
            <a:chOff x="6400800" y="1134013"/>
            <a:chExt cx="1615003" cy="727796"/>
          </a:xfrm>
        </p:grpSpPr>
        <p:sp>
          <p:nvSpPr>
            <p:cNvPr id="28" name="Oval 27"/>
            <p:cNvSpPr/>
            <p:nvPr/>
          </p:nvSpPr>
          <p:spPr>
            <a:xfrm>
              <a:off x="6400800" y="1227045"/>
              <a:ext cx="183268" cy="183268"/>
            </a:xfrm>
            <a:prstGeom prst="ellipse">
              <a:avLst/>
            </a:prstGeom>
            <a:solidFill>
              <a:srgbClr val="E6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400800" y="1585509"/>
              <a:ext cx="183268" cy="183268"/>
            </a:xfrm>
            <a:prstGeom prst="ellipse">
              <a:avLst/>
            </a:prstGeom>
            <a:solidFill>
              <a:srgbClr val="38A8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6833556" y="1134013"/>
              <a:ext cx="1128579" cy="369332"/>
            </a:xfrm>
            <a:prstGeom prst="rect">
              <a:avLst/>
            </a:prstGeom>
            <a:noFill/>
          </p:spPr>
          <p:txBody>
            <a:bodyPr wrap="none" rtlCol="0">
              <a:spAutoFit/>
            </a:bodyPr>
            <a:lstStyle/>
            <a:p>
              <a:r>
                <a:rPr lang="en-US" dirty="0" smtClean="0"/>
                <a:t>Mainstem</a:t>
              </a:r>
              <a:endParaRPr lang="en-US" dirty="0"/>
            </a:p>
          </p:txBody>
        </p:sp>
        <p:sp>
          <p:nvSpPr>
            <p:cNvPr id="31" name="TextBox 30"/>
            <p:cNvSpPr txBox="1"/>
            <p:nvPr/>
          </p:nvSpPr>
          <p:spPr>
            <a:xfrm>
              <a:off x="6833556" y="1492477"/>
              <a:ext cx="1182247" cy="369332"/>
            </a:xfrm>
            <a:prstGeom prst="rect">
              <a:avLst/>
            </a:prstGeom>
            <a:noFill/>
          </p:spPr>
          <p:txBody>
            <a:bodyPr wrap="none" rtlCol="0">
              <a:spAutoFit/>
            </a:bodyPr>
            <a:lstStyle/>
            <a:p>
              <a:r>
                <a:rPr lang="en-US" dirty="0" smtClean="0"/>
                <a:t>Tributaries</a:t>
              </a:r>
              <a:endParaRPr lang="en-US" dirty="0"/>
            </a:p>
          </p:txBody>
        </p:sp>
      </p:grpSp>
    </p:spTree>
    <p:extLst>
      <p:ext uri="{BB962C8B-B14F-4D97-AF65-F5344CB8AC3E}">
        <p14:creationId xmlns:p14="http://schemas.microsoft.com/office/powerpoint/2010/main" val="35860625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014" y="1197190"/>
            <a:ext cx="6941936" cy="5036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440184" y="5898518"/>
            <a:ext cx="2263633" cy="461665"/>
          </a:xfrm>
          <a:prstGeom prst="rect">
            <a:avLst/>
          </a:prstGeom>
          <a:noFill/>
        </p:spPr>
        <p:txBody>
          <a:bodyPr wrap="none" rtlCol="0">
            <a:spAutoFit/>
          </a:bodyPr>
          <a:lstStyle/>
          <a:p>
            <a:r>
              <a:rPr lang="en-US" sz="2400" b="1" dirty="0" smtClean="0"/>
              <a:t>GPP (</a:t>
            </a:r>
            <a:r>
              <a:rPr lang="en-AU" sz="2400" b="1" dirty="0"/>
              <a:t>g O</a:t>
            </a:r>
            <a:r>
              <a:rPr lang="en-AU" sz="2400" b="1" baseline="-25000" dirty="0"/>
              <a:t>2</a:t>
            </a:r>
            <a:r>
              <a:rPr lang="en-AU" sz="2400" b="1" dirty="0"/>
              <a:t> L</a:t>
            </a:r>
            <a:r>
              <a:rPr lang="en-AU" sz="2400" b="1" baseline="30000" dirty="0"/>
              <a:t>-1</a:t>
            </a:r>
            <a:r>
              <a:rPr lang="en-AU" sz="2400" b="1" dirty="0"/>
              <a:t> </a:t>
            </a:r>
            <a:r>
              <a:rPr lang="en-AU" sz="2400" b="1" dirty="0" smtClean="0"/>
              <a:t>d</a:t>
            </a:r>
            <a:r>
              <a:rPr lang="en-AU" sz="2400" b="1" baseline="30000" dirty="0" smtClean="0"/>
              <a:t>-1</a:t>
            </a:r>
            <a:r>
              <a:rPr lang="en-US" sz="2400" b="1" dirty="0" smtClean="0"/>
              <a:t>)</a:t>
            </a:r>
            <a:endParaRPr lang="en-US" sz="2400" b="1" dirty="0"/>
          </a:p>
        </p:txBody>
      </p:sp>
      <p:sp>
        <p:nvSpPr>
          <p:cNvPr id="9" name="Oval 8"/>
          <p:cNvSpPr/>
          <p:nvPr/>
        </p:nvSpPr>
        <p:spPr>
          <a:xfrm>
            <a:off x="1661367" y="3086040"/>
            <a:ext cx="365501" cy="365501"/>
          </a:xfrm>
          <a:prstGeom prst="ellipse">
            <a:avLst/>
          </a:prstGeom>
          <a:noFill/>
          <a:ln w="57150">
            <a:solidFill>
              <a:srgbClr val="E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659219" y="1589928"/>
            <a:ext cx="365501" cy="365501"/>
          </a:xfrm>
          <a:prstGeom prst="ellipse">
            <a:avLst/>
          </a:prstGeom>
          <a:noFill/>
          <a:ln w="57150">
            <a:solidFill>
              <a:srgbClr val="E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2"/>
          <p:cNvSpPr txBox="1">
            <a:spLocks/>
          </p:cNvSpPr>
          <p:nvPr/>
        </p:nvSpPr>
        <p:spPr>
          <a:xfrm>
            <a:off x="628650" y="-98518"/>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t>Fish abundance</a:t>
            </a:r>
            <a:endParaRPr lang="en-US" dirty="0"/>
          </a:p>
        </p:txBody>
      </p:sp>
      <p:pic>
        <p:nvPicPr>
          <p:cNvPr id="10" name="Picture 10" descr="http://upload.wikimedia.org/wikipedia/commons/b/b9/Rainbow_Trou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7839" y="1448268"/>
            <a:ext cx="2103120" cy="7725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http://www.psmfc.org/chinookedr/images/oceanphase_chinoo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2514939" y="2326246"/>
            <a:ext cx="2103120" cy="712173"/>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a:stCxn id="16" idx="6"/>
            <a:endCxn id="11" idx="3"/>
          </p:cNvCxnSpPr>
          <p:nvPr/>
        </p:nvCxnSpPr>
        <p:spPr>
          <a:xfrm>
            <a:off x="2024720" y="1772679"/>
            <a:ext cx="490219" cy="909654"/>
          </a:xfrm>
          <a:prstGeom prst="line">
            <a:avLst/>
          </a:prstGeom>
          <a:ln w="38100">
            <a:solidFill>
              <a:srgbClr val="E60000"/>
            </a:solidFill>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a:stCxn id="9" idx="7"/>
            <a:endCxn id="11" idx="3"/>
          </p:cNvCxnSpPr>
          <p:nvPr/>
        </p:nvCxnSpPr>
        <p:spPr>
          <a:xfrm flipV="1">
            <a:off x="1973342" y="2682333"/>
            <a:ext cx="541597" cy="457233"/>
          </a:xfrm>
          <a:prstGeom prst="line">
            <a:avLst/>
          </a:prstGeom>
          <a:ln w="38100">
            <a:solidFill>
              <a:srgbClr val="E60000"/>
            </a:solidFill>
          </a:ln>
        </p:spPr>
        <p:style>
          <a:lnRef idx="3">
            <a:schemeClr val="accent1"/>
          </a:lnRef>
          <a:fillRef idx="0">
            <a:schemeClr val="accent1"/>
          </a:fillRef>
          <a:effectRef idx="2">
            <a:schemeClr val="accent1"/>
          </a:effectRef>
          <a:fontRef idx="minor">
            <a:schemeClr val="tx1"/>
          </a:fontRef>
        </p:style>
      </p:cxnSp>
      <p:grpSp>
        <p:nvGrpSpPr>
          <p:cNvPr id="17" name="Group 16"/>
          <p:cNvGrpSpPr/>
          <p:nvPr/>
        </p:nvGrpSpPr>
        <p:grpSpPr>
          <a:xfrm>
            <a:off x="7168816" y="210705"/>
            <a:ext cx="1615003" cy="727796"/>
            <a:chOff x="6400800" y="1134013"/>
            <a:chExt cx="1615003" cy="727796"/>
          </a:xfrm>
        </p:grpSpPr>
        <p:sp>
          <p:nvSpPr>
            <p:cNvPr id="18" name="Oval 17"/>
            <p:cNvSpPr/>
            <p:nvPr/>
          </p:nvSpPr>
          <p:spPr>
            <a:xfrm>
              <a:off x="6400800" y="1227045"/>
              <a:ext cx="183268" cy="183268"/>
            </a:xfrm>
            <a:prstGeom prst="ellipse">
              <a:avLst/>
            </a:prstGeom>
            <a:solidFill>
              <a:srgbClr val="E6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400800" y="1585509"/>
              <a:ext cx="183268" cy="183268"/>
            </a:xfrm>
            <a:prstGeom prst="ellipse">
              <a:avLst/>
            </a:prstGeom>
            <a:solidFill>
              <a:srgbClr val="38A8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6833556" y="1134013"/>
              <a:ext cx="1128579" cy="369332"/>
            </a:xfrm>
            <a:prstGeom prst="rect">
              <a:avLst/>
            </a:prstGeom>
            <a:noFill/>
          </p:spPr>
          <p:txBody>
            <a:bodyPr wrap="none" rtlCol="0">
              <a:spAutoFit/>
            </a:bodyPr>
            <a:lstStyle/>
            <a:p>
              <a:r>
                <a:rPr lang="en-US" dirty="0" smtClean="0"/>
                <a:t>Mainstem</a:t>
              </a:r>
              <a:endParaRPr lang="en-US" dirty="0"/>
            </a:p>
          </p:txBody>
        </p:sp>
        <p:sp>
          <p:nvSpPr>
            <p:cNvPr id="21" name="TextBox 20"/>
            <p:cNvSpPr txBox="1"/>
            <p:nvPr/>
          </p:nvSpPr>
          <p:spPr>
            <a:xfrm>
              <a:off x="6833556" y="1492477"/>
              <a:ext cx="1182247" cy="369332"/>
            </a:xfrm>
            <a:prstGeom prst="rect">
              <a:avLst/>
            </a:prstGeom>
            <a:noFill/>
          </p:spPr>
          <p:txBody>
            <a:bodyPr wrap="none" rtlCol="0">
              <a:spAutoFit/>
            </a:bodyPr>
            <a:lstStyle/>
            <a:p>
              <a:r>
                <a:rPr lang="en-US" dirty="0" smtClean="0"/>
                <a:t>Tributaries</a:t>
              </a:r>
              <a:endParaRPr lang="en-US" dirty="0"/>
            </a:p>
          </p:txBody>
        </p:sp>
      </p:grpSp>
      <p:sp>
        <p:nvSpPr>
          <p:cNvPr id="22" name="TextBox 21"/>
          <p:cNvSpPr txBox="1"/>
          <p:nvPr/>
        </p:nvSpPr>
        <p:spPr>
          <a:xfrm rot="16200000">
            <a:off x="-162439" y="3133773"/>
            <a:ext cx="2486578" cy="461665"/>
          </a:xfrm>
          <a:prstGeom prst="rect">
            <a:avLst/>
          </a:prstGeom>
          <a:noFill/>
        </p:spPr>
        <p:txBody>
          <a:bodyPr wrap="none" rtlCol="0">
            <a:spAutoFit/>
          </a:bodyPr>
          <a:lstStyle/>
          <a:p>
            <a:r>
              <a:rPr lang="en-US" sz="2400" b="1" dirty="0" smtClean="0"/>
              <a:t>Density (Fish m</a:t>
            </a:r>
            <a:r>
              <a:rPr lang="en-US" sz="2400" b="1" baseline="30000" dirty="0" smtClean="0"/>
              <a:t>-1</a:t>
            </a:r>
            <a:r>
              <a:rPr lang="en-US" sz="2400" b="1" dirty="0" smtClean="0"/>
              <a:t>)</a:t>
            </a:r>
            <a:endParaRPr lang="en-US" sz="2400" b="1" baseline="30000" dirty="0" smtClean="0"/>
          </a:p>
        </p:txBody>
      </p:sp>
    </p:spTree>
    <p:extLst>
      <p:ext uri="{BB962C8B-B14F-4D97-AF65-F5344CB8AC3E}">
        <p14:creationId xmlns:p14="http://schemas.microsoft.com/office/powerpoint/2010/main" val="32063553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noGrp="1"/>
          </p:cNvSpPr>
          <p:nvPr>
            <p:ph type="title"/>
          </p:nvPr>
        </p:nvSpPr>
        <p:spPr>
          <a:xfrm>
            <a:off x="680945" y="209176"/>
            <a:ext cx="7886700" cy="496816"/>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smtClean="0">
                <a:latin typeface="+mn-lt"/>
              </a:rPr>
              <a:t>Repeatability – Field Sampling Precision</a:t>
            </a:r>
            <a:endParaRPr lang="en-US" sz="3200" b="1" dirty="0">
              <a:latin typeface="+mn-lt"/>
            </a:endParaRPr>
          </a:p>
        </p:txBody>
      </p:sp>
      <p:sp>
        <p:nvSpPr>
          <p:cNvPr id="8" name="Title 1"/>
          <p:cNvSpPr txBox="1">
            <a:spLocks/>
          </p:cNvSpPr>
          <p:nvPr/>
        </p:nvSpPr>
        <p:spPr>
          <a:xfrm>
            <a:off x="1513997" y="569078"/>
            <a:ext cx="6076844" cy="496816"/>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dirty="0" err="1" smtClean="0">
                <a:latin typeface="+mn-lt"/>
              </a:rPr>
              <a:t>CHaMP</a:t>
            </a:r>
            <a:r>
              <a:rPr lang="en-US" sz="2800" dirty="0" smtClean="0">
                <a:latin typeface="+mn-lt"/>
              </a:rPr>
              <a:t> 2011 - 2012</a:t>
            </a:r>
            <a:endParaRPr lang="en-US" sz="2800" dirty="0">
              <a:latin typeface="+mn-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9800" y="981228"/>
            <a:ext cx="6661999" cy="5245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1981200" y="5715908"/>
            <a:ext cx="787400" cy="5105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855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974957" y="1207071"/>
            <a:ext cx="4285203" cy="4964734"/>
          </a:xfrm>
          <a:prstGeom prst="rect">
            <a:avLst/>
          </a:prstGeom>
        </p:spPr>
      </p:pic>
      <p:sp>
        <p:nvSpPr>
          <p:cNvPr id="6" name="Title 1"/>
          <p:cNvSpPr txBox="1">
            <a:spLocks noGrp="1"/>
          </p:cNvSpPr>
          <p:nvPr>
            <p:ph type="title"/>
          </p:nvPr>
        </p:nvSpPr>
        <p:spPr>
          <a:xfrm>
            <a:off x="712431" y="93717"/>
            <a:ext cx="7886700" cy="496816"/>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smtClean="0">
                <a:latin typeface="+mn-lt"/>
              </a:rPr>
              <a:t>Repeatability – Field Sampling Precision</a:t>
            </a:r>
            <a:endParaRPr lang="en-US" sz="3200" b="1" dirty="0">
              <a:latin typeface="+mn-lt"/>
            </a:endParaRPr>
          </a:p>
        </p:txBody>
      </p:sp>
      <p:sp>
        <p:nvSpPr>
          <p:cNvPr id="7" name="TextBox 6"/>
          <p:cNvSpPr txBox="1"/>
          <p:nvPr/>
        </p:nvSpPr>
        <p:spPr>
          <a:xfrm>
            <a:off x="3274523" y="483680"/>
            <a:ext cx="2644808" cy="400110"/>
          </a:xfrm>
          <a:prstGeom prst="rect">
            <a:avLst/>
          </a:prstGeom>
          <a:noFill/>
        </p:spPr>
        <p:txBody>
          <a:bodyPr wrap="square" rtlCol="0">
            <a:spAutoFit/>
          </a:bodyPr>
          <a:lstStyle/>
          <a:p>
            <a:pPr algn="ctr"/>
            <a:r>
              <a:rPr lang="en-US" sz="2000" dirty="0" err="1" smtClean="0">
                <a:latin typeface="Calibri"/>
                <a:cs typeface="Calibri"/>
              </a:rPr>
              <a:t>CHaMP</a:t>
            </a:r>
            <a:r>
              <a:rPr lang="en-US" sz="2000" dirty="0" smtClean="0">
                <a:latin typeface="Calibri"/>
                <a:cs typeface="Calibri"/>
              </a:rPr>
              <a:t> 2013</a:t>
            </a:r>
            <a:endParaRPr lang="en-US" sz="2000" dirty="0">
              <a:latin typeface="Calibri"/>
              <a:cs typeface="Calibri"/>
            </a:endParaRPr>
          </a:p>
        </p:txBody>
      </p:sp>
      <p:sp>
        <p:nvSpPr>
          <p:cNvPr id="8" name="Content Placeholder 2"/>
          <p:cNvSpPr>
            <a:spLocks noGrp="1"/>
          </p:cNvSpPr>
          <p:nvPr>
            <p:ph idx="1"/>
          </p:nvPr>
        </p:nvSpPr>
        <p:spPr>
          <a:xfrm>
            <a:off x="484683" y="1769571"/>
            <a:ext cx="3430051" cy="3195164"/>
          </a:xfrm>
        </p:spPr>
        <p:txBody>
          <a:bodyPr>
            <a:normAutofit/>
          </a:bodyPr>
          <a:lstStyle/>
          <a:p>
            <a:r>
              <a:rPr lang="en-US" sz="2400" dirty="0" smtClean="0"/>
              <a:t>Number of nets</a:t>
            </a:r>
          </a:p>
          <a:p>
            <a:r>
              <a:rPr lang="en-US" sz="2400" dirty="0" smtClean="0"/>
              <a:t>Net clogging</a:t>
            </a:r>
          </a:p>
          <a:p>
            <a:r>
              <a:rPr lang="en-US" sz="2400" dirty="0" smtClean="0"/>
              <a:t>Discharge sampled</a:t>
            </a:r>
          </a:p>
          <a:p>
            <a:r>
              <a:rPr lang="en-US" sz="2400" dirty="0" smtClean="0"/>
              <a:t>Environmental groups</a:t>
            </a:r>
          </a:p>
          <a:p>
            <a:r>
              <a:rPr lang="en-US" sz="2400" dirty="0" smtClean="0"/>
              <a:t>Taxonomic groups</a:t>
            </a:r>
          </a:p>
          <a:p>
            <a:r>
              <a:rPr lang="en-US" sz="2400" dirty="0" smtClean="0"/>
              <a:t>Separate/pooled nets</a:t>
            </a:r>
          </a:p>
        </p:txBody>
      </p:sp>
      <p:sp>
        <p:nvSpPr>
          <p:cNvPr id="9" name="Rounded Rectangle 8"/>
          <p:cNvSpPr/>
          <p:nvPr/>
        </p:nvSpPr>
        <p:spPr bwMode="auto">
          <a:xfrm>
            <a:off x="4303066" y="986519"/>
            <a:ext cx="178419" cy="167940"/>
          </a:xfrm>
          <a:prstGeom prst="roundRect">
            <a:avLst/>
          </a:prstGeom>
          <a:solidFill>
            <a:srgbClr val="276EC9"/>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w="12700" cmpd="sng">
                <a:solidFill>
                  <a:schemeClr val="tx1"/>
                </a:solidFill>
              </a:ln>
              <a:solidFill>
                <a:srgbClr val="000000"/>
              </a:solidFill>
              <a:effectLst/>
              <a:latin typeface="Gill Sans" charset="0"/>
              <a:ea typeface="ヒラギノ角ゴ ProN W3" charset="0"/>
              <a:cs typeface="ヒラギノ角ゴ ProN W3" charset="0"/>
              <a:sym typeface="Gill Sans" charset="0"/>
            </a:endParaRPr>
          </a:p>
        </p:txBody>
      </p:sp>
      <p:sp>
        <p:nvSpPr>
          <p:cNvPr id="10" name="TextBox 9"/>
          <p:cNvSpPr txBox="1"/>
          <p:nvPr/>
        </p:nvSpPr>
        <p:spPr>
          <a:xfrm>
            <a:off x="4408020" y="869724"/>
            <a:ext cx="1227946" cy="338554"/>
          </a:xfrm>
          <a:prstGeom prst="rect">
            <a:avLst/>
          </a:prstGeom>
          <a:noFill/>
        </p:spPr>
        <p:txBody>
          <a:bodyPr wrap="square" rtlCol="0">
            <a:spAutoFit/>
          </a:bodyPr>
          <a:lstStyle/>
          <a:p>
            <a:pPr algn="ctr"/>
            <a:r>
              <a:rPr lang="en-US" sz="1600" dirty="0" smtClean="0">
                <a:latin typeface="Calibri"/>
                <a:cs typeface="Calibri"/>
              </a:rPr>
              <a:t>Sites (signal)</a:t>
            </a:r>
            <a:endParaRPr lang="en-US" sz="1600" dirty="0">
              <a:latin typeface="Calibri"/>
              <a:cs typeface="Calibri"/>
            </a:endParaRPr>
          </a:p>
        </p:txBody>
      </p:sp>
      <p:sp>
        <p:nvSpPr>
          <p:cNvPr id="11" name="Rounded Rectangle 10"/>
          <p:cNvSpPr/>
          <p:nvPr/>
        </p:nvSpPr>
        <p:spPr bwMode="auto">
          <a:xfrm>
            <a:off x="5704407" y="986519"/>
            <a:ext cx="178419" cy="167940"/>
          </a:xfrm>
          <a:prstGeom prst="roundRect">
            <a:avLst/>
          </a:prstGeom>
          <a:solidFill>
            <a:schemeClr val="accent6">
              <a:lumMod val="75000"/>
            </a:scheme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w="12700" cmpd="sng">
                <a:solidFill>
                  <a:schemeClr val="tx1"/>
                </a:solidFill>
              </a:ln>
              <a:solidFill>
                <a:srgbClr val="000000"/>
              </a:solidFill>
              <a:effectLst/>
              <a:latin typeface="Gill Sans" charset="0"/>
              <a:ea typeface="ヒラギノ角ゴ ProN W3" charset="0"/>
              <a:cs typeface="ヒラギノ角ゴ ProN W3" charset="0"/>
              <a:sym typeface="Gill Sans" charset="0"/>
            </a:endParaRPr>
          </a:p>
        </p:txBody>
      </p:sp>
      <p:sp>
        <p:nvSpPr>
          <p:cNvPr id="12" name="TextBox 11"/>
          <p:cNvSpPr txBox="1"/>
          <p:nvPr/>
        </p:nvSpPr>
        <p:spPr>
          <a:xfrm>
            <a:off x="5788372" y="869724"/>
            <a:ext cx="1227946" cy="338554"/>
          </a:xfrm>
          <a:prstGeom prst="rect">
            <a:avLst/>
          </a:prstGeom>
          <a:noFill/>
        </p:spPr>
        <p:txBody>
          <a:bodyPr wrap="square" rtlCol="0">
            <a:spAutoFit/>
          </a:bodyPr>
          <a:lstStyle/>
          <a:p>
            <a:pPr algn="ctr"/>
            <a:r>
              <a:rPr lang="en-US" sz="1600" dirty="0" smtClean="0">
                <a:latin typeface="Calibri"/>
                <a:cs typeface="Calibri"/>
              </a:rPr>
              <a:t>Among nets</a:t>
            </a:r>
            <a:endParaRPr lang="en-US" sz="1600" dirty="0">
              <a:latin typeface="Calibri"/>
              <a:cs typeface="Calibri"/>
            </a:endParaRPr>
          </a:p>
        </p:txBody>
      </p:sp>
      <p:sp>
        <p:nvSpPr>
          <p:cNvPr id="13" name="Rounded Rectangle 12"/>
          <p:cNvSpPr/>
          <p:nvPr/>
        </p:nvSpPr>
        <p:spPr bwMode="auto">
          <a:xfrm>
            <a:off x="7032280" y="986519"/>
            <a:ext cx="178419" cy="167940"/>
          </a:xfrm>
          <a:prstGeom prst="roundRect">
            <a:avLst/>
          </a:prstGeom>
          <a:solidFill>
            <a:schemeClr val="accent1">
              <a:lumMod val="60000"/>
              <a:lumOff val="40000"/>
            </a:scheme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w="12700" cmpd="sng">
                <a:solidFill>
                  <a:schemeClr val="tx1"/>
                </a:solidFill>
              </a:ln>
              <a:solidFill>
                <a:srgbClr val="000000"/>
              </a:solidFill>
              <a:effectLst/>
              <a:latin typeface="Gill Sans" charset="0"/>
              <a:ea typeface="ヒラギノ角ゴ ProN W3" charset="0"/>
              <a:cs typeface="ヒラギノ角ゴ ProN W3" charset="0"/>
              <a:sym typeface="Gill Sans" charset="0"/>
            </a:endParaRPr>
          </a:p>
        </p:txBody>
      </p:sp>
      <p:sp>
        <p:nvSpPr>
          <p:cNvPr id="14" name="TextBox 13"/>
          <p:cNvSpPr txBox="1"/>
          <p:nvPr/>
        </p:nvSpPr>
        <p:spPr>
          <a:xfrm>
            <a:off x="7137233" y="869724"/>
            <a:ext cx="1227946" cy="338554"/>
          </a:xfrm>
          <a:prstGeom prst="rect">
            <a:avLst/>
          </a:prstGeom>
          <a:noFill/>
        </p:spPr>
        <p:txBody>
          <a:bodyPr wrap="square" rtlCol="0">
            <a:spAutoFit/>
          </a:bodyPr>
          <a:lstStyle/>
          <a:p>
            <a:pPr algn="ctr"/>
            <a:r>
              <a:rPr lang="en-US" sz="1600" dirty="0" smtClean="0">
                <a:latin typeface="Calibri"/>
                <a:cs typeface="Calibri"/>
              </a:rPr>
              <a:t>Repeat visits</a:t>
            </a:r>
            <a:endParaRPr lang="en-US" sz="1600" dirty="0">
              <a:latin typeface="Calibri"/>
              <a:cs typeface="Calibri"/>
            </a:endParaRPr>
          </a:p>
        </p:txBody>
      </p:sp>
      <p:sp>
        <p:nvSpPr>
          <p:cNvPr id="15" name="TextBox 14"/>
          <p:cNvSpPr txBox="1"/>
          <p:nvPr/>
        </p:nvSpPr>
        <p:spPr>
          <a:xfrm>
            <a:off x="5951267" y="6123311"/>
            <a:ext cx="1227946" cy="338554"/>
          </a:xfrm>
          <a:prstGeom prst="rect">
            <a:avLst/>
          </a:prstGeom>
          <a:noFill/>
        </p:spPr>
        <p:txBody>
          <a:bodyPr wrap="square" rtlCol="0">
            <a:spAutoFit/>
          </a:bodyPr>
          <a:lstStyle/>
          <a:p>
            <a:pPr algn="ctr"/>
            <a:r>
              <a:rPr lang="en-US" sz="1600" dirty="0" smtClean="0">
                <a:latin typeface="Calibri"/>
                <a:cs typeface="Calibri"/>
              </a:rPr>
              <a:t>% variance</a:t>
            </a:r>
            <a:endParaRPr lang="en-US" sz="1600" dirty="0">
              <a:latin typeface="Calibri"/>
              <a:cs typeface="Calibri"/>
            </a:endParaRPr>
          </a:p>
        </p:txBody>
      </p:sp>
      <p:cxnSp>
        <p:nvCxnSpPr>
          <p:cNvPr id="3" name="Straight Connector 2"/>
          <p:cNvCxnSpPr/>
          <p:nvPr/>
        </p:nvCxnSpPr>
        <p:spPr>
          <a:xfrm flipV="1">
            <a:off x="7016318" y="1286933"/>
            <a:ext cx="15962" cy="4673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7028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433048" y="1884728"/>
            <a:ext cx="1928386" cy="400110"/>
          </a:xfrm>
          <a:prstGeom prst="rect">
            <a:avLst/>
          </a:prstGeom>
          <a:noFill/>
        </p:spPr>
        <p:txBody>
          <a:bodyPr wrap="square" rtlCol="0">
            <a:spAutoFit/>
          </a:bodyPr>
          <a:lstStyle/>
          <a:p>
            <a:r>
              <a:rPr lang="en-US" sz="2000" dirty="0" smtClean="0">
                <a:latin typeface="Calibri"/>
                <a:cs typeface="Calibri"/>
              </a:rPr>
              <a:t>Drift </a:t>
            </a:r>
            <a:r>
              <a:rPr lang="en-US" dirty="0" smtClean="0">
                <a:latin typeface="Calibri"/>
                <a:cs typeface="Calibri"/>
              </a:rPr>
              <a:t>Component</a:t>
            </a:r>
            <a:endParaRPr lang="en-US" dirty="0">
              <a:latin typeface="Calibri"/>
              <a:cs typeface="Calibri"/>
            </a:endParaRPr>
          </a:p>
        </p:txBody>
      </p:sp>
      <p:sp>
        <p:nvSpPr>
          <p:cNvPr id="24" name="TextBox 23"/>
          <p:cNvSpPr txBox="1"/>
          <p:nvPr/>
        </p:nvSpPr>
        <p:spPr>
          <a:xfrm>
            <a:off x="7822424" y="2580770"/>
            <a:ext cx="763591" cy="400110"/>
          </a:xfrm>
          <a:prstGeom prst="rect">
            <a:avLst/>
          </a:prstGeom>
          <a:noFill/>
        </p:spPr>
        <p:txBody>
          <a:bodyPr wrap="square" rtlCol="0">
            <a:spAutoFit/>
          </a:bodyPr>
          <a:lstStyle/>
          <a:p>
            <a:pPr algn="ctr"/>
            <a:r>
              <a:rPr lang="en-US" sz="2000" dirty="0" smtClean="0">
                <a:latin typeface="Calibri"/>
                <a:cs typeface="Calibri"/>
              </a:rPr>
              <a:t>1.75</a:t>
            </a:r>
            <a:endParaRPr lang="en-US" sz="2000" dirty="0">
              <a:latin typeface="Calibri"/>
              <a:cs typeface="Calibri"/>
            </a:endParaRPr>
          </a:p>
        </p:txBody>
      </p:sp>
      <p:sp>
        <p:nvSpPr>
          <p:cNvPr id="25" name="TextBox 24"/>
          <p:cNvSpPr txBox="1"/>
          <p:nvPr/>
        </p:nvSpPr>
        <p:spPr>
          <a:xfrm>
            <a:off x="7607590" y="1995682"/>
            <a:ext cx="1235239" cy="400110"/>
          </a:xfrm>
          <a:prstGeom prst="rect">
            <a:avLst/>
          </a:prstGeom>
          <a:noFill/>
        </p:spPr>
        <p:txBody>
          <a:bodyPr wrap="square" rtlCol="0">
            <a:spAutoFit/>
          </a:bodyPr>
          <a:lstStyle/>
          <a:p>
            <a:pPr algn="ctr"/>
            <a:r>
              <a:rPr lang="en-US" sz="2000" dirty="0" smtClean="0">
                <a:latin typeface="Calibri"/>
                <a:cs typeface="Calibri"/>
              </a:rPr>
              <a:t>S:N</a:t>
            </a:r>
            <a:endParaRPr lang="en-US" sz="2000" dirty="0">
              <a:latin typeface="Calibri"/>
              <a:cs typeface="Calibri"/>
            </a:endParaRPr>
          </a:p>
        </p:txBody>
      </p:sp>
      <p:sp>
        <p:nvSpPr>
          <p:cNvPr id="26" name="TextBox 25"/>
          <p:cNvSpPr txBox="1"/>
          <p:nvPr/>
        </p:nvSpPr>
        <p:spPr>
          <a:xfrm>
            <a:off x="7610144" y="3489174"/>
            <a:ext cx="1209141" cy="400110"/>
          </a:xfrm>
          <a:prstGeom prst="rect">
            <a:avLst/>
          </a:prstGeom>
          <a:noFill/>
        </p:spPr>
        <p:txBody>
          <a:bodyPr wrap="square" rtlCol="0">
            <a:spAutoFit/>
          </a:bodyPr>
          <a:lstStyle/>
          <a:p>
            <a:pPr algn="ctr"/>
            <a:r>
              <a:rPr lang="en-US" sz="2000" dirty="0" smtClean="0">
                <a:latin typeface="Calibri"/>
                <a:cs typeface="Calibri"/>
              </a:rPr>
              <a:t>0.12</a:t>
            </a:r>
            <a:endParaRPr lang="en-US" sz="2000" dirty="0">
              <a:latin typeface="Calibri"/>
              <a:cs typeface="Calibri"/>
            </a:endParaRPr>
          </a:p>
        </p:txBody>
      </p:sp>
      <p:sp>
        <p:nvSpPr>
          <p:cNvPr id="27" name="TextBox 26"/>
          <p:cNvSpPr txBox="1"/>
          <p:nvPr/>
        </p:nvSpPr>
        <p:spPr>
          <a:xfrm>
            <a:off x="7620639" y="4421879"/>
            <a:ext cx="1209141" cy="400110"/>
          </a:xfrm>
          <a:prstGeom prst="rect">
            <a:avLst/>
          </a:prstGeom>
          <a:noFill/>
        </p:spPr>
        <p:txBody>
          <a:bodyPr wrap="square" rtlCol="0">
            <a:spAutoFit/>
          </a:bodyPr>
          <a:lstStyle/>
          <a:p>
            <a:pPr algn="ctr"/>
            <a:r>
              <a:rPr lang="en-US" sz="2000" dirty="0" smtClean="0">
                <a:latin typeface="Calibri"/>
                <a:cs typeface="Calibri"/>
              </a:rPr>
              <a:t>2.84</a:t>
            </a:r>
            <a:endParaRPr lang="en-US" sz="2000" dirty="0">
              <a:latin typeface="Calibri"/>
              <a:cs typeface="Calibri"/>
            </a:endParaRPr>
          </a:p>
        </p:txBody>
      </p:sp>
      <p:sp>
        <p:nvSpPr>
          <p:cNvPr id="28" name="TextBox 27"/>
          <p:cNvSpPr txBox="1"/>
          <p:nvPr/>
        </p:nvSpPr>
        <p:spPr>
          <a:xfrm>
            <a:off x="3617103" y="1853376"/>
            <a:ext cx="1158243" cy="400110"/>
          </a:xfrm>
          <a:prstGeom prst="rect">
            <a:avLst/>
          </a:prstGeom>
          <a:noFill/>
        </p:spPr>
        <p:txBody>
          <a:bodyPr wrap="square" rtlCol="0">
            <a:spAutoFit/>
          </a:bodyPr>
          <a:lstStyle/>
          <a:p>
            <a:r>
              <a:rPr lang="en-US" sz="2000" dirty="0" smtClean="0">
                <a:latin typeface="Calibri"/>
                <a:cs typeface="Calibri"/>
              </a:rPr>
              <a:t>Sites</a:t>
            </a:r>
            <a:endParaRPr lang="en-US" sz="2000" dirty="0">
              <a:latin typeface="Calibri"/>
              <a:cs typeface="Calibri"/>
            </a:endParaRPr>
          </a:p>
        </p:txBody>
      </p:sp>
      <p:sp>
        <p:nvSpPr>
          <p:cNvPr id="29" name="TextBox 28"/>
          <p:cNvSpPr txBox="1"/>
          <p:nvPr/>
        </p:nvSpPr>
        <p:spPr>
          <a:xfrm>
            <a:off x="5845886" y="1866908"/>
            <a:ext cx="1437829" cy="400110"/>
          </a:xfrm>
          <a:prstGeom prst="rect">
            <a:avLst/>
          </a:prstGeom>
          <a:noFill/>
        </p:spPr>
        <p:txBody>
          <a:bodyPr wrap="square" rtlCol="0">
            <a:spAutoFit/>
          </a:bodyPr>
          <a:lstStyle/>
          <a:p>
            <a:r>
              <a:rPr lang="en-US" sz="2000" dirty="0" smtClean="0">
                <a:latin typeface="Calibri"/>
                <a:cs typeface="Calibri"/>
              </a:rPr>
              <a:t>Visits</a:t>
            </a:r>
            <a:endParaRPr lang="en-US" sz="2000" dirty="0">
              <a:latin typeface="Calibri"/>
              <a:cs typeface="Calibri"/>
            </a:endParaRPr>
          </a:p>
        </p:txBody>
      </p:sp>
      <p:sp>
        <p:nvSpPr>
          <p:cNvPr id="32" name="Title 1"/>
          <p:cNvSpPr txBox="1">
            <a:spLocks noGrp="1"/>
          </p:cNvSpPr>
          <p:nvPr>
            <p:ph type="title"/>
          </p:nvPr>
        </p:nvSpPr>
        <p:spPr>
          <a:xfrm>
            <a:off x="680945" y="209176"/>
            <a:ext cx="7886700" cy="496816"/>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smtClean="0">
                <a:latin typeface="+mn-lt"/>
              </a:rPr>
              <a:t>Repeatability – Field Sampling Precision</a:t>
            </a:r>
            <a:endParaRPr lang="en-US" sz="3200" b="1" dirty="0">
              <a:latin typeface="+mn-lt"/>
            </a:endParaRPr>
          </a:p>
        </p:txBody>
      </p:sp>
      <p:sp>
        <p:nvSpPr>
          <p:cNvPr id="33" name="TextBox 32"/>
          <p:cNvSpPr txBox="1"/>
          <p:nvPr/>
        </p:nvSpPr>
        <p:spPr>
          <a:xfrm>
            <a:off x="3253532" y="683109"/>
            <a:ext cx="2644808" cy="400110"/>
          </a:xfrm>
          <a:prstGeom prst="rect">
            <a:avLst/>
          </a:prstGeom>
          <a:noFill/>
        </p:spPr>
        <p:txBody>
          <a:bodyPr wrap="square" rtlCol="0">
            <a:spAutoFit/>
          </a:bodyPr>
          <a:lstStyle/>
          <a:p>
            <a:pPr algn="ctr"/>
            <a:r>
              <a:rPr lang="en-US" sz="2000" dirty="0" err="1" smtClean="0">
                <a:latin typeface="Calibri"/>
                <a:cs typeface="Calibri"/>
              </a:rPr>
              <a:t>CHaMP</a:t>
            </a:r>
            <a:r>
              <a:rPr lang="en-US" sz="2000" dirty="0" smtClean="0">
                <a:latin typeface="Calibri"/>
                <a:cs typeface="Calibri"/>
              </a:rPr>
              <a:t> 2013</a:t>
            </a:r>
            <a:endParaRPr lang="en-US" sz="2000" dirty="0">
              <a:latin typeface="Calibri"/>
              <a:cs typeface="Calibri"/>
            </a:endParaRPr>
          </a:p>
        </p:txBody>
      </p:sp>
      <p:sp>
        <p:nvSpPr>
          <p:cNvPr id="34" name="TextBox 33"/>
          <p:cNvSpPr txBox="1"/>
          <p:nvPr/>
        </p:nvSpPr>
        <p:spPr>
          <a:xfrm>
            <a:off x="2839186" y="1213376"/>
            <a:ext cx="4040678" cy="400110"/>
          </a:xfrm>
          <a:prstGeom prst="rect">
            <a:avLst/>
          </a:prstGeom>
          <a:noFill/>
        </p:spPr>
        <p:txBody>
          <a:bodyPr wrap="square" rtlCol="0">
            <a:spAutoFit/>
          </a:bodyPr>
          <a:lstStyle/>
          <a:p>
            <a:r>
              <a:rPr lang="en-US" sz="2000" dirty="0" smtClean="0">
                <a:latin typeface="Calibri"/>
                <a:cs typeface="Calibri"/>
              </a:rPr>
              <a:t>Terrestrial drift – highly variable </a:t>
            </a:r>
            <a:endParaRPr lang="en-US" sz="2000" dirty="0">
              <a:latin typeface="Calibri"/>
              <a:cs typeface="Calibri"/>
            </a:endParaRPr>
          </a:p>
        </p:txBody>
      </p:sp>
      <p:pic>
        <p:nvPicPr>
          <p:cNvPr id="5" name="Picture 4"/>
          <p:cNvPicPr>
            <a:picLocks noChangeAspect="1"/>
          </p:cNvPicPr>
          <p:nvPr/>
        </p:nvPicPr>
        <p:blipFill>
          <a:blip r:embed="rId2"/>
          <a:stretch>
            <a:fillRect/>
          </a:stretch>
        </p:blipFill>
        <p:spPr>
          <a:xfrm>
            <a:off x="375880" y="2156503"/>
            <a:ext cx="7581900" cy="3657600"/>
          </a:xfrm>
          <a:prstGeom prst="rect">
            <a:avLst/>
          </a:prstGeom>
        </p:spPr>
      </p:pic>
      <p:sp>
        <p:nvSpPr>
          <p:cNvPr id="35" name="Rounded Rectangle 34"/>
          <p:cNvSpPr/>
          <p:nvPr/>
        </p:nvSpPr>
        <p:spPr bwMode="auto">
          <a:xfrm>
            <a:off x="3368535" y="1941680"/>
            <a:ext cx="294319" cy="294026"/>
          </a:xfrm>
          <a:prstGeom prst="roundRect">
            <a:avLst/>
          </a:prstGeom>
          <a:solidFill>
            <a:srgbClr val="276EC9"/>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w="12700" cmpd="sng">
                <a:solidFill>
                  <a:schemeClr val="tx1"/>
                </a:solidFill>
              </a:ln>
              <a:solidFill>
                <a:srgbClr val="000000"/>
              </a:solidFill>
              <a:effectLst/>
              <a:latin typeface="Gill Sans" charset="0"/>
              <a:ea typeface="ヒラギノ角ゴ ProN W3" charset="0"/>
              <a:cs typeface="ヒラギノ角ゴ ProN W3" charset="0"/>
              <a:sym typeface="Gill Sans" charset="0"/>
            </a:endParaRPr>
          </a:p>
        </p:txBody>
      </p:sp>
      <p:sp>
        <p:nvSpPr>
          <p:cNvPr id="36" name="Rounded Rectangle 35"/>
          <p:cNvSpPr/>
          <p:nvPr/>
        </p:nvSpPr>
        <p:spPr bwMode="auto">
          <a:xfrm>
            <a:off x="5583481" y="1952176"/>
            <a:ext cx="294319" cy="294026"/>
          </a:xfrm>
          <a:prstGeom prst="roundRect">
            <a:avLst/>
          </a:prstGeom>
          <a:solidFill>
            <a:schemeClr val="accent1">
              <a:lumMod val="60000"/>
              <a:lumOff val="40000"/>
            </a:scheme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w="12700" cmpd="sng">
                <a:solidFill>
                  <a:schemeClr val="tx1"/>
                </a:solidFill>
              </a:ln>
              <a:solidFill>
                <a:srgbClr val="000000"/>
              </a:solidFill>
              <a:effectLst/>
              <a:latin typeface="Gill Sans" charset="0"/>
              <a:ea typeface="ヒラギノ角ゴ ProN W3" charset="0"/>
              <a:cs typeface="ヒラギノ角ゴ ProN W3" charset="0"/>
              <a:sym typeface="Gill Sans" charset="0"/>
            </a:endParaRPr>
          </a:p>
        </p:txBody>
      </p:sp>
    </p:spTree>
    <p:extLst>
      <p:ext uri="{BB962C8B-B14F-4D97-AF65-F5344CB8AC3E}">
        <p14:creationId xmlns:p14="http://schemas.microsoft.com/office/powerpoint/2010/main" val="21505038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637" y="187326"/>
            <a:ext cx="7886700" cy="1325563"/>
          </a:xfrm>
        </p:spPr>
        <p:txBody>
          <a:bodyPr>
            <a:normAutofit/>
          </a:bodyPr>
          <a:lstStyle/>
          <a:p>
            <a:r>
              <a:rPr lang="en-US" sz="3200" b="1" dirty="0" smtClean="0">
                <a:latin typeface="+mn-lt"/>
              </a:rPr>
              <a:t>When to sample drift?</a:t>
            </a:r>
            <a:endParaRPr lang="en-US" sz="3200" b="1" dirty="0">
              <a:latin typeface="+mn-l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4175" y="1644477"/>
            <a:ext cx="5889625" cy="4808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20706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noGrp="1"/>
          </p:cNvSpPr>
          <p:nvPr>
            <p:ph type="title"/>
          </p:nvPr>
        </p:nvSpPr>
        <p:spPr>
          <a:xfrm>
            <a:off x="680945" y="209176"/>
            <a:ext cx="7886700" cy="496816"/>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smtClean="0">
                <a:latin typeface="+mn-lt"/>
              </a:rPr>
              <a:t>The effects of clogged nets</a:t>
            </a:r>
            <a:endParaRPr lang="en-US" sz="3200" b="1" dirty="0">
              <a:latin typeface="+mn-lt"/>
            </a:endParaRPr>
          </a:p>
        </p:txBody>
      </p:sp>
      <p:pic>
        <p:nvPicPr>
          <p:cNvPr id="9" name="Picture 8"/>
          <p:cNvPicPr>
            <a:picLocks noChangeAspect="1"/>
          </p:cNvPicPr>
          <p:nvPr/>
        </p:nvPicPr>
        <p:blipFill>
          <a:blip r:embed="rId2"/>
          <a:stretch>
            <a:fillRect/>
          </a:stretch>
        </p:blipFill>
        <p:spPr>
          <a:xfrm>
            <a:off x="0" y="1284215"/>
            <a:ext cx="9144000" cy="1361722"/>
          </a:xfrm>
          <a:prstGeom prst="rect">
            <a:avLst/>
          </a:prstGeom>
        </p:spPr>
      </p:pic>
      <p:sp>
        <p:nvSpPr>
          <p:cNvPr id="12" name="TextBox 11"/>
          <p:cNvSpPr txBox="1"/>
          <p:nvPr/>
        </p:nvSpPr>
        <p:spPr>
          <a:xfrm>
            <a:off x="3253532" y="683109"/>
            <a:ext cx="2644808" cy="400110"/>
          </a:xfrm>
          <a:prstGeom prst="rect">
            <a:avLst/>
          </a:prstGeom>
          <a:noFill/>
        </p:spPr>
        <p:txBody>
          <a:bodyPr wrap="square" rtlCol="0">
            <a:spAutoFit/>
          </a:bodyPr>
          <a:lstStyle/>
          <a:p>
            <a:pPr algn="ctr"/>
            <a:r>
              <a:rPr lang="en-US" sz="2000" dirty="0" err="1" smtClean="0">
                <a:latin typeface="Calibri"/>
                <a:cs typeface="Calibri"/>
              </a:rPr>
              <a:t>CHaMP</a:t>
            </a:r>
            <a:r>
              <a:rPr lang="en-US" sz="2000" dirty="0" smtClean="0">
                <a:latin typeface="Calibri"/>
                <a:cs typeface="Calibri"/>
              </a:rPr>
              <a:t> 2013</a:t>
            </a:r>
            <a:endParaRPr lang="en-US" sz="2000" dirty="0">
              <a:latin typeface="Calibri"/>
              <a:cs typeface="Calibri"/>
            </a:endParaRPr>
          </a:p>
        </p:txBody>
      </p:sp>
      <p:pic>
        <p:nvPicPr>
          <p:cNvPr id="15" name="Picture 14"/>
          <p:cNvPicPr>
            <a:picLocks noChangeAspect="1"/>
          </p:cNvPicPr>
          <p:nvPr/>
        </p:nvPicPr>
        <p:blipFill>
          <a:blip r:embed="rId3"/>
          <a:stretch>
            <a:fillRect/>
          </a:stretch>
        </p:blipFill>
        <p:spPr>
          <a:xfrm>
            <a:off x="178418" y="2847731"/>
            <a:ext cx="3939077" cy="3389879"/>
          </a:xfrm>
          <a:prstGeom prst="rect">
            <a:avLst/>
          </a:prstGeom>
        </p:spPr>
      </p:pic>
      <p:pic>
        <p:nvPicPr>
          <p:cNvPr id="17" name="Picture 16"/>
          <p:cNvPicPr>
            <a:picLocks noChangeAspect="1"/>
          </p:cNvPicPr>
          <p:nvPr/>
        </p:nvPicPr>
        <p:blipFill>
          <a:blip r:embed="rId4"/>
          <a:stretch>
            <a:fillRect/>
          </a:stretch>
        </p:blipFill>
        <p:spPr>
          <a:xfrm>
            <a:off x="3490933" y="3744982"/>
            <a:ext cx="4957756" cy="2030751"/>
          </a:xfrm>
          <a:prstGeom prst="rect">
            <a:avLst/>
          </a:prstGeom>
        </p:spPr>
      </p:pic>
      <p:sp>
        <p:nvSpPr>
          <p:cNvPr id="18" name="TextBox 17"/>
          <p:cNvSpPr txBox="1"/>
          <p:nvPr/>
        </p:nvSpPr>
        <p:spPr>
          <a:xfrm>
            <a:off x="5258565" y="3580488"/>
            <a:ext cx="2644808" cy="400110"/>
          </a:xfrm>
          <a:prstGeom prst="rect">
            <a:avLst/>
          </a:prstGeom>
          <a:noFill/>
        </p:spPr>
        <p:txBody>
          <a:bodyPr wrap="square" rtlCol="0">
            <a:spAutoFit/>
          </a:bodyPr>
          <a:lstStyle/>
          <a:p>
            <a:pPr algn="ctr"/>
            <a:r>
              <a:rPr lang="en-US" sz="2000" dirty="0" smtClean="0">
                <a:latin typeface="Calibri"/>
                <a:cs typeface="Calibri"/>
              </a:rPr>
              <a:t>Clog nets removed</a:t>
            </a:r>
            <a:endParaRPr lang="en-US" sz="2000" dirty="0">
              <a:latin typeface="Calibri"/>
              <a:cs typeface="Calibri"/>
            </a:endParaRPr>
          </a:p>
        </p:txBody>
      </p:sp>
      <p:sp>
        <p:nvSpPr>
          <p:cNvPr id="19" name="TextBox 18"/>
          <p:cNvSpPr txBox="1"/>
          <p:nvPr/>
        </p:nvSpPr>
        <p:spPr>
          <a:xfrm>
            <a:off x="8234191" y="3575443"/>
            <a:ext cx="791738" cy="400110"/>
          </a:xfrm>
          <a:prstGeom prst="rect">
            <a:avLst/>
          </a:prstGeom>
          <a:noFill/>
        </p:spPr>
        <p:txBody>
          <a:bodyPr wrap="square" rtlCol="0">
            <a:spAutoFit/>
          </a:bodyPr>
          <a:lstStyle/>
          <a:p>
            <a:pPr algn="ctr"/>
            <a:r>
              <a:rPr lang="en-US" sz="2000" dirty="0" smtClean="0">
                <a:latin typeface="Calibri"/>
                <a:cs typeface="Calibri"/>
              </a:rPr>
              <a:t>S:N</a:t>
            </a:r>
            <a:endParaRPr lang="en-US" sz="2000" dirty="0">
              <a:latin typeface="Calibri"/>
              <a:cs typeface="Calibri"/>
            </a:endParaRPr>
          </a:p>
        </p:txBody>
      </p:sp>
      <p:sp>
        <p:nvSpPr>
          <p:cNvPr id="20" name="TextBox 19"/>
          <p:cNvSpPr txBox="1"/>
          <p:nvPr/>
        </p:nvSpPr>
        <p:spPr>
          <a:xfrm>
            <a:off x="8236814" y="4294642"/>
            <a:ext cx="791738" cy="400110"/>
          </a:xfrm>
          <a:prstGeom prst="rect">
            <a:avLst/>
          </a:prstGeom>
          <a:noFill/>
        </p:spPr>
        <p:txBody>
          <a:bodyPr wrap="square" rtlCol="0">
            <a:spAutoFit/>
          </a:bodyPr>
          <a:lstStyle/>
          <a:p>
            <a:pPr algn="ctr"/>
            <a:r>
              <a:rPr lang="en-US" sz="2000" dirty="0" smtClean="0">
                <a:latin typeface="Calibri"/>
                <a:cs typeface="Calibri"/>
              </a:rPr>
              <a:t>7.93</a:t>
            </a:r>
            <a:endParaRPr lang="en-US" sz="2000" dirty="0">
              <a:latin typeface="Calibri"/>
              <a:cs typeface="Calibri"/>
            </a:endParaRPr>
          </a:p>
        </p:txBody>
      </p:sp>
    </p:spTree>
    <p:extLst>
      <p:ext uri="{BB962C8B-B14F-4D97-AF65-F5344CB8AC3E}">
        <p14:creationId xmlns:p14="http://schemas.microsoft.com/office/powerpoint/2010/main" val="13000804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noGrp="1"/>
          </p:cNvSpPr>
          <p:nvPr>
            <p:ph type="title"/>
          </p:nvPr>
        </p:nvSpPr>
        <p:spPr>
          <a:xfrm>
            <a:off x="680945" y="209176"/>
            <a:ext cx="7886700" cy="496816"/>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smtClean="0">
                <a:latin typeface="+mn-lt"/>
              </a:rPr>
              <a:t>How many nets?</a:t>
            </a:r>
            <a:endParaRPr lang="en-US" sz="3200" b="1" dirty="0">
              <a:latin typeface="+mn-lt"/>
            </a:endParaRPr>
          </a:p>
        </p:txBody>
      </p:sp>
      <p:pic>
        <p:nvPicPr>
          <p:cNvPr id="9" name="Picture 8"/>
          <p:cNvPicPr>
            <a:picLocks noChangeAspect="1"/>
          </p:cNvPicPr>
          <p:nvPr/>
        </p:nvPicPr>
        <p:blipFill>
          <a:blip r:embed="rId2"/>
          <a:stretch>
            <a:fillRect/>
          </a:stretch>
        </p:blipFill>
        <p:spPr>
          <a:xfrm>
            <a:off x="0" y="1116279"/>
            <a:ext cx="9144000" cy="1361722"/>
          </a:xfrm>
          <a:prstGeom prst="rect">
            <a:avLst/>
          </a:prstGeom>
        </p:spPr>
      </p:pic>
      <p:sp>
        <p:nvSpPr>
          <p:cNvPr id="12" name="TextBox 11"/>
          <p:cNvSpPr txBox="1"/>
          <p:nvPr/>
        </p:nvSpPr>
        <p:spPr>
          <a:xfrm>
            <a:off x="3253532" y="683109"/>
            <a:ext cx="2644808" cy="400110"/>
          </a:xfrm>
          <a:prstGeom prst="rect">
            <a:avLst/>
          </a:prstGeom>
          <a:noFill/>
        </p:spPr>
        <p:txBody>
          <a:bodyPr wrap="square" rtlCol="0">
            <a:spAutoFit/>
          </a:bodyPr>
          <a:lstStyle/>
          <a:p>
            <a:pPr algn="ctr"/>
            <a:r>
              <a:rPr lang="en-US" sz="2000" dirty="0" err="1" smtClean="0">
                <a:latin typeface="Calibri"/>
                <a:cs typeface="Calibri"/>
              </a:rPr>
              <a:t>CHaMP</a:t>
            </a:r>
            <a:r>
              <a:rPr lang="en-US" sz="2000" dirty="0" smtClean="0">
                <a:latin typeface="Calibri"/>
                <a:cs typeface="Calibri"/>
              </a:rPr>
              <a:t> 2013</a:t>
            </a:r>
            <a:endParaRPr lang="en-US" sz="2000" dirty="0">
              <a:latin typeface="Calibri"/>
              <a:cs typeface="Calibri"/>
            </a:endParaRPr>
          </a:p>
        </p:txBody>
      </p:sp>
      <p:pic>
        <p:nvPicPr>
          <p:cNvPr id="3" name="Picture 2"/>
          <p:cNvPicPr>
            <a:picLocks noChangeAspect="1"/>
          </p:cNvPicPr>
          <p:nvPr/>
        </p:nvPicPr>
        <p:blipFill>
          <a:blip r:embed="rId3"/>
          <a:stretch>
            <a:fillRect/>
          </a:stretch>
        </p:blipFill>
        <p:spPr>
          <a:xfrm>
            <a:off x="73467" y="3008073"/>
            <a:ext cx="3444644" cy="3031639"/>
          </a:xfrm>
          <a:prstGeom prst="rect">
            <a:avLst/>
          </a:prstGeom>
        </p:spPr>
      </p:pic>
      <p:pic>
        <p:nvPicPr>
          <p:cNvPr id="5" name="Picture 4"/>
          <p:cNvPicPr>
            <a:picLocks noChangeAspect="1"/>
          </p:cNvPicPr>
          <p:nvPr/>
        </p:nvPicPr>
        <p:blipFill>
          <a:blip r:embed="rId4"/>
          <a:stretch>
            <a:fillRect/>
          </a:stretch>
        </p:blipFill>
        <p:spPr>
          <a:xfrm>
            <a:off x="3209563" y="3002986"/>
            <a:ext cx="3165249" cy="3041813"/>
          </a:xfrm>
          <a:prstGeom prst="rect">
            <a:avLst/>
          </a:prstGeom>
        </p:spPr>
      </p:pic>
      <p:pic>
        <p:nvPicPr>
          <p:cNvPr id="6" name="Picture 5"/>
          <p:cNvPicPr>
            <a:picLocks noChangeAspect="1"/>
          </p:cNvPicPr>
          <p:nvPr/>
        </p:nvPicPr>
        <p:blipFill>
          <a:blip r:embed="rId5"/>
          <a:stretch>
            <a:fillRect/>
          </a:stretch>
        </p:blipFill>
        <p:spPr>
          <a:xfrm>
            <a:off x="6066264" y="3034746"/>
            <a:ext cx="3099150" cy="2978292"/>
          </a:xfrm>
          <a:prstGeom prst="rect">
            <a:avLst/>
          </a:prstGeom>
        </p:spPr>
      </p:pic>
      <p:sp>
        <p:nvSpPr>
          <p:cNvPr id="16" name="TextBox 15"/>
          <p:cNvSpPr txBox="1"/>
          <p:nvPr/>
        </p:nvSpPr>
        <p:spPr>
          <a:xfrm>
            <a:off x="1217452" y="2577889"/>
            <a:ext cx="6643502" cy="400110"/>
          </a:xfrm>
          <a:prstGeom prst="rect">
            <a:avLst/>
          </a:prstGeom>
          <a:noFill/>
        </p:spPr>
        <p:txBody>
          <a:bodyPr wrap="square" rtlCol="0">
            <a:spAutoFit/>
          </a:bodyPr>
          <a:lstStyle/>
          <a:p>
            <a:pPr algn="ctr"/>
            <a:r>
              <a:rPr lang="en-US" sz="2000" dirty="0" smtClean="0">
                <a:latin typeface="Calibri"/>
                <a:cs typeface="Calibri"/>
              </a:rPr>
              <a:t>More nets = small increases precision – Drift relatively uniform</a:t>
            </a:r>
            <a:endParaRPr lang="en-US" sz="2000" dirty="0">
              <a:latin typeface="Calibri"/>
              <a:cs typeface="Calibri"/>
            </a:endParaRPr>
          </a:p>
        </p:txBody>
      </p:sp>
    </p:spTree>
    <p:extLst>
      <p:ext uri="{BB962C8B-B14F-4D97-AF65-F5344CB8AC3E}">
        <p14:creationId xmlns:p14="http://schemas.microsoft.com/office/powerpoint/2010/main" val="14288878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680945" y="209176"/>
            <a:ext cx="7886700" cy="496816"/>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smtClean="0">
                <a:latin typeface="+mn-lt"/>
              </a:rPr>
              <a:t>Repeatability – Field Sampling Precision</a:t>
            </a:r>
            <a:endParaRPr lang="en-US" sz="3200" b="1" dirty="0">
              <a:latin typeface="+mn-lt"/>
            </a:endParaRPr>
          </a:p>
        </p:txBody>
      </p:sp>
      <p:sp>
        <p:nvSpPr>
          <p:cNvPr id="5" name="Content Placeholder 2"/>
          <p:cNvSpPr>
            <a:spLocks noGrp="1"/>
          </p:cNvSpPr>
          <p:nvPr>
            <p:ph idx="1"/>
          </p:nvPr>
        </p:nvSpPr>
        <p:spPr>
          <a:xfrm>
            <a:off x="2759938" y="769885"/>
            <a:ext cx="3344821" cy="495151"/>
          </a:xfrm>
        </p:spPr>
        <p:txBody>
          <a:bodyPr>
            <a:normAutofit/>
          </a:bodyPr>
          <a:lstStyle/>
          <a:p>
            <a:pPr marL="0" indent="0" algn="ctr">
              <a:buNone/>
            </a:pPr>
            <a:r>
              <a:rPr lang="en-US" sz="2400" dirty="0" err="1" smtClean="0"/>
              <a:t>CHaMP</a:t>
            </a:r>
            <a:r>
              <a:rPr lang="en-US" sz="2400" dirty="0" smtClean="0"/>
              <a:t> 2013</a:t>
            </a:r>
          </a:p>
        </p:txBody>
      </p:sp>
      <p:pic>
        <p:nvPicPr>
          <p:cNvPr id="2" name="Picture 1"/>
          <p:cNvPicPr>
            <a:picLocks noChangeAspect="1"/>
          </p:cNvPicPr>
          <p:nvPr/>
        </p:nvPicPr>
        <p:blipFill>
          <a:blip r:embed="rId2"/>
          <a:stretch>
            <a:fillRect/>
          </a:stretch>
        </p:blipFill>
        <p:spPr>
          <a:xfrm>
            <a:off x="-213876" y="2487617"/>
            <a:ext cx="8827252" cy="2837798"/>
          </a:xfrm>
          <a:prstGeom prst="rect">
            <a:avLst/>
          </a:prstGeom>
        </p:spPr>
      </p:pic>
      <p:sp>
        <p:nvSpPr>
          <p:cNvPr id="7" name="Content Placeholder 2"/>
          <p:cNvSpPr txBox="1">
            <a:spLocks/>
          </p:cNvSpPr>
          <p:nvPr/>
        </p:nvSpPr>
        <p:spPr>
          <a:xfrm>
            <a:off x="3290167" y="1845957"/>
            <a:ext cx="3344821" cy="4951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smtClean="0"/>
              <a:t>Benthic abundances</a:t>
            </a:r>
          </a:p>
        </p:txBody>
      </p:sp>
      <p:sp>
        <p:nvSpPr>
          <p:cNvPr id="8" name="Content Placeholder 2"/>
          <p:cNvSpPr txBox="1">
            <a:spLocks/>
          </p:cNvSpPr>
          <p:nvPr/>
        </p:nvSpPr>
        <p:spPr>
          <a:xfrm>
            <a:off x="7882065" y="2407712"/>
            <a:ext cx="860492" cy="4951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smtClean="0"/>
              <a:t>S:N</a:t>
            </a:r>
          </a:p>
        </p:txBody>
      </p:sp>
      <p:sp>
        <p:nvSpPr>
          <p:cNvPr id="9" name="Content Placeholder 2"/>
          <p:cNvSpPr txBox="1">
            <a:spLocks/>
          </p:cNvSpPr>
          <p:nvPr/>
        </p:nvSpPr>
        <p:spPr>
          <a:xfrm>
            <a:off x="7845550" y="3378821"/>
            <a:ext cx="860492" cy="4951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smtClean="0"/>
              <a:t>1.5</a:t>
            </a:r>
          </a:p>
        </p:txBody>
      </p:sp>
      <p:sp>
        <p:nvSpPr>
          <p:cNvPr id="10" name="TextBox 9"/>
          <p:cNvSpPr txBox="1"/>
          <p:nvPr/>
        </p:nvSpPr>
        <p:spPr>
          <a:xfrm>
            <a:off x="3596112" y="2336204"/>
            <a:ext cx="1158243" cy="400110"/>
          </a:xfrm>
          <a:prstGeom prst="rect">
            <a:avLst/>
          </a:prstGeom>
          <a:noFill/>
        </p:spPr>
        <p:txBody>
          <a:bodyPr wrap="square" rtlCol="0">
            <a:spAutoFit/>
          </a:bodyPr>
          <a:lstStyle/>
          <a:p>
            <a:r>
              <a:rPr lang="en-US" sz="2000" dirty="0" smtClean="0">
                <a:latin typeface="Calibri"/>
                <a:cs typeface="Calibri"/>
              </a:rPr>
              <a:t>Sites</a:t>
            </a:r>
            <a:endParaRPr lang="en-US" sz="2000" dirty="0">
              <a:latin typeface="Calibri"/>
              <a:cs typeface="Calibri"/>
            </a:endParaRPr>
          </a:p>
        </p:txBody>
      </p:sp>
      <p:sp>
        <p:nvSpPr>
          <p:cNvPr id="11" name="TextBox 10"/>
          <p:cNvSpPr txBox="1"/>
          <p:nvPr/>
        </p:nvSpPr>
        <p:spPr>
          <a:xfrm>
            <a:off x="5824895" y="2349736"/>
            <a:ext cx="1437829" cy="400110"/>
          </a:xfrm>
          <a:prstGeom prst="rect">
            <a:avLst/>
          </a:prstGeom>
          <a:noFill/>
        </p:spPr>
        <p:txBody>
          <a:bodyPr wrap="square" rtlCol="0">
            <a:spAutoFit/>
          </a:bodyPr>
          <a:lstStyle/>
          <a:p>
            <a:r>
              <a:rPr lang="en-US" sz="2000" dirty="0" smtClean="0">
                <a:latin typeface="Calibri"/>
                <a:cs typeface="Calibri"/>
              </a:rPr>
              <a:t>Visits</a:t>
            </a:r>
            <a:endParaRPr lang="en-US" sz="2000" dirty="0">
              <a:latin typeface="Calibri"/>
              <a:cs typeface="Calibri"/>
            </a:endParaRPr>
          </a:p>
        </p:txBody>
      </p:sp>
      <p:sp>
        <p:nvSpPr>
          <p:cNvPr id="12" name="Rounded Rectangle 11"/>
          <p:cNvSpPr/>
          <p:nvPr/>
        </p:nvSpPr>
        <p:spPr bwMode="auto">
          <a:xfrm>
            <a:off x="3347544" y="2424508"/>
            <a:ext cx="294319" cy="294026"/>
          </a:xfrm>
          <a:prstGeom prst="roundRect">
            <a:avLst/>
          </a:prstGeom>
          <a:solidFill>
            <a:srgbClr val="276EC9"/>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w="12700" cmpd="sng">
                <a:solidFill>
                  <a:schemeClr val="tx1"/>
                </a:solidFill>
              </a:ln>
              <a:solidFill>
                <a:srgbClr val="000000"/>
              </a:solidFill>
              <a:effectLst/>
              <a:latin typeface="Gill Sans" charset="0"/>
              <a:ea typeface="ヒラギノ角ゴ ProN W3" charset="0"/>
              <a:cs typeface="ヒラギノ角ゴ ProN W3" charset="0"/>
              <a:sym typeface="Gill Sans" charset="0"/>
            </a:endParaRPr>
          </a:p>
        </p:txBody>
      </p:sp>
      <p:sp>
        <p:nvSpPr>
          <p:cNvPr id="13" name="Rounded Rectangle 12"/>
          <p:cNvSpPr/>
          <p:nvPr/>
        </p:nvSpPr>
        <p:spPr bwMode="auto">
          <a:xfrm>
            <a:off x="5562490" y="2435004"/>
            <a:ext cx="294319" cy="294026"/>
          </a:xfrm>
          <a:prstGeom prst="roundRect">
            <a:avLst/>
          </a:prstGeom>
          <a:solidFill>
            <a:schemeClr val="accent1">
              <a:lumMod val="60000"/>
              <a:lumOff val="40000"/>
            </a:scheme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w="12700" cmpd="sng">
                <a:solidFill>
                  <a:schemeClr val="tx1"/>
                </a:solidFill>
              </a:ln>
              <a:solidFill>
                <a:srgbClr val="000000"/>
              </a:solidFill>
              <a:effectLst/>
              <a:latin typeface="Gill Sans" charset="0"/>
              <a:ea typeface="ヒラギノ角ゴ ProN W3" charset="0"/>
              <a:cs typeface="ヒラギノ角ゴ ProN W3" charset="0"/>
              <a:sym typeface="Gill Sans" charset="0"/>
            </a:endParaRPr>
          </a:p>
        </p:txBody>
      </p:sp>
    </p:spTree>
    <p:extLst>
      <p:ext uri="{BB962C8B-B14F-4D97-AF65-F5344CB8AC3E}">
        <p14:creationId xmlns:p14="http://schemas.microsoft.com/office/powerpoint/2010/main" val="6965429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2010</TotalTime>
  <Words>716</Words>
  <Application>Microsoft Office PowerPoint</Application>
  <PresentationFormat>On-screen Show (4:3)</PresentationFormat>
  <Paragraphs>162</Paragraphs>
  <Slides>28</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Office Theme</vt:lpstr>
      <vt:lpstr>SPW 10.0 Graph</vt:lpstr>
      <vt:lpstr>PowerPoint Presentation</vt:lpstr>
      <vt:lpstr>CHaMP Invertebrate Monitoring</vt:lpstr>
      <vt:lpstr>Repeatability – Field Sampling Precision</vt:lpstr>
      <vt:lpstr>Repeatability – Field Sampling Precision</vt:lpstr>
      <vt:lpstr>Repeatability – Field Sampling Precision</vt:lpstr>
      <vt:lpstr>When to sample drift?</vt:lpstr>
      <vt:lpstr>The effects of clogged nets</vt:lpstr>
      <vt:lpstr>How many nets?</vt:lpstr>
      <vt:lpstr>Repeatability – Field Sampling Precision</vt:lpstr>
      <vt:lpstr>Comparability – Crosswalk</vt:lpstr>
      <vt:lpstr>Comparability – Crosswalk</vt:lpstr>
      <vt:lpstr>PowerPoint Presentation</vt:lpstr>
      <vt:lpstr>PowerPoint Presentation</vt:lpstr>
      <vt:lpstr>PowerPoint Presentation</vt:lpstr>
      <vt:lpstr>Applicability – Relevance to fish</vt:lpstr>
      <vt:lpstr>Applicability – Relevance to fish</vt:lpstr>
      <vt:lpstr>Applicability – Relevance to fish</vt:lpstr>
      <vt:lpstr>Drift vs Consumption</vt:lpstr>
      <vt:lpstr>NREI models and status</vt:lpstr>
      <vt:lpstr>Conclusions</vt:lpstr>
      <vt:lpstr>PowerPoint Presentation</vt:lpstr>
      <vt:lpstr>PowerPoint Presentation</vt:lpstr>
      <vt:lpstr>PowerPoint Presentation</vt:lpstr>
      <vt:lpstr>Drift</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Day 2 - 02 - CHaMP Bugs 2014 - Nick Bouwes</dc:title>
  <dc:creator>marthaj</dc:creator>
  <cp:lastModifiedBy>Nick B</cp:lastModifiedBy>
  <cp:revision>48</cp:revision>
  <cp:lastPrinted>2014-02-18T16:47:33Z</cp:lastPrinted>
  <dcterms:created xsi:type="dcterms:W3CDTF">2014-02-18T15:57:48Z</dcterms:created>
  <dcterms:modified xsi:type="dcterms:W3CDTF">2014-02-26T15:49:33Z</dcterms:modified>
</cp:coreProperties>
</file>