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262" r:id="rId2"/>
    <p:sldId id="265" r:id="rId3"/>
    <p:sldId id="353" r:id="rId4"/>
    <p:sldId id="264" r:id="rId5"/>
    <p:sldId id="277" r:id="rId6"/>
    <p:sldId id="283" r:id="rId7"/>
    <p:sldId id="284" r:id="rId8"/>
    <p:sldId id="285" r:id="rId9"/>
    <p:sldId id="286" r:id="rId10"/>
    <p:sldId id="287" r:id="rId11"/>
    <p:sldId id="288" r:id="rId12"/>
    <p:sldId id="289" r:id="rId13"/>
    <p:sldId id="290" r:id="rId14"/>
    <p:sldId id="291" r:id="rId15"/>
    <p:sldId id="292" r:id="rId16"/>
    <p:sldId id="293" r:id="rId17"/>
    <p:sldId id="269" r:id="rId18"/>
    <p:sldId id="279" r:id="rId19"/>
    <p:sldId id="325" r:id="rId20"/>
    <p:sldId id="326" r:id="rId21"/>
    <p:sldId id="327" r:id="rId22"/>
    <p:sldId id="328" r:id="rId23"/>
    <p:sldId id="329" r:id="rId24"/>
    <p:sldId id="330" r:id="rId25"/>
    <p:sldId id="331" r:id="rId26"/>
    <p:sldId id="332" r:id="rId27"/>
    <p:sldId id="333" r:id="rId28"/>
    <p:sldId id="334" r:id="rId29"/>
    <p:sldId id="335" r:id="rId30"/>
    <p:sldId id="336" r:id="rId31"/>
    <p:sldId id="337" r:id="rId32"/>
    <p:sldId id="338" r:id="rId33"/>
    <p:sldId id="339" r:id="rId34"/>
    <p:sldId id="340" r:id="rId35"/>
    <p:sldId id="341" r:id="rId36"/>
    <p:sldId id="342" r:id="rId37"/>
    <p:sldId id="343" r:id="rId38"/>
    <p:sldId id="344" r:id="rId39"/>
    <p:sldId id="345" r:id="rId40"/>
    <p:sldId id="346" r:id="rId41"/>
    <p:sldId id="347" r:id="rId42"/>
    <p:sldId id="348" r:id="rId43"/>
    <p:sldId id="349" r:id="rId44"/>
    <p:sldId id="350" r:id="rId45"/>
    <p:sldId id="351" r:id="rId46"/>
    <p:sldId id="352" r:id="rId47"/>
    <p:sldId id="280" r:id="rId48"/>
    <p:sldId id="295" r:id="rId49"/>
    <p:sldId id="296" r:id="rId50"/>
    <p:sldId id="297" r:id="rId51"/>
    <p:sldId id="281" r:id="rId52"/>
    <p:sldId id="322" r:id="rId53"/>
    <p:sldId id="323" r:id="rId54"/>
    <p:sldId id="282" r:id="rId55"/>
    <p:sldId id="298" r:id="rId56"/>
    <p:sldId id="301" r:id="rId57"/>
    <p:sldId id="299" r:id="rId58"/>
    <p:sldId id="300" r:id="rId59"/>
    <p:sldId id="324" r:id="rId60"/>
    <p:sldId id="306" r:id="rId61"/>
    <p:sldId id="308" r:id="rId62"/>
    <p:sldId id="307" r:id="rId63"/>
    <p:sldId id="311" r:id="rId64"/>
    <p:sldId id="312" r:id="rId65"/>
    <p:sldId id="309" r:id="rId66"/>
    <p:sldId id="310" r:id="rId67"/>
    <p:sldId id="313" r:id="rId6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8" autoAdjust="0"/>
    <p:restoredTop sz="94660"/>
  </p:normalViewPr>
  <p:slideViewPr>
    <p:cSldViewPr snapToGrid="0">
      <p:cViewPr varScale="1">
        <p:scale>
          <a:sx n="92" d="100"/>
          <a:sy n="92" d="100"/>
        </p:scale>
        <p:origin x="118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image" Target="../media/image6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B739F099-8A6B-4592-943E-47FE8E8F54F5}" type="datetimeFigureOut">
              <a:rPr lang="en-US" smtClean="0"/>
              <a:t>2/25/2014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E23F435C-03EF-4297-9F94-F12DD289D49C}" type="slidenum">
              <a:rPr lang="en-US" smtClean="0"/>
              <a:t>‹#›</a:t>
            </a:fld>
            <a:endParaRPr lang="en-US"/>
          </a:p>
        </p:txBody>
      </p:sp>
    </p:spTree>
    <p:extLst>
      <p:ext uri="{BB962C8B-B14F-4D97-AF65-F5344CB8AC3E}">
        <p14:creationId xmlns:p14="http://schemas.microsoft.com/office/powerpoint/2010/main" val="2606264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Describe the habitat condition that could be achieved (for example, you are not going to turn a gorge into a meandering </a:t>
            </a:r>
            <a:r>
              <a:rPr lang="en-US" baseline="0" dirty="0" err="1" smtClean="0"/>
              <a:t>pool:riffle</a:t>
            </a:r>
            <a:r>
              <a:rPr lang="en-US" baseline="0" dirty="0" smtClean="0"/>
              <a:t> stream type): along with our current condition, these provide the bookends to what is feasible.  We hope the ability to reach our goals lies somewhere between here. </a:t>
            </a:r>
          </a:p>
          <a:p>
            <a:endParaRPr lang="en-US" baseline="0" dirty="0" smtClean="0"/>
          </a:p>
          <a:p>
            <a:r>
              <a:rPr lang="en-US" baseline="0" dirty="0" smtClean="0"/>
              <a:t>Next, we need to balance this habitat template with management objectives (which may go beyond </a:t>
            </a:r>
            <a:r>
              <a:rPr lang="en-US" baseline="0" dirty="0" err="1" smtClean="0"/>
              <a:t>anadromous</a:t>
            </a:r>
            <a:r>
              <a:rPr lang="en-US" baseline="0" dirty="0" smtClean="0"/>
              <a:t> fish); prioritize which actions provide the most benefits for the costs:  this is perhaps best achieve by weighing several scenarios to determine which is expected to provide the most bang for the buck.  In addition, these alternative scenarios may be the basis for adaptive management strategies in the event the prefer strategy is not working </a:t>
            </a:r>
          </a:p>
          <a:p>
            <a:endParaRPr lang="en-US" baseline="0" dirty="0" smtClean="0"/>
          </a:p>
          <a:p>
            <a:r>
              <a:rPr lang="en-US" baseline="0" dirty="0" smtClean="0"/>
              <a:t>Finally, the plan should include on-the-ground designs that make sense within the context of their setting, can show a link to identified limiting factors, and are cost effective</a:t>
            </a:r>
          </a:p>
          <a:p>
            <a:endParaRPr lang="en-US" baseline="0" dirty="0" smtClean="0"/>
          </a:p>
        </p:txBody>
      </p:sp>
      <p:sp>
        <p:nvSpPr>
          <p:cNvPr id="4" name="Slide Number Placeholder 3"/>
          <p:cNvSpPr>
            <a:spLocks noGrp="1"/>
          </p:cNvSpPr>
          <p:nvPr>
            <p:ph type="sldNum" sz="quarter" idx="10"/>
          </p:nvPr>
        </p:nvSpPr>
        <p:spPr/>
        <p:txBody>
          <a:bodyPr/>
          <a:lstStyle/>
          <a:p>
            <a:fld id="{5C46D513-5253-4EED-B28D-2049F9521F5A}" type="slidenum">
              <a:rPr lang="en-US" smtClean="0"/>
              <a:t>3</a:t>
            </a:fld>
            <a:endParaRPr lang="en-US"/>
          </a:p>
        </p:txBody>
      </p:sp>
    </p:spTree>
    <p:extLst>
      <p:ext uri="{BB962C8B-B14F-4D97-AF65-F5344CB8AC3E}">
        <p14:creationId xmlns:p14="http://schemas.microsoft.com/office/powerpoint/2010/main" val="3365520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21D0F38-3103-4025-B7B2-ADCED28590A9}" type="slidenum">
              <a:rPr lang="en-US" smtClean="0"/>
              <a:pPr/>
              <a:t>41</a:t>
            </a:fld>
            <a:endParaRPr lang="en-US"/>
          </a:p>
        </p:txBody>
      </p:sp>
    </p:spTree>
    <p:extLst>
      <p:ext uri="{BB962C8B-B14F-4D97-AF65-F5344CB8AC3E}">
        <p14:creationId xmlns:p14="http://schemas.microsoft.com/office/powerpoint/2010/main" val="920080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Relationship between pool tail fines less than 6 mm measured using</a:t>
            </a:r>
            <a:r>
              <a:rPr lang="en-US" baseline="0" dirty="0" smtClean="0"/>
              <a:t> CHaMP methods and fine sediment less than 6 mm measured using McNeil core samples. Fine sediment measured using a core sampler should be a better predictor of egg survival than surface fines because depth fines more closely represent the sediment conditions experienced by eggs during incubation. Although depth fines are not measured in the CHaMP protocol, these data suggest that CHaMP estimates of pool tail fines could be used to predict fine sediment at depth.</a:t>
            </a:r>
            <a:endParaRPr lang="en-US" dirty="0"/>
          </a:p>
        </p:txBody>
      </p:sp>
      <p:sp>
        <p:nvSpPr>
          <p:cNvPr id="4" name="Slide Number Placeholder 3"/>
          <p:cNvSpPr>
            <a:spLocks noGrp="1"/>
          </p:cNvSpPr>
          <p:nvPr>
            <p:ph type="sldNum" sz="quarter" idx="10"/>
          </p:nvPr>
        </p:nvSpPr>
        <p:spPr/>
        <p:txBody>
          <a:bodyPr/>
          <a:lstStyle/>
          <a:p>
            <a:fld id="{15FB7D71-96A8-4368-9A14-B4FACF24CAEF}" type="slidenum">
              <a:rPr lang="en-US" smtClean="0"/>
              <a:pPr/>
              <a:t>43</a:t>
            </a:fld>
            <a:endParaRPr lang="en-US"/>
          </a:p>
        </p:txBody>
      </p:sp>
    </p:spTree>
    <p:extLst>
      <p:ext uri="{BB962C8B-B14F-4D97-AF65-F5344CB8AC3E}">
        <p14:creationId xmlns:p14="http://schemas.microsoft.com/office/powerpoint/2010/main" val="26901857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amount of fine sediment in the spawning gravel can be used to predict egg-to-fry survival using functional relationships derived from the literature. Such relationships may be used in life cycle models to evaluate potential fish response to changes in fine sediment levels. In this case, the relationship between percent fines and embryo survival was obtained from published laboratory studies (Reiser and Bjornn (1991), Weaver and </a:t>
            </a:r>
            <a:r>
              <a:rPr lang="en-US" baseline="0" dirty="0" err="1" smtClean="0"/>
              <a:t>Frailey</a:t>
            </a:r>
            <a:r>
              <a:rPr lang="en-US" baseline="0" dirty="0" smtClean="0"/>
              <a:t> (1991)). We </a:t>
            </a:r>
            <a:r>
              <a:rPr lang="en-US" baseline="0" smtClean="0"/>
              <a:t>used the </a:t>
            </a:r>
            <a:r>
              <a:rPr lang="en-US" baseline="0" dirty="0" smtClean="0"/>
              <a:t>curve for Chinook salmon to estimate the impact of fine sediment on Chinook salmon egg-to-fry survival in Catherine Creek and the Upper Grande Ronde River.</a:t>
            </a:r>
            <a:endParaRPr lang="en-US" dirty="0"/>
          </a:p>
        </p:txBody>
      </p:sp>
      <p:sp>
        <p:nvSpPr>
          <p:cNvPr id="4" name="Slide Number Placeholder 3"/>
          <p:cNvSpPr>
            <a:spLocks noGrp="1"/>
          </p:cNvSpPr>
          <p:nvPr>
            <p:ph type="sldNum" sz="quarter" idx="10"/>
          </p:nvPr>
        </p:nvSpPr>
        <p:spPr/>
        <p:txBody>
          <a:bodyPr/>
          <a:lstStyle/>
          <a:p>
            <a:fld id="{15FB7D71-96A8-4368-9A14-B4FACF24CAEF}" type="slidenum">
              <a:rPr lang="en-US" smtClean="0"/>
              <a:pPr/>
              <a:t>44</a:t>
            </a:fld>
            <a:endParaRPr lang="en-US"/>
          </a:p>
        </p:txBody>
      </p:sp>
    </p:spTree>
    <p:extLst>
      <p:ext uri="{BB962C8B-B14F-4D97-AF65-F5344CB8AC3E}">
        <p14:creationId xmlns:p14="http://schemas.microsoft.com/office/powerpoint/2010/main" val="2712771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Hybrid hierarchical staircase design</a:t>
            </a:r>
          </a:p>
          <a:p>
            <a:endParaRPr lang="en-US" dirty="0" smtClean="0"/>
          </a:p>
          <a:p>
            <a:r>
              <a:rPr lang="en-US" dirty="0" smtClean="0"/>
              <a:t>Comparison of treatment</a:t>
            </a:r>
            <a:r>
              <a:rPr lang="en-US" baseline="0" dirty="0" smtClean="0"/>
              <a:t> and control areas</a:t>
            </a:r>
          </a:p>
          <a:p>
            <a:r>
              <a:rPr lang="en-US" baseline="0" dirty="0" smtClean="0"/>
              <a:t>Treatments staggered through time and space</a:t>
            </a:r>
            <a:endParaRPr lang="en-US" dirty="0"/>
          </a:p>
        </p:txBody>
      </p:sp>
      <p:sp>
        <p:nvSpPr>
          <p:cNvPr id="4" name="Slide Number Placeholder 3"/>
          <p:cNvSpPr>
            <a:spLocks noGrp="1"/>
          </p:cNvSpPr>
          <p:nvPr>
            <p:ph type="sldNum" sz="quarter" idx="10"/>
          </p:nvPr>
        </p:nvSpPr>
        <p:spPr/>
        <p:txBody>
          <a:bodyPr/>
          <a:lstStyle/>
          <a:p>
            <a:fld id="{BD614B4A-9362-49D5-A25F-2F342CB5BE50}" type="slidenum">
              <a:rPr lang="en-US" smtClean="0"/>
              <a:t>48</a:t>
            </a:fld>
            <a:endParaRPr lang="en-US"/>
          </a:p>
        </p:txBody>
      </p:sp>
    </p:spTree>
    <p:extLst>
      <p:ext uri="{BB962C8B-B14F-4D97-AF65-F5344CB8AC3E}">
        <p14:creationId xmlns:p14="http://schemas.microsoft.com/office/powerpoint/2010/main" val="3874020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Foundation of successful IMW is support and integration of many agencies and partners </a:t>
            </a:r>
          </a:p>
          <a:p>
            <a:pPr eaLnBrk="1" hangingPunct="1">
              <a:spcBef>
                <a:spcPct val="0"/>
              </a:spcBef>
            </a:pPr>
            <a:endParaRPr lang="en-US" smtClean="0"/>
          </a:p>
          <a:p>
            <a:pPr eaLnBrk="1" hangingPunct="1">
              <a:spcBef>
                <a:spcPct val="0"/>
              </a:spcBef>
            </a:pPr>
            <a:r>
              <a:rPr lang="en-US" smtClean="0"/>
              <a:t>First and foremost the landowners – Entiat strong history of active community development – one of the first subbasins to have a watershed plan; before launching the IMW got the support of the EWPU</a:t>
            </a:r>
          </a:p>
          <a:p>
            <a:pPr eaLnBrk="1" hangingPunct="1">
              <a:spcBef>
                <a:spcPct val="0"/>
              </a:spcBef>
            </a:pPr>
            <a:endParaRPr lang="en-US" smtClean="0"/>
          </a:p>
          <a:p>
            <a:pPr eaLnBrk="1" hangingPunct="1">
              <a:spcBef>
                <a:spcPct val="0"/>
              </a:spcBef>
            </a:pPr>
            <a:r>
              <a:rPr lang="en-US" smtClean="0"/>
              <a:t>Support of RTT, UCSRB, project sponsors and designers crucial – asking for some years of no implementation was a tough sell  and remains an ongoing discussion</a:t>
            </a:r>
          </a:p>
          <a:p>
            <a:pPr eaLnBrk="1" hangingPunct="1">
              <a:spcBef>
                <a:spcPct val="0"/>
              </a:spcBef>
            </a:pPr>
            <a:endParaRPr lang="en-US" smtClean="0"/>
          </a:p>
          <a:p>
            <a:pPr eaLnBrk="1" hangingPunct="1">
              <a:spcBef>
                <a:spcPct val="0"/>
              </a:spcBef>
            </a:pPr>
            <a:r>
              <a:rPr lang="en-US" smtClean="0"/>
              <a:t>Partnering with co-managers to facilitate huge monitoring effort</a:t>
            </a:r>
          </a:p>
        </p:txBody>
      </p:sp>
      <p:sp>
        <p:nvSpPr>
          <p:cNvPr id="1946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38D2F16-79BD-4755-BA5C-A9C570B45AD1}" type="slidenum">
              <a:rPr lang="en-US">
                <a:latin typeface="Calibri" panose="020F0502020204030204" pitchFamily="34" charset="0"/>
              </a:rPr>
              <a:pPr eaLnBrk="1" hangingPunct="1"/>
              <a:t>49</a:t>
            </a:fld>
            <a:endParaRPr lang="en-US">
              <a:latin typeface="Calibri" panose="020F0502020204030204" pitchFamily="34" charset="0"/>
            </a:endParaRPr>
          </a:p>
        </p:txBody>
      </p:sp>
    </p:spTree>
    <p:extLst>
      <p:ext uri="{BB962C8B-B14F-4D97-AF65-F5344CB8AC3E}">
        <p14:creationId xmlns:p14="http://schemas.microsoft.com/office/powerpoint/2010/main" val="801750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Funding was an important puzzle to solve - Crucial piece was the Board’s move towards coordinating funding across the UC motivated by ISEMP and IMW concept.</a:t>
            </a:r>
          </a:p>
          <a:p>
            <a:endParaRPr lang="en-US" smtClean="0"/>
          </a:p>
          <a:p>
            <a:r>
              <a:rPr lang="en-US" smtClean="0"/>
              <a:t>Was competitive process within and among subbasins.  Everyone gets a small piece of pie – small scale/small budget projects get funded, but larger scale/bigger budget projects difficult to fund eg Entiat IMW.  Also under this model if one large project does manage to secure a lion’s share of the funding other project sponsors/subbasins are left with projects they’ve potentially put $$ into designing and permitting not getting funding for implementation in that year.  Planning not long term and not coordinated among subbasins and sponsors.  This approach will continue with SFRB and Trib $$ for eg, but now moving toward using this approach in concert with one facilitated by the Board and BPA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5E613A6-3E12-40E2-A3E2-A5C0F9AEF425}" type="slidenum">
              <a:rPr lang="en-US">
                <a:latin typeface="Calibri" panose="020F0502020204030204" pitchFamily="34" charset="0"/>
              </a:rPr>
              <a:pPr eaLnBrk="1" hangingPunct="1"/>
              <a:t>50</a:t>
            </a:fld>
            <a:endParaRPr lang="en-US">
              <a:latin typeface="Calibri" panose="020F0502020204030204" pitchFamily="34" charset="0"/>
            </a:endParaRPr>
          </a:p>
        </p:txBody>
      </p:sp>
    </p:spTree>
    <p:extLst>
      <p:ext uri="{BB962C8B-B14F-4D97-AF65-F5344CB8AC3E}">
        <p14:creationId xmlns:p14="http://schemas.microsoft.com/office/powerpoint/2010/main" val="3737612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Valley Segment 3 extends from river mile 21.1 to river mile 26.0, at the boundary of USFS land and has greater influence from tributary alluvial fans. </a:t>
            </a:r>
          </a:p>
          <a:p>
            <a:pPr eaLnBrk="1" hangingPunct="1"/>
            <a:r>
              <a:rPr lang="en-US" altLang="en-US" dirty="0" smtClean="0"/>
              <a:t>Geomorphic reach boundaries were determined from changes in slope and geological controls (USBR 2009, Table 3)</a:t>
            </a:r>
          </a:p>
        </p:txBody>
      </p:sp>
      <p:sp>
        <p:nvSpPr>
          <p:cNvPr id="4" name="Slide Number Placeholder 3"/>
          <p:cNvSpPr>
            <a:spLocks noGrp="1"/>
          </p:cNvSpPr>
          <p:nvPr>
            <p:ph type="sldNum" sz="quarter" idx="5"/>
          </p:nvPr>
        </p:nvSpPr>
        <p:spPr/>
        <p:txBody>
          <a:bodyPr/>
          <a:lstStyle/>
          <a:p>
            <a:pPr>
              <a:defRPr/>
            </a:pPr>
            <a:fld id="{9905E291-8724-43DF-A71A-7F78EBFE277C}" type="slidenum">
              <a:rPr lang="en-US" smtClean="0"/>
              <a:pPr>
                <a:defRPr/>
              </a:pPr>
              <a:t>52</a:t>
            </a:fld>
            <a:endParaRPr lang="en-US"/>
          </a:p>
        </p:txBody>
      </p:sp>
    </p:spTree>
    <p:extLst>
      <p:ext uri="{BB962C8B-B14F-4D97-AF65-F5344CB8AC3E}">
        <p14:creationId xmlns:p14="http://schemas.microsoft.com/office/powerpoint/2010/main" val="4065599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Valley Segment 3 extends from river mile 21.1 to river mile 26.0, at the boundary of USFS land and has greater influence from tributary alluvial fans. </a:t>
            </a:r>
          </a:p>
          <a:p>
            <a:pPr eaLnBrk="1" hangingPunct="1"/>
            <a:r>
              <a:rPr lang="en-US" altLang="en-US" dirty="0" smtClean="0"/>
              <a:t>Geomorphic reach boundaries were determined from changes in slope and geological controls (USBR 2009, Table 3)</a:t>
            </a:r>
          </a:p>
        </p:txBody>
      </p:sp>
      <p:sp>
        <p:nvSpPr>
          <p:cNvPr id="4" name="Slide Number Placeholder 3"/>
          <p:cNvSpPr>
            <a:spLocks noGrp="1"/>
          </p:cNvSpPr>
          <p:nvPr>
            <p:ph type="sldNum" sz="quarter" idx="5"/>
          </p:nvPr>
        </p:nvSpPr>
        <p:spPr/>
        <p:txBody>
          <a:bodyPr/>
          <a:lstStyle/>
          <a:p>
            <a:pPr>
              <a:defRPr/>
            </a:pPr>
            <a:fld id="{9905E291-8724-43DF-A71A-7F78EBFE277C}" type="slidenum">
              <a:rPr lang="en-US" smtClean="0"/>
              <a:pPr>
                <a:defRPr/>
              </a:pPr>
              <a:t>53</a:t>
            </a:fld>
            <a:endParaRPr lang="en-US"/>
          </a:p>
        </p:txBody>
      </p:sp>
    </p:spTree>
    <p:extLst>
      <p:ext uri="{BB962C8B-B14F-4D97-AF65-F5344CB8AC3E}">
        <p14:creationId xmlns:p14="http://schemas.microsoft.com/office/powerpoint/2010/main" val="1782422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Lower </a:t>
            </a:r>
            <a:r>
              <a:rPr lang="en-US" dirty="0" err="1" smtClean="0"/>
              <a:t>Tucannon</a:t>
            </a:r>
            <a:r>
              <a:rPr lang="en-US" dirty="0" smtClean="0"/>
              <a:t> River map highlighting the highly dynamic and heterogeneous reference site</a:t>
            </a:r>
            <a:endParaRPr lang="en-US" dirty="0"/>
          </a:p>
        </p:txBody>
      </p:sp>
      <p:sp>
        <p:nvSpPr>
          <p:cNvPr id="4" name="Slide Number Placeholder 3"/>
          <p:cNvSpPr>
            <a:spLocks noGrp="1"/>
          </p:cNvSpPr>
          <p:nvPr>
            <p:ph type="sldNum" sz="quarter" idx="10"/>
          </p:nvPr>
        </p:nvSpPr>
        <p:spPr/>
        <p:txBody>
          <a:bodyPr/>
          <a:lstStyle/>
          <a:p>
            <a:fld id="{57C12E0E-F58B-45EB-8F20-AA53CCCDD48A}" type="slidenum">
              <a:rPr lang="en-US" smtClean="0"/>
              <a:t>55</a:t>
            </a:fld>
            <a:endParaRPr lang="en-US"/>
          </a:p>
        </p:txBody>
      </p:sp>
    </p:spTree>
    <p:extLst>
      <p:ext uri="{BB962C8B-B14F-4D97-AF65-F5344CB8AC3E}">
        <p14:creationId xmlns:p14="http://schemas.microsoft.com/office/powerpoint/2010/main" val="2424848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Geomorphic Setting: </a:t>
            </a:r>
          </a:p>
          <a:p>
            <a:pPr lvl="0"/>
            <a:r>
              <a:rPr lang="en-US" sz="1200" kern="1200" dirty="0" smtClean="0">
                <a:solidFill>
                  <a:schemeClr val="tx1"/>
                </a:solidFill>
                <a:effectLst/>
                <a:latin typeface="+mn-lt"/>
                <a:ea typeface="+mn-ea"/>
                <a:cs typeface="+mn-cs"/>
              </a:rPr>
              <a:t>Partly-confined valley setting (good condition variant)</a:t>
            </a:r>
          </a:p>
          <a:p>
            <a:pPr lvl="0"/>
            <a:r>
              <a:rPr lang="en-US" sz="1200" kern="1200" dirty="0" smtClean="0">
                <a:solidFill>
                  <a:schemeClr val="tx1"/>
                </a:solidFill>
                <a:effectLst/>
                <a:latin typeface="+mn-lt"/>
                <a:ea typeface="+mn-ea"/>
                <a:cs typeface="+mn-cs"/>
              </a:rPr>
              <a:t>Depositional reach</a:t>
            </a:r>
          </a:p>
          <a:p>
            <a:pPr lvl="0"/>
            <a:r>
              <a:rPr lang="en-US" sz="1200" kern="1200" dirty="0" smtClean="0">
                <a:solidFill>
                  <a:schemeClr val="tx1"/>
                </a:solidFill>
                <a:effectLst/>
                <a:latin typeface="+mn-lt"/>
                <a:ea typeface="+mn-ea"/>
                <a:cs typeface="+mn-cs"/>
              </a:rPr>
              <a:t>Good connectivity with </a:t>
            </a:r>
            <a:r>
              <a:rPr lang="en-US" sz="1200" kern="1200" dirty="0" err="1" smtClean="0">
                <a:solidFill>
                  <a:schemeClr val="tx1"/>
                </a:solidFill>
                <a:effectLst/>
                <a:latin typeface="+mn-lt"/>
                <a:ea typeface="+mn-ea"/>
                <a:cs typeface="+mn-cs"/>
              </a:rPr>
              <a:t>flooplain</a:t>
            </a:r>
            <a:r>
              <a:rPr lang="en-US" sz="1200" kern="1200" dirty="0" smtClean="0">
                <a:solidFill>
                  <a:schemeClr val="tx1"/>
                </a:solidFill>
                <a:effectLst/>
                <a:latin typeface="+mn-lt"/>
                <a:ea typeface="+mn-ea"/>
                <a:cs typeface="+mn-cs"/>
              </a:rPr>
              <a:t> (i.e. out-of-channel habitat). Levees do exist in this reach but they are offset from the river so it has the ability move freely within the floodplain</a:t>
            </a:r>
          </a:p>
          <a:p>
            <a:pPr lvl="0"/>
            <a:r>
              <a:rPr lang="en-US" sz="1200" kern="1200" dirty="0" smtClean="0">
                <a:solidFill>
                  <a:schemeClr val="tx1"/>
                </a:solidFill>
                <a:effectLst/>
                <a:latin typeface="+mn-lt"/>
                <a:ea typeface="+mn-ea"/>
                <a:cs typeface="+mn-cs"/>
              </a:rPr>
              <a:t>Ability to migrate laterally</a:t>
            </a:r>
          </a:p>
          <a:p>
            <a:pPr lvl="0"/>
            <a:r>
              <a:rPr lang="en-US" sz="1200" kern="1200" dirty="0" smtClean="0">
                <a:solidFill>
                  <a:schemeClr val="tx1"/>
                </a:solidFill>
                <a:effectLst/>
                <a:latin typeface="+mn-lt"/>
                <a:ea typeface="+mn-ea"/>
                <a:cs typeface="+mn-cs"/>
              </a:rPr>
              <a:t>Side channels</a:t>
            </a:r>
          </a:p>
          <a:p>
            <a:pPr lvl="0"/>
            <a:r>
              <a:rPr lang="en-US" sz="1200" kern="1200" dirty="0" smtClean="0">
                <a:solidFill>
                  <a:schemeClr val="tx1"/>
                </a:solidFill>
                <a:effectLst/>
                <a:latin typeface="+mn-lt"/>
                <a:ea typeface="+mn-ea"/>
                <a:cs typeface="+mn-cs"/>
              </a:rPr>
              <a:t>High rates of geomorphic change. Both vertical and lateral.</a:t>
            </a:r>
          </a:p>
          <a:p>
            <a:pPr lvl="0"/>
            <a:r>
              <a:rPr lang="en-US" sz="1200" kern="1200" dirty="0" smtClean="0">
                <a:solidFill>
                  <a:schemeClr val="tx1"/>
                </a:solidFill>
                <a:effectLst/>
                <a:latin typeface="+mn-lt"/>
                <a:ea typeface="+mn-ea"/>
                <a:cs typeface="+mn-cs"/>
              </a:rPr>
              <a:t>Higher diversity and overall number of geomorphic units.</a:t>
            </a:r>
          </a:p>
          <a:p>
            <a:pPr lvl="0"/>
            <a:r>
              <a:rPr lang="en-US" sz="1200" kern="1200" dirty="0" smtClean="0">
                <a:solidFill>
                  <a:schemeClr val="tx1"/>
                </a:solidFill>
                <a:effectLst/>
                <a:latin typeface="+mn-lt"/>
                <a:ea typeface="+mn-ea"/>
                <a:cs typeface="+mn-cs"/>
              </a:rPr>
              <a:t>High turnover in geomorphic units</a:t>
            </a:r>
          </a:p>
          <a:p>
            <a:pPr lvl="0"/>
            <a:r>
              <a:rPr lang="en-US" sz="1200" kern="1200" dirty="0" smtClean="0">
                <a:solidFill>
                  <a:schemeClr val="tx1"/>
                </a:solidFill>
                <a:effectLst/>
                <a:latin typeface="+mn-lt"/>
                <a:ea typeface="+mn-ea"/>
                <a:cs typeface="+mn-cs"/>
              </a:rPr>
              <a:t>High habitat complexity</a:t>
            </a:r>
          </a:p>
          <a:p>
            <a:endParaRPr lang="en-US" dirty="0"/>
          </a:p>
        </p:txBody>
      </p:sp>
      <p:sp>
        <p:nvSpPr>
          <p:cNvPr id="4" name="Slide Number Placeholder 3"/>
          <p:cNvSpPr>
            <a:spLocks noGrp="1"/>
          </p:cNvSpPr>
          <p:nvPr>
            <p:ph type="sldNum" sz="quarter" idx="10"/>
          </p:nvPr>
        </p:nvSpPr>
        <p:spPr/>
        <p:txBody>
          <a:bodyPr/>
          <a:lstStyle/>
          <a:p>
            <a:fld id="{57C12E0E-F58B-45EB-8F20-AA53CCCDD48A}" type="slidenum">
              <a:rPr lang="en-US" smtClean="0"/>
              <a:t>58</a:t>
            </a:fld>
            <a:endParaRPr lang="en-US"/>
          </a:p>
        </p:txBody>
      </p:sp>
    </p:spTree>
    <p:extLst>
      <p:ext uri="{BB962C8B-B14F-4D97-AF65-F5344CB8AC3E}">
        <p14:creationId xmlns:p14="http://schemas.microsoft.com/office/powerpoint/2010/main" val="444794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possible as these relationships are based on mechanistic understandings</a:t>
            </a:r>
            <a:endParaRPr lang="en-US" dirty="0"/>
          </a:p>
        </p:txBody>
      </p:sp>
      <p:sp>
        <p:nvSpPr>
          <p:cNvPr id="4" name="Slide Number Placeholder 3"/>
          <p:cNvSpPr>
            <a:spLocks noGrp="1"/>
          </p:cNvSpPr>
          <p:nvPr>
            <p:ph type="sldNum" sz="quarter" idx="10"/>
          </p:nvPr>
        </p:nvSpPr>
        <p:spPr/>
        <p:txBody>
          <a:bodyPr/>
          <a:lstStyle/>
          <a:p>
            <a:fld id="{FC7EFB0C-6D62-4376-8522-613132461408}" type="slidenum">
              <a:rPr lang="en-US" smtClean="0"/>
              <a:t>16</a:t>
            </a:fld>
            <a:endParaRPr lang="en-US"/>
          </a:p>
        </p:txBody>
      </p:sp>
    </p:spTree>
    <p:extLst>
      <p:ext uri="{BB962C8B-B14F-4D97-AF65-F5344CB8AC3E}">
        <p14:creationId xmlns:p14="http://schemas.microsoft.com/office/powerpoint/2010/main" val="268366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Tucannon</a:t>
            </a:r>
            <a:r>
              <a:rPr lang="en-US" sz="1200" kern="1200" dirty="0" smtClean="0">
                <a:solidFill>
                  <a:schemeClr val="tx1"/>
                </a:solidFill>
                <a:effectLst/>
                <a:latin typeface="+mn-lt"/>
                <a:ea typeface="+mn-ea"/>
                <a:cs typeface="+mn-cs"/>
              </a:rPr>
              <a:t> Fish Habitat:</a:t>
            </a:r>
          </a:p>
          <a:p>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Tucannon</a:t>
            </a:r>
            <a:r>
              <a:rPr lang="en-US" sz="1200" kern="1200" dirty="0" smtClean="0">
                <a:solidFill>
                  <a:schemeClr val="tx1"/>
                </a:solidFill>
                <a:effectLst/>
                <a:latin typeface="+mn-lt"/>
                <a:ea typeface="+mn-ea"/>
                <a:cs typeface="+mn-cs"/>
              </a:rPr>
              <a:t> River supports four ESA-listed Snake River Basin </a:t>
            </a:r>
            <a:r>
              <a:rPr lang="en-US" sz="1200" kern="1200" dirty="0" err="1" smtClean="0">
                <a:solidFill>
                  <a:schemeClr val="tx1"/>
                </a:solidFill>
                <a:effectLst/>
                <a:latin typeface="+mn-lt"/>
                <a:ea typeface="+mn-ea"/>
                <a:cs typeface="+mn-cs"/>
              </a:rPr>
              <a:t>salmonid</a:t>
            </a:r>
            <a:r>
              <a:rPr lang="en-US" sz="1200" kern="1200" dirty="0" smtClean="0">
                <a:solidFill>
                  <a:schemeClr val="tx1"/>
                </a:solidFill>
                <a:effectLst/>
                <a:latin typeface="+mn-lt"/>
                <a:ea typeface="+mn-ea"/>
                <a:cs typeface="+mn-cs"/>
              </a:rPr>
              <a:t> populations throughout all or a portion of their life stages (summer steelhead, spring Chinook salmon, fall Chinook salmon, and bull trout). Several restoration efforts have been identified or implemented to improve spawning and rearing habitat in the watershed for these </a:t>
            </a:r>
            <a:r>
              <a:rPr lang="en-US" sz="1200" kern="1200" dirty="0" err="1" smtClean="0">
                <a:solidFill>
                  <a:schemeClr val="tx1"/>
                </a:solidFill>
                <a:effectLst/>
                <a:latin typeface="+mn-lt"/>
                <a:ea typeface="+mn-ea"/>
                <a:cs typeface="+mn-cs"/>
              </a:rPr>
              <a:t>salmonids</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restoration program was implemented in an experimental fashion where treatment, control, and reference reaches were identified and surveyed to demonstrate project effectiveness. Here we compared the geomorphic changes in a treatment, control, and reference site surveyed by </a:t>
            </a:r>
            <a:r>
              <a:rPr lang="en-US" sz="1200" kern="1200" dirty="0" err="1" smtClean="0">
                <a:solidFill>
                  <a:schemeClr val="tx1"/>
                </a:solidFill>
                <a:effectLst/>
                <a:latin typeface="+mn-lt"/>
                <a:ea typeface="+mn-ea"/>
                <a:cs typeface="+mn-cs"/>
              </a:rPr>
              <a:t>CHaMP</a:t>
            </a:r>
            <a:r>
              <a:rPr lang="en-US" sz="1200" kern="1200" dirty="0" smtClean="0">
                <a:solidFill>
                  <a:schemeClr val="tx1"/>
                </a:solidFill>
                <a:effectLst/>
                <a:latin typeface="+mn-lt"/>
                <a:ea typeface="+mn-ea"/>
                <a:cs typeface="+mn-cs"/>
              </a:rPr>
              <a:t> as part of the </a:t>
            </a:r>
            <a:r>
              <a:rPr lang="en-US" sz="1200" kern="1200" dirty="0" err="1" smtClean="0">
                <a:solidFill>
                  <a:schemeClr val="tx1"/>
                </a:solidFill>
                <a:effectLst/>
                <a:latin typeface="+mn-lt"/>
                <a:ea typeface="+mn-ea"/>
                <a:cs typeface="+mn-cs"/>
              </a:rPr>
              <a:t>Tucannon</a:t>
            </a:r>
            <a:r>
              <a:rPr lang="en-US" sz="1200" kern="1200" dirty="0" smtClean="0">
                <a:solidFill>
                  <a:schemeClr val="tx1"/>
                </a:solidFill>
                <a:effectLst/>
                <a:latin typeface="+mn-lt"/>
                <a:ea typeface="+mn-ea"/>
                <a:cs typeface="+mn-cs"/>
              </a:rPr>
              <a:t> River Habitat Monitoring Plan (Bennett and Hill, 2013). The treatment site location was identified as a priority restoration reach in the Salmon Recovery Plan for Southeast Washington. The reference site was identified as a “protection” reach to protect and maintain natural channel processes and represents a desired condition for other reaches in the lower watershed. No restoration actions will take place in this reach. The poor condition variant control site has limited floodplain connectivity due to its confinement between levees and the valley </a:t>
            </a:r>
            <a:r>
              <a:rPr lang="en-US" sz="1200" kern="1200" dirty="0" err="1" smtClean="0">
                <a:solidFill>
                  <a:schemeClr val="tx1"/>
                </a:solidFill>
                <a:effectLst/>
                <a:latin typeface="+mn-lt"/>
                <a:ea typeface="+mn-ea"/>
                <a:cs typeface="+mn-cs"/>
              </a:rPr>
              <a:t>hillslope</a:t>
            </a:r>
            <a:r>
              <a:rPr lang="en-US" sz="1200" kern="1200" dirty="0" smtClean="0">
                <a:solidFill>
                  <a:schemeClr val="tx1"/>
                </a:solidFill>
                <a:effectLst/>
                <a:latin typeface="+mn-lt"/>
                <a:ea typeface="+mn-ea"/>
                <a:cs typeface="+mn-cs"/>
              </a:rPr>
              <a:t>. This confinement has reduced the ability of the channel to migrate laterally and has greatly reduced access to side channels and overwintering habitat for juvenile </a:t>
            </a:r>
            <a:r>
              <a:rPr lang="en-US" sz="1200" kern="1200" dirty="0" err="1" smtClean="0">
                <a:solidFill>
                  <a:schemeClr val="tx1"/>
                </a:solidFill>
                <a:effectLst/>
                <a:latin typeface="+mn-lt"/>
                <a:ea typeface="+mn-ea"/>
                <a:cs typeface="+mn-cs"/>
              </a:rPr>
              <a:t>salmonids</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Provide an overview of restoration history (levees of the 1960’s) and the limiting factors. One of the restoration actions in the watershed are to remove levees, allowing the river to access the previously disconnected floodplain via natural channel processes.</a:t>
            </a:r>
            <a:br>
              <a:rPr lang="en-US" sz="1200" dirty="0" smtClean="0">
                <a:latin typeface="+mn-lt"/>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Land use History:</a:t>
            </a:r>
          </a:p>
          <a:p>
            <a:r>
              <a:rPr lang="en-US" sz="1200" kern="1200" dirty="0" smtClean="0">
                <a:solidFill>
                  <a:schemeClr val="tx1"/>
                </a:solidFill>
                <a:effectLst/>
                <a:latin typeface="+mn-lt"/>
                <a:ea typeface="+mn-ea"/>
                <a:cs typeface="+mn-cs"/>
              </a:rPr>
              <a:t>Much of the lower </a:t>
            </a:r>
            <a:r>
              <a:rPr lang="en-US" sz="1200" kern="1200" dirty="0" err="1" smtClean="0">
                <a:solidFill>
                  <a:schemeClr val="tx1"/>
                </a:solidFill>
                <a:effectLst/>
                <a:latin typeface="+mn-lt"/>
                <a:ea typeface="+mn-ea"/>
                <a:cs typeface="+mn-cs"/>
              </a:rPr>
              <a:t>Tucannon</a:t>
            </a:r>
            <a:r>
              <a:rPr lang="en-US" sz="1200" kern="1200" dirty="0" smtClean="0">
                <a:solidFill>
                  <a:schemeClr val="tx1"/>
                </a:solidFill>
                <a:effectLst/>
                <a:latin typeface="+mn-lt"/>
                <a:ea typeface="+mn-ea"/>
                <a:cs typeface="+mn-cs"/>
              </a:rPr>
              <a:t> River was leveed after flood impacts in the 1960’s and many of these levees were reinforced after the flooding in 1996-1997 to protect infrastructure as well as agricultural activities. The establishment of these levees has resulted in artificial channel confinement which has reduced floodplain connectivity and the ability of the channel to migrate laterally, decreased channel complexity and the availability of side channel habitats, and decreased LWD recruitment to the river.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Limiting Factors:</a:t>
            </a:r>
          </a:p>
          <a:p>
            <a:r>
              <a:rPr lang="en-US" sz="1200" kern="1200" dirty="0" smtClean="0">
                <a:solidFill>
                  <a:schemeClr val="tx1"/>
                </a:solidFill>
                <a:effectLst/>
                <a:latin typeface="+mn-lt"/>
                <a:ea typeface="+mn-ea"/>
                <a:cs typeface="+mn-cs"/>
              </a:rPr>
              <a:t>Limited floodplain connectivity, channel complexity (including side channels) as well as lack of LWD have been identified as limiting factors influencing juvenile </a:t>
            </a:r>
            <a:r>
              <a:rPr lang="en-US" sz="1200" kern="1200" dirty="0" err="1" smtClean="0">
                <a:solidFill>
                  <a:schemeClr val="tx1"/>
                </a:solidFill>
                <a:effectLst/>
                <a:latin typeface="+mn-lt"/>
                <a:ea typeface="+mn-ea"/>
                <a:cs typeface="+mn-cs"/>
              </a:rPr>
              <a:t>salmonids</a:t>
            </a:r>
            <a:r>
              <a:rPr lang="en-US" sz="1200" kern="1200" dirty="0" smtClean="0">
                <a:solidFill>
                  <a:schemeClr val="tx1"/>
                </a:solidFill>
                <a:effectLst/>
                <a:latin typeface="+mn-lt"/>
                <a:ea typeface="+mn-ea"/>
                <a:cs typeface="+mn-cs"/>
              </a:rPr>
              <a:t> in the basin. In particular, the lack of adequate juvenile rearing habitat during winter and during times of spring runoff have been identified as limiting to juvenile populations.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7C12E0E-F58B-45EB-8F20-AA53CCCDD48A}" type="slidenum">
              <a:rPr lang="en-US" smtClean="0"/>
              <a:t>59</a:t>
            </a:fld>
            <a:endParaRPr lang="en-US"/>
          </a:p>
        </p:txBody>
      </p:sp>
    </p:spTree>
    <p:extLst>
      <p:ext uri="{BB962C8B-B14F-4D97-AF65-F5344CB8AC3E}">
        <p14:creationId xmlns:p14="http://schemas.microsoft.com/office/powerpoint/2010/main" val="2665156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started with the original topography</a:t>
            </a:r>
            <a:r>
              <a:rPr lang="en-US" baseline="0" dirty="0" smtClean="0"/>
              <a:t> that can be seen h</a:t>
            </a:r>
            <a:r>
              <a:rPr lang="en-US" dirty="0" smtClean="0"/>
              <a:t>ere on the left</a:t>
            </a:r>
            <a:r>
              <a:rPr lang="en-US" baseline="0" dirty="0" smtClean="0"/>
              <a:t>.  This is a section of a treatment site in SF Asotin.  The yellow lines are elevation contours.  We took this topography and modified it using the summarized information from the pilot structure experiments.  Basically, we were trying to see what similar changes might mean for fish if structures at this treatment site acted similarly to the pilot structures.  </a:t>
            </a:r>
          </a:p>
          <a:p>
            <a:endParaRPr lang="en-US" baseline="0" dirty="0" smtClean="0"/>
          </a:p>
          <a:p>
            <a:r>
              <a:rPr lang="en-US" baseline="0" dirty="0" smtClean="0"/>
              <a:t>The resulting topography is on the right.  The yellow lines are still there, and the log icons represent LWD structure locations.  You can see where we made changes in red and blue.  Red changes represent areas of simulated erosion and blue changes represent areas of simulated deposition.  These changes are consistent with what we saw in the pilot structure experiments.</a:t>
            </a:r>
          </a:p>
          <a:p>
            <a:endParaRPr lang="en-US" baseline="0" dirty="0" smtClean="0"/>
          </a:p>
          <a:p>
            <a:r>
              <a:rPr lang="en-US" baseline="0" dirty="0" smtClean="0"/>
              <a:t>Once the simulated erosion, deposition, and LWD structures were in place, we simulated hydraulics and NREI for both the existing topography and the simulated change scenario while holding all other model inputs constant.  </a:t>
            </a:r>
          </a:p>
        </p:txBody>
      </p:sp>
      <p:sp>
        <p:nvSpPr>
          <p:cNvPr id="4" name="Slide Number Placeholder 3"/>
          <p:cNvSpPr>
            <a:spLocks noGrp="1"/>
          </p:cNvSpPr>
          <p:nvPr>
            <p:ph type="sldNum" sz="quarter" idx="10"/>
          </p:nvPr>
        </p:nvSpPr>
        <p:spPr/>
        <p:txBody>
          <a:bodyPr/>
          <a:lstStyle/>
          <a:p>
            <a:fld id="{C8309617-8C4F-4F9F-9C95-914761A24A93}" type="slidenum">
              <a:rPr lang="en-US" smtClean="0"/>
              <a:t>65</a:t>
            </a:fld>
            <a:endParaRPr lang="en-US"/>
          </a:p>
        </p:txBody>
      </p:sp>
    </p:spTree>
    <p:extLst>
      <p:ext uri="{BB962C8B-B14F-4D97-AF65-F5344CB8AC3E}">
        <p14:creationId xmlns:p14="http://schemas.microsoft.com/office/powerpoint/2010/main" val="628521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results.  On the left, you can see the NREI map of the site prior</a:t>
            </a:r>
            <a:r>
              <a:rPr lang="en-US" baseline="0" dirty="0" smtClean="0"/>
              <a:t> to LWD structure installation.  For both of these maps red corresponds to poor NREI and green corresponds to good NREI values.  Yellow represents an NREI value of zero.</a:t>
            </a:r>
          </a:p>
          <a:p>
            <a:endParaRPr lang="en-US" baseline="0" dirty="0" smtClean="0"/>
          </a:p>
          <a:p>
            <a:r>
              <a:rPr lang="en-US" baseline="0" dirty="0" smtClean="0"/>
              <a:t>As you can see, NREI values are generally higher in the simulated change scenario on the right, suggesting that the structures could improve the lives of fish and make it easier for them to maintain or gain weight.  A simple explanation for why these two topography sets resulted in different NREI values is that the structures and their associated geomorphic responses generally slowed water and caused some pooling, providing a higher proportion of favorable foraging locations and higher net rate of energy intake values in many places.</a:t>
            </a:r>
          </a:p>
          <a:p>
            <a:endParaRPr lang="en-US" baseline="0" dirty="0" smtClean="0"/>
          </a:p>
          <a:p>
            <a:r>
              <a:rPr lang="en-US" baseline="0" dirty="0" smtClean="0"/>
              <a:t>This particular example dealt with geomorphic changes, but NREI models could also be used to help understand how changes in temperature, food availability, or fish populations size structure might alter habitat use or suitability.  </a:t>
            </a:r>
            <a:endParaRPr lang="en-US" dirty="0"/>
          </a:p>
        </p:txBody>
      </p:sp>
      <p:sp>
        <p:nvSpPr>
          <p:cNvPr id="4" name="Slide Number Placeholder 3"/>
          <p:cNvSpPr>
            <a:spLocks noGrp="1"/>
          </p:cNvSpPr>
          <p:nvPr>
            <p:ph type="sldNum" sz="quarter" idx="10"/>
          </p:nvPr>
        </p:nvSpPr>
        <p:spPr/>
        <p:txBody>
          <a:bodyPr/>
          <a:lstStyle/>
          <a:p>
            <a:fld id="{C8309617-8C4F-4F9F-9C95-914761A24A93}" type="slidenum">
              <a:rPr lang="en-US" smtClean="0"/>
              <a:t>66</a:t>
            </a:fld>
            <a:endParaRPr lang="en-US"/>
          </a:p>
        </p:txBody>
      </p:sp>
    </p:spTree>
    <p:extLst>
      <p:ext uri="{BB962C8B-B14F-4D97-AF65-F5344CB8AC3E}">
        <p14:creationId xmlns:p14="http://schemas.microsoft.com/office/powerpoint/2010/main" val="26652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Upper Grande </a:t>
            </a:r>
            <a:r>
              <a:rPr lang="en-US" dirty="0" err="1" smtClean="0"/>
              <a:t>Ronde</a:t>
            </a:r>
            <a:r>
              <a:rPr lang="en-US" dirty="0" smtClean="0"/>
              <a:t> and Catherine Creek spring Chinook salmon populations are currently listed as “Threatened” under the Endangered Species Act. Likewise, the habitat areas supporting these imperiled fish populations were designated by NOAA as “critical habitat” in 2005. Despite a significant effort to restore habitat conditions over the past couple decades, habitat conditions in these basins remain severely degraded. The picture on the upper left was taken near the mouth of Catherine Creek, and shows high levees on either side of the channel restricting channel migration, </a:t>
            </a:r>
            <a:r>
              <a:rPr lang="en-US" dirty="0" err="1" smtClean="0"/>
              <a:t>silty</a:t>
            </a:r>
            <a:r>
              <a:rPr lang="en-US" dirty="0" smtClean="0"/>
              <a:t> substrate conditions, and garbage in the stream channel. The picture on the lower left shows the mainstem Catherine Creek near the town of Union with a completely dry streambed during the peak irrigation season in summer. The photo on the lower right shows heavy cattle grazing in the Vey Meadows area of the Upper Grande </a:t>
            </a:r>
            <a:r>
              <a:rPr lang="en-US" dirty="0" err="1" smtClean="0"/>
              <a:t>Ronde</a:t>
            </a:r>
            <a:r>
              <a:rPr lang="en-US" dirty="0" smtClean="0"/>
              <a:t> with no woody riparian vegetation and no exclusion fences to prevent cattle from damaging the </a:t>
            </a:r>
            <a:r>
              <a:rPr lang="en-US" dirty="0" err="1" smtClean="0"/>
              <a:t>streambanks</a:t>
            </a:r>
            <a:r>
              <a:rPr lang="en-US" dirty="0" smtClean="0"/>
              <a:t> or salmon </a:t>
            </a:r>
            <a:r>
              <a:rPr lang="en-US" dirty="0" err="1" smtClean="0"/>
              <a:t>redds</a:t>
            </a:r>
            <a:r>
              <a:rPr lang="en-US" dirty="0" smtClean="0"/>
              <a:t>.</a:t>
            </a:r>
          </a:p>
        </p:txBody>
      </p:sp>
    </p:spTree>
    <p:extLst>
      <p:ext uri="{BB962C8B-B14F-4D97-AF65-F5344CB8AC3E}">
        <p14:creationId xmlns:p14="http://schemas.microsoft.com/office/powerpoint/2010/main" val="1411884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Tree>
    <p:extLst>
      <p:ext uri="{BB962C8B-B14F-4D97-AF65-F5344CB8AC3E}">
        <p14:creationId xmlns:p14="http://schemas.microsoft.com/office/powerpoint/2010/main" val="1133462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p:spPr>
      </p:sp>
      <p:sp>
        <p:nvSpPr>
          <p:cNvPr id="8195" name="Notes Placeholder 2"/>
          <p:cNvSpPr>
            <a:spLocks noGrp="1"/>
          </p:cNvSpPr>
          <p:nvPr>
            <p:ph type="body" idx="1"/>
          </p:nvPr>
        </p:nvSpPr>
        <p:spPr bwMode="auto">
          <a:noFill/>
        </p:spPr>
        <p:txBody>
          <a:bodyPr wrap="square" numCol="1" anchor="t" anchorCtr="0" compatLnSpc="1">
            <a:prstTxWarp prst="textNoShape">
              <a:avLst/>
            </a:prstTxWarp>
          </a:bodyPr>
          <a:lstStyle/>
          <a:p>
            <a:pPr marL="232943" indent="-232943">
              <a:spcBef>
                <a:spcPct val="0"/>
              </a:spcBef>
            </a:pPr>
            <a:r>
              <a:rPr lang="en-US" u="sng" dirty="0" smtClean="0"/>
              <a:t>Steps to building a model predicting Chinook rearing capacity</a:t>
            </a:r>
          </a:p>
          <a:p>
            <a:pPr marL="232943" indent="-232943">
              <a:spcBef>
                <a:spcPct val="0"/>
              </a:spcBef>
              <a:buFontTx/>
              <a:buAutoNum type="arabicPeriod"/>
            </a:pPr>
            <a:r>
              <a:rPr lang="en-US" dirty="0" smtClean="0"/>
              <a:t>Develop stream classification system based on hypothesized relationships between </a:t>
            </a:r>
            <a:r>
              <a:rPr lang="en-US" b="1" dirty="0" smtClean="0"/>
              <a:t>intrinsic watershed factors </a:t>
            </a:r>
            <a:r>
              <a:rPr lang="en-US" dirty="0" smtClean="0"/>
              <a:t>and </a:t>
            </a:r>
            <a:r>
              <a:rPr lang="en-US" b="1" dirty="0" smtClean="0"/>
              <a:t>key limiting factors.</a:t>
            </a:r>
          </a:p>
          <a:p>
            <a:pPr marL="232943" indent="-232943">
              <a:spcBef>
                <a:spcPct val="0"/>
              </a:spcBef>
              <a:buFontTx/>
              <a:buAutoNum type="arabicPeriod"/>
            </a:pPr>
            <a:r>
              <a:rPr lang="en-US" dirty="0" smtClean="0"/>
              <a:t>Conduct empirical tests of stream classification via modeling relationships between </a:t>
            </a:r>
            <a:r>
              <a:rPr lang="en-US" b="1" dirty="0" smtClean="0"/>
              <a:t>intrinsic watershed factors </a:t>
            </a:r>
            <a:r>
              <a:rPr lang="en-US" dirty="0" smtClean="0"/>
              <a:t>and </a:t>
            </a:r>
            <a:r>
              <a:rPr lang="en-US" b="1" dirty="0" smtClean="0"/>
              <a:t>key limiting factors</a:t>
            </a:r>
            <a:r>
              <a:rPr lang="en-US" dirty="0" smtClean="0"/>
              <a:t>, accounting for influence of </a:t>
            </a:r>
            <a:r>
              <a:rPr lang="en-US" b="1" dirty="0" smtClean="0"/>
              <a:t>anthropogenic factors</a:t>
            </a:r>
            <a:r>
              <a:rPr lang="en-US" dirty="0" smtClean="0"/>
              <a:t>.</a:t>
            </a:r>
          </a:p>
          <a:p>
            <a:pPr marL="232943" indent="-232943">
              <a:spcBef>
                <a:spcPct val="0"/>
              </a:spcBef>
              <a:buFontTx/>
              <a:buAutoNum type="arabicPeriod"/>
            </a:pPr>
            <a:r>
              <a:rPr lang="en-US" dirty="0" smtClean="0"/>
              <a:t>Model relationship between </a:t>
            </a:r>
            <a:r>
              <a:rPr lang="en-US" b="1" dirty="0" smtClean="0"/>
              <a:t>key limiting factors</a:t>
            </a:r>
            <a:r>
              <a:rPr lang="en-US" dirty="0" smtClean="0"/>
              <a:t> and </a:t>
            </a:r>
            <a:r>
              <a:rPr lang="en-US" b="1" dirty="0" smtClean="0"/>
              <a:t>Chinook rearing capacity</a:t>
            </a:r>
            <a:r>
              <a:rPr lang="en-US" dirty="0" smtClean="0"/>
              <a:t>, accounting for the influence of </a:t>
            </a:r>
            <a:r>
              <a:rPr lang="en-US" b="1" dirty="0" smtClean="0"/>
              <a:t>intrinsic factors </a:t>
            </a:r>
            <a:r>
              <a:rPr lang="en-US" dirty="0" smtClean="0"/>
              <a:t>(via the stream classification system) and </a:t>
            </a:r>
            <a:r>
              <a:rPr lang="en-US" b="1" dirty="0" smtClean="0"/>
              <a:t>anthropogenic factors</a:t>
            </a:r>
            <a:r>
              <a:rPr lang="en-US" dirty="0" smtClean="0"/>
              <a:t>.</a:t>
            </a:r>
          </a:p>
          <a:p>
            <a:pPr marL="232943" indent="-232943">
              <a:spcBef>
                <a:spcPct val="0"/>
              </a:spcBef>
              <a:buFontTx/>
              <a:buAutoNum type="arabicPeriod"/>
            </a:pPr>
            <a:r>
              <a:rPr lang="en-US" dirty="0" smtClean="0"/>
              <a:t>Validate model via empirical tests using the range of impacted and reference conditions—reference conditions defined using the stream classification system and areas with low levels of anthropogenic factors.</a:t>
            </a:r>
          </a:p>
          <a:p>
            <a:pPr marL="698830" lvl="1" indent="-232943">
              <a:spcBef>
                <a:spcPct val="0"/>
              </a:spcBef>
              <a:buFontTx/>
              <a:buChar char="•"/>
            </a:pPr>
            <a:r>
              <a:rPr lang="en-US" u="sng" dirty="0" smtClean="0"/>
              <a:t>Note:</a:t>
            </a:r>
            <a:r>
              <a:rPr lang="en-US" dirty="0" smtClean="0"/>
              <a:t> reference conditions can also be </a:t>
            </a:r>
            <a:r>
              <a:rPr lang="en-US" i="1" dirty="0" smtClean="0"/>
              <a:t>predicted</a:t>
            </a:r>
            <a:r>
              <a:rPr lang="en-US" dirty="0" smtClean="0"/>
              <a:t> based on known relationships between </a:t>
            </a:r>
            <a:r>
              <a:rPr lang="en-US" b="1" dirty="0" smtClean="0"/>
              <a:t>intrinsic watershed factors </a:t>
            </a:r>
            <a:r>
              <a:rPr lang="en-US" dirty="0" smtClean="0"/>
              <a:t>and </a:t>
            </a:r>
            <a:r>
              <a:rPr lang="en-US" b="1" dirty="0" smtClean="0"/>
              <a:t>key limiting factors</a:t>
            </a:r>
            <a:r>
              <a:rPr lang="en-US" dirty="0" smtClean="0"/>
              <a:t>, and </a:t>
            </a:r>
            <a:r>
              <a:rPr lang="en-US" b="1" dirty="0" smtClean="0"/>
              <a:t>anthropogenic factors</a:t>
            </a:r>
            <a:r>
              <a:rPr lang="en-US" dirty="0" smtClean="0"/>
              <a:t>.</a:t>
            </a:r>
          </a:p>
          <a:p>
            <a:pPr marL="232943" indent="-232943">
              <a:spcBef>
                <a:spcPct val="0"/>
              </a:spcBef>
              <a:buFontTx/>
              <a:buAutoNum type="arabicPeriod"/>
            </a:pPr>
            <a:r>
              <a:rPr lang="en-US" dirty="0" smtClean="0"/>
              <a:t>Predict </a:t>
            </a:r>
            <a:r>
              <a:rPr lang="en-US" b="1" dirty="0" smtClean="0"/>
              <a:t>Chinook rearing capacity </a:t>
            </a:r>
            <a:r>
              <a:rPr lang="en-US" dirty="0" smtClean="0"/>
              <a:t>under different levels of </a:t>
            </a:r>
            <a:r>
              <a:rPr lang="en-US" b="1" dirty="0" smtClean="0"/>
              <a:t>anthropogenic factors</a:t>
            </a:r>
            <a:r>
              <a:rPr lang="en-US" dirty="0" smtClean="0"/>
              <a:t>, including restoration activities.</a:t>
            </a:r>
          </a:p>
          <a:p>
            <a:pPr marL="232943" indent="-232943">
              <a:spcBef>
                <a:spcPct val="0"/>
              </a:spcBef>
            </a:pPr>
            <a:endParaRPr lang="en-US" dirty="0" smtClean="0"/>
          </a:p>
          <a:p>
            <a:pPr marL="232943" indent="-232943">
              <a:spcBef>
                <a:spcPct val="0"/>
              </a:spcBef>
              <a:buFontTx/>
              <a:buAutoNum type="arabicPeriod"/>
            </a:pPr>
            <a:endParaRPr lang="en-US" dirty="0" smtClean="0"/>
          </a:p>
          <a:p>
            <a:pPr marL="232943" indent="-232943">
              <a:spcBef>
                <a:spcPct val="0"/>
              </a:spcBef>
              <a:buFontTx/>
              <a:buAutoNum type="arabicPeriod"/>
            </a:pPr>
            <a:endParaRPr lang="en-US" dirty="0" smtClean="0"/>
          </a:p>
          <a:p>
            <a:pPr marL="232943" indent="-232943">
              <a:spcBef>
                <a:spcPct val="0"/>
              </a:spcBef>
              <a:buFontTx/>
              <a:buAutoNum type="arabicPeriod"/>
            </a:pPr>
            <a:endParaRPr lang="en-US" dirty="0" smtClean="0"/>
          </a:p>
          <a:p>
            <a:pPr marL="232943" indent="-232943">
              <a:spcBef>
                <a:spcPct val="0"/>
              </a:spcBef>
              <a:buFontTx/>
              <a:buAutoNum type="arabicPeriod"/>
            </a:pPr>
            <a:endParaRPr lang="en-US" dirty="0" smtClean="0"/>
          </a:p>
        </p:txBody>
      </p:sp>
      <p:sp>
        <p:nvSpPr>
          <p:cNvPr id="8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BD33773-93FC-4B39-BEF8-3E83028CCEB3}" type="slidenum">
              <a:rPr lang="en-US" smtClean="0"/>
              <a:pPr/>
              <a:t>24</a:t>
            </a:fld>
            <a:endParaRPr lang="en-US" smtClean="0"/>
          </a:p>
        </p:txBody>
      </p:sp>
    </p:spTree>
    <p:extLst>
      <p:ext uri="{BB962C8B-B14F-4D97-AF65-F5344CB8AC3E}">
        <p14:creationId xmlns:p14="http://schemas.microsoft.com/office/powerpoint/2010/main" val="2566289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noFill/>
          <a:ln>
            <a:solidFill>
              <a:srgbClr val="000000"/>
            </a:solidFill>
            <a:miter lim="800000"/>
            <a:headEnd/>
            <a:tailEnd/>
          </a:ln>
        </p:spPr>
      </p:sp>
      <p:sp>
        <p:nvSpPr>
          <p:cNvPr id="51203"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p:txBody>
      </p:sp>
    </p:spTree>
    <p:extLst>
      <p:ext uri="{BB962C8B-B14F-4D97-AF65-F5344CB8AC3E}">
        <p14:creationId xmlns:p14="http://schemas.microsoft.com/office/powerpoint/2010/main" val="2812068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Heat Source Model uses</a:t>
            </a:r>
            <a:r>
              <a:rPr lang="en-US" baseline="0" dirty="0" smtClean="0"/>
              <a:t> information about channel geometry, riparian vegetation, stream temperature, discharge, and climatic conditions to estimate water temperature for every minute of the day every 100 meters along the stream channel. The model currently predicts temperatures for the Summer period of July 10 – September 20.</a:t>
            </a:r>
            <a:endParaRPr lang="en-US" dirty="0"/>
          </a:p>
        </p:txBody>
      </p:sp>
    </p:spTree>
    <p:extLst>
      <p:ext uri="{BB962C8B-B14F-4D97-AF65-F5344CB8AC3E}">
        <p14:creationId xmlns:p14="http://schemas.microsoft.com/office/powerpoint/2010/main" val="3817078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shows some</a:t>
            </a:r>
            <a:r>
              <a:rPr lang="en-US" baseline="0" dirty="0" smtClean="0"/>
              <a:t> results from the </a:t>
            </a:r>
            <a:r>
              <a:rPr lang="en-US" dirty="0" smtClean="0"/>
              <a:t>Heat Source model results for the Upper Grande Ronde under</a:t>
            </a:r>
            <a:r>
              <a:rPr lang="en-US" baseline="0" dirty="0" smtClean="0"/>
              <a:t> current conditions (i.e., 2010)</a:t>
            </a:r>
            <a:r>
              <a:rPr lang="en-US" dirty="0" smtClean="0"/>
              <a:t>.</a:t>
            </a:r>
            <a:r>
              <a:rPr lang="en-US" baseline="0" dirty="0" smtClean="0"/>
              <a:t> We calculated the maximum 7-day running average of the daily max temperatures (MWMT) for every 100 m node across the entire basin. Considering that fish growth and survival can be adversely affected by water temperatures exceeding 18 °C, this figure really highlights the serious problem that we have in the Grande Ronde basin with respect to water temperature.</a:t>
            </a:r>
            <a:endParaRPr lang="en-US" dirty="0"/>
          </a:p>
        </p:txBody>
      </p:sp>
    </p:spTree>
    <p:extLst>
      <p:ext uri="{BB962C8B-B14F-4D97-AF65-F5344CB8AC3E}">
        <p14:creationId xmlns:p14="http://schemas.microsoft.com/office/powerpoint/2010/main" val="3375465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a:t>
            </a:r>
            <a:r>
              <a:rPr lang="en-US" baseline="0" dirty="0" smtClean="0"/>
              <a:t> of the model output from the Heat Source model for the upper Grande Ronde River. The black dashed line shows the water temperature profile under current conditions as you move from the headwaters to the mouth. The orange line shows the simulated temperature profile if riparian vegetation was restored to 100% of its natural potential. The purple line shows the simulated temperature profile for a climate change scenario where air temperatures were increased by 2 degrees C. These results demonstrate the enormous reduction in water temperatures that may be possible in an ideal scenario where riparian vegetation throughout the basin was restored to its full potential.</a:t>
            </a:r>
            <a:endParaRPr lang="en-US" dirty="0"/>
          </a:p>
        </p:txBody>
      </p:sp>
    </p:spTree>
    <p:extLst>
      <p:ext uri="{BB962C8B-B14F-4D97-AF65-F5344CB8AC3E}">
        <p14:creationId xmlns:p14="http://schemas.microsoft.com/office/powerpoint/2010/main" val="233501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7223B4B-B28B-4ED6-92E5-4ADEBB352B61}" type="datetimeFigureOut">
              <a:rPr lang="en-US" smtClean="0"/>
              <a:t>2/25/2014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1059925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223B4B-B28B-4ED6-92E5-4ADEBB352B61}" type="datetimeFigureOut">
              <a:rPr lang="en-US" smtClean="0"/>
              <a:t>2/25/2014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3003306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223B4B-B28B-4ED6-92E5-4ADEBB352B61}" type="datetimeFigureOut">
              <a:rPr lang="en-US" smtClean="0"/>
              <a:t>2/25/2014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1890588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47307"/>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292664660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47307"/>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3856089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223B4B-B28B-4ED6-92E5-4ADEBB352B61}" type="datetimeFigureOut">
              <a:rPr lang="en-US" smtClean="0"/>
              <a:t>2/25/2014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2423842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223B4B-B28B-4ED6-92E5-4ADEBB352B61}" type="datetimeFigureOut">
              <a:rPr lang="en-US" smtClean="0"/>
              <a:t>2/25/2014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3931873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7223B4B-B28B-4ED6-92E5-4ADEBB352B61}" type="datetimeFigureOut">
              <a:rPr lang="en-US" smtClean="0"/>
              <a:t>2/25/2014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172119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7223B4B-B28B-4ED6-92E5-4ADEBB352B61}" type="datetimeFigureOut">
              <a:rPr lang="en-US" smtClean="0"/>
              <a:t>2/25/2014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3674378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7223B4B-B28B-4ED6-92E5-4ADEBB352B61}" type="datetimeFigureOut">
              <a:rPr lang="en-US" smtClean="0"/>
              <a:t>2/25/2014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2675913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223B4B-B28B-4ED6-92E5-4ADEBB352B61}" type="datetimeFigureOut">
              <a:rPr lang="en-US" smtClean="0"/>
              <a:t>2/25/2014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2166049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223B4B-B28B-4ED6-92E5-4ADEBB352B61}" type="datetimeFigureOut">
              <a:rPr lang="en-US" smtClean="0"/>
              <a:t>2/25/2014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1548809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223B4B-B28B-4ED6-92E5-4ADEBB352B61}" type="datetimeFigureOut">
              <a:rPr lang="en-US" smtClean="0"/>
              <a:t>2/25/2014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A0217-36FF-4292-8FCC-64351BAAAA87}" type="slidenum">
              <a:rPr lang="en-US" smtClean="0"/>
              <a:t>‹#›</a:t>
            </a:fld>
            <a:endParaRPr lang="en-US"/>
          </a:p>
        </p:txBody>
      </p:sp>
    </p:spTree>
    <p:extLst>
      <p:ext uri="{BB962C8B-B14F-4D97-AF65-F5344CB8AC3E}">
        <p14:creationId xmlns:p14="http://schemas.microsoft.com/office/powerpoint/2010/main" val="2375748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223B4B-B28B-4ED6-92E5-4ADEBB352B61}" type="datetimeFigureOut">
              <a:rPr lang="en-US" smtClean="0"/>
              <a:t>2/25/2014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0A0217-36FF-4292-8FCC-64351BAAAA87}" type="slidenum">
              <a:rPr lang="en-US" smtClean="0"/>
              <a:t>‹#›</a:t>
            </a:fld>
            <a:endParaRPr lang="en-US"/>
          </a:p>
        </p:txBody>
      </p:sp>
    </p:spTree>
    <p:extLst>
      <p:ext uri="{BB962C8B-B14F-4D97-AF65-F5344CB8AC3E}">
        <p14:creationId xmlns:p14="http://schemas.microsoft.com/office/powerpoint/2010/main" val="2722571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13.xml"/><Relationship Id="rId7" Type="http://schemas.openxmlformats.org/officeDocument/2006/relationships/image" Target="../media/image69.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Microsoft_Excel_Worksheet2.xlsx"/><Relationship Id="rId5" Type="http://schemas.openxmlformats.org/officeDocument/2006/relationships/image" Target="../media/image68.emf"/><Relationship Id="rId4" Type="http://schemas.openxmlformats.org/officeDocument/2006/relationships/package" Target="../embeddings/Microsoft_Excel_Worksheet1.xlsx"/><Relationship Id="rId9" Type="http://schemas.microsoft.com/office/2007/relationships/hdphoto" Target="../media/hdphoto1.wdp"/></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3.emf"/><Relationship Id="rId4" Type="http://schemas.openxmlformats.org/officeDocument/2006/relationships/image" Target="../media/image72.emf"/></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75.emf"/></Relationships>
</file>

<file path=ppt/slides/_rels/slide5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79.emf"/><Relationship Id="rId4" Type="http://schemas.openxmlformats.org/officeDocument/2006/relationships/image" Target="../media/image77.emf"/></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png"/></Relationships>
</file>

<file path=ppt/slides/_rels/slide6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6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98.png"/><Relationship Id="rId4" Type="http://schemas.openxmlformats.org/officeDocument/2006/relationships/image" Target="../media/image101.png"/></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225671" y="233454"/>
            <a:ext cx="8765572"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err="1" smtClean="0">
                <a:latin typeface="Tahoma" panose="020B0604030504040204" pitchFamily="34" charset="0"/>
                <a:ea typeface="Tahoma" panose="020B0604030504040204" pitchFamily="34" charset="0"/>
                <a:cs typeface="Tahoma" panose="020B0604030504040204" pitchFamily="34" charset="0"/>
              </a:rPr>
              <a:t>KMQ</a:t>
            </a:r>
            <a:r>
              <a:rPr lang="en-US" sz="3600" b="1" dirty="0" smtClean="0">
                <a:latin typeface="Tahoma" panose="020B0604030504040204" pitchFamily="34" charset="0"/>
                <a:ea typeface="Tahoma" panose="020B0604030504040204" pitchFamily="34" charset="0"/>
                <a:cs typeface="Tahoma" panose="020B0604030504040204" pitchFamily="34" charset="0"/>
              </a:rPr>
              <a:t> 2 -</a:t>
            </a:r>
            <a:r>
              <a:rPr lang="en-US" sz="3600" b="1" dirty="0">
                <a:latin typeface="Tahoma" panose="020B0604030504040204" pitchFamily="34" charset="0"/>
                <a:ea typeface="Tahoma" panose="020B0604030504040204" pitchFamily="34" charset="0"/>
                <a:cs typeface="Tahoma" panose="020B0604030504040204" pitchFamily="34" charset="0"/>
              </a:rPr>
              <a:t>Planning, Prioritization and Implementation: </a:t>
            </a:r>
          </a:p>
        </p:txBody>
      </p:sp>
      <p:sp>
        <p:nvSpPr>
          <p:cNvPr id="3" name="Content Placeholder 2"/>
          <p:cNvSpPr txBox="1">
            <a:spLocks/>
          </p:cNvSpPr>
          <p:nvPr/>
        </p:nvSpPr>
        <p:spPr>
          <a:xfrm>
            <a:off x="829369" y="1742726"/>
            <a:ext cx="78867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i="1" dirty="0" smtClean="0"/>
          </a:p>
          <a:p>
            <a:r>
              <a:rPr lang="en-US" sz="2200" dirty="0" err="1" smtClean="0">
                <a:solidFill>
                  <a:schemeClr val="accent1">
                    <a:lumMod val="50000"/>
                  </a:schemeClr>
                </a:solidFill>
              </a:rPr>
              <a:t>CHaMP</a:t>
            </a:r>
            <a:r>
              <a:rPr lang="en-US" sz="2200" dirty="0" smtClean="0">
                <a:solidFill>
                  <a:schemeClr val="accent1">
                    <a:lumMod val="50000"/>
                  </a:schemeClr>
                </a:solidFill>
              </a:rPr>
              <a:t> and ISEMP State of the Science Workshop</a:t>
            </a:r>
          </a:p>
          <a:p>
            <a:r>
              <a:rPr lang="en-US" sz="1800" dirty="0" smtClean="0">
                <a:solidFill>
                  <a:schemeClr val="accent1">
                    <a:lumMod val="50000"/>
                  </a:schemeClr>
                </a:solidFill>
              </a:rPr>
              <a:t>Portland, Oregon – February 25</a:t>
            </a:r>
            <a:r>
              <a:rPr lang="en-US" sz="1800" baseline="30000" dirty="0" smtClean="0">
                <a:solidFill>
                  <a:schemeClr val="accent1">
                    <a:lumMod val="50000"/>
                  </a:schemeClr>
                </a:solidFill>
              </a:rPr>
              <a:t>th</a:t>
            </a:r>
            <a:r>
              <a:rPr lang="en-US" sz="1800" dirty="0" smtClean="0">
                <a:solidFill>
                  <a:schemeClr val="accent1">
                    <a:lumMod val="50000"/>
                  </a:schemeClr>
                </a:solidFill>
              </a:rPr>
              <a:t> and 26</a:t>
            </a:r>
            <a:r>
              <a:rPr lang="en-US" sz="1800" baseline="30000" dirty="0" smtClean="0">
                <a:solidFill>
                  <a:schemeClr val="accent1">
                    <a:lumMod val="50000"/>
                  </a:schemeClr>
                </a:solidFill>
              </a:rPr>
              <a:t>th</a:t>
            </a:r>
            <a:r>
              <a:rPr lang="en-US" sz="1800" dirty="0" smtClean="0">
                <a:solidFill>
                  <a:schemeClr val="accent1">
                    <a:lumMod val="50000"/>
                  </a:schemeClr>
                </a:solidFill>
              </a:rPr>
              <a:t>, 2014</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6240" y="3487681"/>
            <a:ext cx="2434213" cy="67617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6682" y="3359633"/>
            <a:ext cx="1023551" cy="804218"/>
          </a:xfrm>
          <a:prstGeom prst="rect">
            <a:avLst/>
          </a:prstGeom>
        </p:spPr>
      </p:pic>
      <p:sp>
        <p:nvSpPr>
          <p:cNvPr id="4" name="TextBox 3"/>
          <p:cNvSpPr txBox="1"/>
          <p:nvPr/>
        </p:nvSpPr>
        <p:spPr>
          <a:xfrm>
            <a:off x="2183742" y="3435707"/>
            <a:ext cx="3144643" cy="954107"/>
          </a:xfrm>
          <a:prstGeom prst="rect">
            <a:avLst/>
          </a:prstGeom>
          <a:noFill/>
        </p:spPr>
        <p:txBody>
          <a:bodyPr wrap="square" rtlCol="0">
            <a:spAutoFit/>
          </a:bodyPr>
          <a:lstStyle/>
          <a:p>
            <a:r>
              <a:rPr lang="en-US" sz="1400" dirty="0" smtClean="0">
                <a:latin typeface="+mj-lt"/>
              </a:rPr>
              <a:t>Presenter:</a:t>
            </a:r>
          </a:p>
          <a:p>
            <a:r>
              <a:rPr lang="en-US" sz="2200" dirty="0" smtClean="0">
                <a:latin typeface="+mj-lt"/>
              </a:rPr>
              <a:t>Name</a:t>
            </a:r>
          </a:p>
          <a:p>
            <a:r>
              <a:rPr lang="en-US" dirty="0" smtClean="0"/>
              <a:t>      </a:t>
            </a:r>
            <a:endParaRPr lang="en-US" dirty="0"/>
          </a:p>
        </p:txBody>
      </p:sp>
      <p:sp>
        <p:nvSpPr>
          <p:cNvPr id="7" name="TextBox 6"/>
          <p:cNvSpPr txBox="1"/>
          <p:nvPr/>
        </p:nvSpPr>
        <p:spPr>
          <a:xfrm>
            <a:off x="2183742" y="4414928"/>
            <a:ext cx="5336711" cy="954107"/>
          </a:xfrm>
          <a:prstGeom prst="rect">
            <a:avLst/>
          </a:prstGeom>
          <a:noFill/>
        </p:spPr>
        <p:txBody>
          <a:bodyPr wrap="square" rtlCol="0">
            <a:spAutoFit/>
          </a:bodyPr>
          <a:lstStyle/>
          <a:p>
            <a:r>
              <a:rPr lang="en-US" sz="1400" dirty="0" smtClean="0">
                <a:latin typeface="+mj-lt"/>
              </a:rPr>
              <a:t>Collaborators:</a:t>
            </a:r>
          </a:p>
          <a:p>
            <a:r>
              <a:rPr lang="en-US" sz="2200" dirty="0" smtClean="0">
                <a:latin typeface="+mj-lt"/>
              </a:rPr>
              <a:t>Name 1, Name 2, and Name 3</a:t>
            </a:r>
          </a:p>
          <a:p>
            <a:r>
              <a:rPr lang="en-US" dirty="0" smtClean="0"/>
              <a:t>      </a:t>
            </a:r>
            <a:endParaRPr lang="en-US" dirty="0"/>
          </a:p>
        </p:txBody>
      </p:sp>
    </p:spTree>
    <p:extLst>
      <p:ext uri="{BB962C8B-B14F-4D97-AF65-F5344CB8AC3E}">
        <p14:creationId xmlns:p14="http://schemas.microsoft.com/office/powerpoint/2010/main" val="39205629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1388" y="1480679"/>
            <a:ext cx="3999253" cy="5175504"/>
          </a:xfrm>
          <a:prstGeom prst="rect">
            <a:avLst/>
          </a:prstGeom>
        </p:spPr>
      </p:pic>
      <p:sp>
        <p:nvSpPr>
          <p:cNvPr id="9" name="TextBox 8"/>
          <p:cNvSpPr txBox="1"/>
          <p:nvPr/>
        </p:nvSpPr>
        <p:spPr>
          <a:xfrm>
            <a:off x="6042120" y="1981618"/>
            <a:ext cx="3200748" cy="646331"/>
          </a:xfrm>
          <a:prstGeom prst="rect">
            <a:avLst/>
          </a:prstGeom>
          <a:noFill/>
        </p:spPr>
        <p:txBody>
          <a:bodyPr wrap="none" rtlCol="0">
            <a:spAutoFit/>
          </a:bodyPr>
          <a:lstStyle/>
          <a:p>
            <a:r>
              <a:rPr lang="en-US" u="sng" dirty="0" smtClean="0"/>
              <a:t>All Restoration Actions</a:t>
            </a:r>
          </a:p>
          <a:p>
            <a:r>
              <a:rPr lang="en-US" dirty="0" smtClean="0"/>
              <a:t>164 </a:t>
            </a:r>
            <a:r>
              <a:rPr lang="en-US" dirty="0" err="1"/>
              <a:t>smolts</a:t>
            </a:r>
            <a:r>
              <a:rPr lang="en-US" dirty="0"/>
              <a:t>/adult (10% increase</a:t>
            </a:r>
            <a:r>
              <a:rPr lang="en-US" dirty="0" smtClean="0"/>
              <a:t>)</a:t>
            </a:r>
            <a:endParaRPr lang="en-US" dirty="0"/>
          </a:p>
        </p:txBody>
      </p:sp>
      <p:sp>
        <p:nvSpPr>
          <p:cNvPr id="10" name="Title 1"/>
          <p:cNvSpPr txBox="1">
            <a:spLocks noGrp="1"/>
          </p:cNvSpPr>
          <p:nvPr>
            <p:ph type="title"/>
          </p:nvPr>
        </p:nvSpPr>
        <p:spPr>
          <a:xfrm>
            <a:off x="628650" y="75195"/>
            <a:ext cx="7886700" cy="809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dirty="0"/>
              <a:t>Lemhi </a:t>
            </a:r>
            <a:r>
              <a:rPr lang="en-US" sz="3200" dirty="0" smtClean="0"/>
              <a:t>River Tributary Reconnection</a:t>
            </a:r>
            <a:endParaRPr lang="en-US" sz="3200" b="1" dirty="0"/>
          </a:p>
        </p:txBody>
      </p:sp>
      <p:sp>
        <p:nvSpPr>
          <p:cNvPr id="4" name="TextBox 3"/>
          <p:cNvSpPr txBox="1"/>
          <p:nvPr/>
        </p:nvSpPr>
        <p:spPr>
          <a:xfrm>
            <a:off x="6030917" y="1662001"/>
            <a:ext cx="1458476" cy="461665"/>
          </a:xfrm>
          <a:prstGeom prst="rect">
            <a:avLst/>
          </a:prstGeom>
          <a:noFill/>
        </p:spPr>
        <p:txBody>
          <a:bodyPr wrap="none" rtlCol="0">
            <a:spAutoFit/>
          </a:bodyPr>
          <a:lstStyle/>
          <a:p>
            <a:r>
              <a:rPr lang="en-US" sz="2400" b="1" dirty="0" smtClean="0"/>
              <a:t>Steelhead</a:t>
            </a:r>
            <a:endParaRPr lang="en-US" sz="2400" b="1" dirty="0"/>
          </a:p>
        </p:txBody>
      </p:sp>
      <p:sp>
        <p:nvSpPr>
          <p:cNvPr id="12" name="TextBox 11"/>
          <p:cNvSpPr txBox="1"/>
          <p:nvPr/>
        </p:nvSpPr>
        <p:spPr>
          <a:xfrm>
            <a:off x="6042120" y="4544874"/>
            <a:ext cx="3141437" cy="646331"/>
          </a:xfrm>
          <a:prstGeom prst="rect">
            <a:avLst/>
          </a:prstGeom>
          <a:noFill/>
        </p:spPr>
        <p:txBody>
          <a:bodyPr wrap="none" rtlCol="0">
            <a:spAutoFit/>
          </a:bodyPr>
          <a:lstStyle/>
          <a:p>
            <a:r>
              <a:rPr lang="en-US" u="sng" dirty="0" smtClean="0"/>
              <a:t>All Restoration Actions</a:t>
            </a:r>
          </a:p>
          <a:p>
            <a:r>
              <a:rPr lang="en-US" dirty="0" smtClean="0"/>
              <a:t>19.3 </a:t>
            </a:r>
            <a:r>
              <a:rPr lang="en-US" dirty="0" err="1"/>
              <a:t>smolts</a:t>
            </a:r>
            <a:r>
              <a:rPr lang="en-US" dirty="0"/>
              <a:t>/adult (3% increase</a:t>
            </a:r>
            <a:r>
              <a:rPr lang="en-US" dirty="0" smtClean="0"/>
              <a:t>)</a:t>
            </a:r>
            <a:endParaRPr lang="en-US" dirty="0"/>
          </a:p>
        </p:txBody>
      </p:sp>
      <p:sp>
        <p:nvSpPr>
          <p:cNvPr id="13" name="TextBox 12"/>
          <p:cNvSpPr txBox="1"/>
          <p:nvPr/>
        </p:nvSpPr>
        <p:spPr>
          <a:xfrm>
            <a:off x="6030917" y="4159092"/>
            <a:ext cx="1231427" cy="461665"/>
          </a:xfrm>
          <a:prstGeom prst="rect">
            <a:avLst/>
          </a:prstGeom>
          <a:noFill/>
        </p:spPr>
        <p:txBody>
          <a:bodyPr wrap="none" rtlCol="0">
            <a:spAutoFit/>
          </a:bodyPr>
          <a:lstStyle/>
          <a:p>
            <a:r>
              <a:rPr lang="en-US" sz="2400" b="1" dirty="0" smtClean="0"/>
              <a:t>Chinook</a:t>
            </a:r>
            <a:endParaRPr lang="en-US" sz="2400" b="1" dirty="0"/>
          </a:p>
        </p:txBody>
      </p:sp>
      <p:sp>
        <p:nvSpPr>
          <p:cNvPr id="11" name="TextBox 10"/>
          <p:cNvSpPr txBox="1"/>
          <p:nvPr/>
        </p:nvSpPr>
        <p:spPr>
          <a:xfrm>
            <a:off x="163506" y="1538345"/>
            <a:ext cx="2291781" cy="923330"/>
          </a:xfrm>
          <a:prstGeom prst="rect">
            <a:avLst/>
          </a:prstGeom>
          <a:noFill/>
        </p:spPr>
        <p:txBody>
          <a:bodyPr wrap="none" rtlCol="0">
            <a:spAutoFit/>
          </a:bodyPr>
          <a:lstStyle/>
          <a:p>
            <a:r>
              <a:rPr lang="en-US" u="sng" dirty="0" smtClean="0"/>
              <a:t>Baseline</a:t>
            </a:r>
          </a:p>
          <a:p>
            <a:r>
              <a:rPr lang="en-US" dirty="0" smtClean="0"/>
              <a:t>Wetted area: 1.27 km</a:t>
            </a:r>
            <a:r>
              <a:rPr lang="en-US" baseline="30000" dirty="0" smtClean="0"/>
              <a:t>2</a:t>
            </a:r>
          </a:p>
          <a:p>
            <a:r>
              <a:rPr lang="en-US" dirty="0" smtClean="0"/>
              <a:t>Pool area</a:t>
            </a:r>
            <a:r>
              <a:rPr lang="en-US" dirty="0"/>
              <a:t>: </a:t>
            </a:r>
            <a:r>
              <a:rPr lang="en-US" dirty="0" smtClean="0"/>
              <a:t>0.37 km</a:t>
            </a:r>
            <a:r>
              <a:rPr lang="en-US" baseline="30000" dirty="0" smtClean="0"/>
              <a:t>2</a:t>
            </a:r>
            <a:endParaRPr lang="en-US" baseline="30000" dirty="0"/>
          </a:p>
        </p:txBody>
      </p:sp>
      <p:sp>
        <p:nvSpPr>
          <p:cNvPr id="16" name="TextBox 15"/>
          <p:cNvSpPr txBox="1"/>
          <p:nvPr/>
        </p:nvSpPr>
        <p:spPr>
          <a:xfrm>
            <a:off x="184469" y="2595894"/>
            <a:ext cx="2955424" cy="923330"/>
          </a:xfrm>
          <a:prstGeom prst="rect">
            <a:avLst/>
          </a:prstGeom>
          <a:noFill/>
        </p:spPr>
        <p:txBody>
          <a:bodyPr wrap="none" rtlCol="0">
            <a:spAutoFit/>
          </a:bodyPr>
          <a:lstStyle/>
          <a:p>
            <a:r>
              <a:rPr lang="en-US" u="sng" dirty="0" smtClean="0"/>
              <a:t>Tributary reconnection</a:t>
            </a:r>
          </a:p>
          <a:p>
            <a:r>
              <a:rPr lang="en-US" dirty="0" smtClean="0"/>
              <a:t>Wetted area: 1.55 km</a:t>
            </a:r>
            <a:r>
              <a:rPr lang="en-US" baseline="30000" dirty="0" smtClean="0"/>
              <a:t>2</a:t>
            </a:r>
            <a:r>
              <a:rPr lang="en-US" dirty="0" smtClean="0"/>
              <a:t> (22%)</a:t>
            </a:r>
            <a:r>
              <a:rPr lang="en-US" baseline="30000" dirty="0" smtClean="0"/>
              <a:t>  </a:t>
            </a:r>
          </a:p>
          <a:p>
            <a:r>
              <a:rPr lang="en-US" dirty="0" smtClean="0"/>
              <a:t>Pool area</a:t>
            </a:r>
            <a:r>
              <a:rPr lang="en-US" dirty="0"/>
              <a:t>: </a:t>
            </a:r>
            <a:r>
              <a:rPr lang="en-US" dirty="0" smtClean="0"/>
              <a:t>0.44 km</a:t>
            </a:r>
            <a:r>
              <a:rPr lang="en-US" baseline="30000" dirty="0" smtClean="0"/>
              <a:t>2</a:t>
            </a:r>
            <a:r>
              <a:rPr lang="en-US" dirty="0"/>
              <a:t> </a:t>
            </a:r>
            <a:r>
              <a:rPr lang="en-US" dirty="0" smtClean="0"/>
              <a:t>(19%)</a:t>
            </a:r>
            <a:r>
              <a:rPr lang="en-US" baseline="30000" dirty="0" smtClean="0"/>
              <a:t> </a:t>
            </a:r>
            <a:endParaRPr lang="en-US" baseline="30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9273" y="207909"/>
            <a:ext cx="1397252" cy="1149240"/>
          </a:xfrm>
          <a:prstGeom prst="rect">
            <a:avLst/>
          </a:prstGeom>
        </p:spPr>
      </p:pic>
    </p:spTree>
    <p:extLst>
      <p:ext uri="{BB962C8B-B14F-4D97-AF65-F5344CB8AC3E}">
        <p14:creationId xmlns:p14="http://schemas.microsoft.com/office/powerpoint/2010/main" val="26419768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1388" y="1480679"/>
            <a:ext cx="3999253" cy="5175504"/>
          </a:xfrm>
          <a:prstGeom prst="rect">
            <a:avLst/>
          </a:prstGeom>
        </p:spPr>
      </p:pic>
      <p:sp>
        <p:nvSpPr>
          <p:cNvPr id="9" name="TextBox 8"/>
          <p:cNvSpPr txBox="1"/>
          <p:nvPr/>
        </p:nvSpPr>
        <p:spPr>
          <a:xfrm>
            <a:off x="6042120" y="1981618"/>
            <a:ext cx="3200748" cy="646331"/>
          </a:xfrm>
          <a:prstGeom prst="rect">
            <a:avLst/>
          </a:prstGeom>
          <a:noFill/>
        </p:spPr>
        <p:txBody>
          <a:bodyPr wrap="none" rtlCol="0">
            <a:spAutoFit/>
          </a:bodyPr>
          <a:lstStyle/>
          <a:p>
            <a:r>
              <a:rPr lang="en-US" u="sng" dirty="0" smtClean="0"/>
              <a:t>All Restoration Actions</a:t>
            </a:r>
          </a:p>
          <a:p>
            <a:r>
              <a:rPr lang="en-US" dirty="0" smtClean="0"/>
              <a:t>164 </a:t>
            </a:r>
            <a:r>
              <a:rPr lang="en-US" dirty="0" err="1"/>
              <a:t>smolts</a:t>
            </a:r>
            <a:r>
              <a:rPr lang="en-US" dirty="0"/>
              <a:t>/adult (10% increase</a:t>
            </a:r>
            <a:r>
              <a:rPr lang="en-US" dirty="0" smtClean="0"/>
              <a:t>)</a:t>
            </a:r>
            <a:endParaRPr lang="en-US" dirty="0"/>
          </a:p>
        </p:txBody>
      </p:sp>
      <p:sp>
        <p:nvSpPr>
          <p:cNvPr id="10" name="Title 1"/>
          <p:cNvSpPr txBox="1">
            <a:spLocks noGrp="1"/>
          </p:cNvSpPr>
          <p:nvPr>
            <p:ph type="title"/>
          </p:nvPr>
        </p:nvSpPr>
        <p:spPr>
          <a:xfrm>
            <a:off x="628650" y="75195"/>
            <a:ext cx="7886700" cy="809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dirty="0"/>
              <a:t>Lemhi </a:t>
            </a:r>
            <a:r>
              <a:rPr lang="en-US" sz="3200" dirty="0" smtClean="0"/>
              <a:t>River Tributary Reconnection</a:t>
            </a:r>
            <a:endParaRPr lang="en-US" sz="3200" b="1" dirty="0"/>
          </a:p>
        </p:txBody>
      </p:sp>
      <p:sp>
        <p:nvSpPr>
          <p:cNvPr id="4" name="TextBox 3"/>
          <p:cNvSpPr txBox="1"/>
          <p:nvPr/>
        </p:nvSpPr>
        <p:spPr>
          <a:xfrm>
            <a:off x="6030917" y="1662001"/>
            <a:ext cx="1458476" cy="461665"/>
          </a:xfrm>
          <a:prstGeom prst="rect">
            <a:avLst/>
          </a:prstGeom>
          <a:noFill/>
        </p:spPr>
        <p:txBody>
          <a:bodyPr wrap="none" rtlCol="0">
            <a:spAutoFit/>
          </a:bodyPr>
          <a:lstStyle/>
          <a:p>
            <a:r>
              <a:rPr lang="en-US" sz="2400" b="1" dirty="0" smtClean="0"/>
              <a:t>Steelhead</a:t>
            </a:r>
            <a:endParaRPr lang="en-US" sz="2400" b="1" dirty="0"/>
          </a:p>
        </p:txBody>
      </p:sp>
      <p:sp>
        <p:nvSpPr>
          <p:cNvPr id="12" name="TextBox 11"/>
          <p:cNvSpPr txBox="1"/>
          <p:nvPr/>
        </p:nvSpPr>
        <p:spPr>
          <a:xfrm>
            <a:off x="6042120" y="4544874"/>
            <a:ext cx="3141437" cy="646331"/>
          </a:xfrm>
          <a:prstGeom prst="rect">
            <a:avLst/>
          </a:prstGeom>
          <a:noFill/>
        </p:spPr>
        <p:txBody>
          <a:bodyPr wrap="none" rtlCol="0">
            <a:spAutoFit/>
          </a:bodyPr>
          <a:lstStyle/>
          <a:p>
            <a:r>
              <a:rPr lang="en-US" u="sng" dirty="0" smtClean="0"/>
              <a:t>All Restoration Actions</a:t>
            </a:r>
          </a:p>
          <a:p>
            <a:r>
              <a:rPr lang="en-US" dirty="0" smtClean="0"/>
              <a:t>19.3 </a:t>
            </a:r>
            <a:r>
              <a:rPr lang="en-US" dirty="0" err="1"/>
              <a:t>smolts</a:t>
            </a:r>
            <a:r>
              <a:rPr lang="en-US" dirty="0"/>
              <a:t>/adult (3% increase</a:t>
            </a:r>
            <a:r>
              <a:rPr lang="en-US" dirty="0" smtClean="0"/>
              <a:t>)</a:t>
            </a:r>
            <a:endParaRPr lang="en-US" dirty="0"/>
          </a:p>
        </p:txBody>
      </p:sp>
      <p:sp>
        <p:nvSpPr>
          <p:cNvPr id="13" name="TextBox 12"/>
          <p:cNvSpPr txBox="1"/>
          <p:nvPr/>
        </p:nvSpPr>
        <p:spPr>
          <a:xfrm>
            <a:off x="6030917" y="4159092"/>
            <a:ext cx="1231427" cy="461665"/>
          </a:xfrm>
          <a:prstGeom prst="rect">
            <a:avLst/>
          </a:prstGeom>
          <a:noFill/>
        </p:spPr>
        <p:txBody>
          <a:bodyPr wrap="none" rtlCol="0">
            <a:spAutoFit/>
          </a:bodyPr>
          <a:lstStyle/>
          <a:p>
            <a:r>
              <a:rPr lang="en-US" sz="2400" b="1" dirty="0" smtClean="0"/>
              <a:t>Chinook</a:t>
            </a:r>
            <a:endParaRPr lang="en-US" sz="2400" b="1" dirty="0"/>
          </a:p>
        </p:txBody>
      </p:sp>
      <p:sp>
        <p:nvSpPr>
          <p:cNvPr id="11" name="TextBox 10"/>
          <p:cNvSpPr txBox="1"/>
          <p:nvPr/>
        </p:nvSpPr>
        <p:spPr>
          <a:xfrm>
            <a:off x="163506" y="1538345"/>
            <a:ext cx="2291781" cy="923330"/>
          </a:xfrm>
          <a:prstGeom prst="rect">
            <a:avLst/>
          </a:prstGeom>
          <a:noFill/>
        </p:spPr>
        <p:txBody>
          <a:bodyPr wrap="none" rtlCol="0">
            <a:spAutoFit/>
          </a:bodyPr>
          <a:lstStyle/>
          <a:p>
            <a:r>
              <a:rPr lang="en-US" u="sng" dirty="0" smtClean="0"/>
              <a:t>Baseline</a:t>
            </a:r>
          </a:p>
          <a:p>
            <a:r>
              <a:rPr lang="en-US" dirty="0" smtClean="0"/>
              <a:t>Wetted area: 1.27 km</a:t>
            </a:r>
            <a:r>
              <a:rPr lang="en-US" baseline="30000" dirty="0" smtClean="0"/>
              <a:t>2</a:t>
            </a:r>
          </a:p>
          <a:p>
            <a:r>
              <a:rPr lang="en-US" dirty="0" smtClean="0"/>
              <a:t>Pool area</a:t>
            </a:r>
            <a:r>
              <a:rPr lang="en-US" dirty="0"/>
              <a:t>: </a:t>
            </a:r>
            <a:r>
              <a:rPr lang="en-US" dirty="0" smtClean="0"/>
              <a:t>0.37 km</a:t>
            </a:r>
            <a:r>
              <a:rPr lang="en-US" baseline="30000" dirty="0" smtClean="0"/>
              <a:t>2</a:t>
            </a:r>
            <a:endParaRPr lang="en-US" baseline="30000" dirty="0"/>
          </a:p>
        </p:txBody>
      </p:sp>
      <p:sp>
        <p:nvSpPr>
          <p:cNvPr id="16" name="TextBox 15"/>
          <p:cNvSpPr txBox="1"/>
          <p:nvPr/>
        </p:nvSpPr>
        <p:spPr>
          <a:xfrm>
            <a:off x="184469" y="2595894"/>
            <a:ext cx="2955424" cy="923330"/>
          </a:xfrm>
          <a:prstGeom prst="rect">
            <a:avLst/>
          </a:prstGeom>
          <a:noFill/>
        </p:spPr>
        <p:txBody>
          <a:bodyPr wrap="none" rtlCol="0">
            <a:spAutoFit/>
          </a:bodyPr>
          <a:lstStyle/>
          <a:p>
            <a:r>
              <a:rPr lang="en-US" u="sng" dirty="0" smtClean="0"/>
              <a:t>Tributary reconnection</a:t>
            </a:r>
          </a:p>
          <a:p>
            <a:r>
              <a:rPr lang="en-US" dirty="0" smtClean="0"/>
              <a:t>Wetted area: 1.55 km</a:t>
            </a:r>
            <a:r>
              <a:rPr lang="en-US" baseline="30000" dirty="0" smtClean="0"/>
              <a:t>2</a:t>
            </a:r>
            <a:r>
              <a:rPr lang="en-US" dirty="0" smtClean="0"/>
              <a:t> (22%)</a:t>
            </a:r>
            <a:r>
              <a:rPr lang="en-US" baseline="30000" dirty="0" smtClean="0"/>
              <a:t>  </a:t>
            </a:r>
          </a:p>
          <a:p>
            <a:r>
              <a:rPr lang="en-US" dirty="0" smtClean="0"/>
              <a:t>Pool area</a:t>
            </a:r>
            <a:r>
              <a:rPr lang="en-US" dirty="0"/>
              <a:t>: </a:t>
            </a:r>
            <a:r>
              <a:rPr lang="en-US" dirty="0" smtClean="0"/>
              <a:t>0.44 km</a:t>
            </a:r>
            <a:r>
              <a:rPr lang="en-US" baseline="30000" dirty="0" smtClean="0"/>
              <a:t>2</a:t>
            </a:r>
            <a:r>
              <a:rPr lang="en-US" dirty="0"/>
              <a:t> </a:t>
            </a:r>
            <a:r>
              <a:rPr lang="en-US" dirty="0" smtClean="0"/>
              <a:t>(19%)</a:t>
            </a:r>
            <a:r>
              <a:rPr lang="en-US" baseline="30000" dirty="0" smtClean="0"/>
              <a:t> </a:t>
            </a:r>
            <a:endParaRPr lang="en-US" baseline="300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3399" y="565157"/>
            <a:ext cx="612731" cy="1584648"/>
          </a:xfrm>
          <a:prstGeom prst="rect">
            <a:avLst/>
          </a:prstGeom>
        </p:spPr>
      </p:pic>
    </p:spTree>
    <p:extLst>
      <p:ext uri="{BB962C8B-B14F-4D97-AF65-F5344CB8AC3E}">
        <p14:creationId xmlns:p14="http://schemas.microsoft.com/office/powerpoint/2010/main" val="38426482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1388" y="1480679"/>
            <a:ext cx="3999253" cy="5175504"/>
          </a:xfrm>
          <a:prstGeom prst="rect">
            <a:avLst/>
          </a:prstGeom>
        </p:spPr>
      </p:pic>
      <p:sp>
        <p:nvSpPr>
          <p:cNvPr id="9" name="TextBox 8"/>
          <p:cNvSpPr txBox="1"/>
          <p:nvPr/>
        </p:nvSpPr>
        <p:spPr>
          <a:xfrm>
            <a:off x="6042120" y="1981618"/>
            <a:ext cx="3200748" cy="646331"/>
          </a:xfrm>
          <a:prstGeom prst="rect">
            <a:avLst/>
          </a:prstGeom>
          <a:noFill/>
        </p:spPr>
        <p:txBody>
          <a:bodyPr wrap="none" rtlCol="0">
            <a:spAutoFit/>
          </a:bodyPr>
          <a:lstStyle/>
          <a:p>
            <a:r>
              <a:rPr lang="en-US" u="sng" dirty="0" smtClean="0"/>
              <a:t>All Restoration Actions</a:t>
            </a:r>
          </a:p>
          <a:p>
            <a:r>
              <a:rPr lang="en-US" dirty="0" smtClean="0"/>
              <a:t>164 </a:t>
            </a:r>
            <a:r>
              <a:rPr lang="en-US" dirty="0" err="1"/>
              <a:t>smolts</a:t>
            </a:r>
            <a:r>
              <a:rPr lang="en-US" dirty="0"/>
              <a:t>/adult (10% increase</a:t>
            </a:r>
            <a:r>
              <a:rPr lang="en-US" dirty="0" smtClean="0"/>
              <a:t>)</a:t>
            </a:r>
            <a:endParaRPr lang="en-US" dirty="0"/>
          </a:p>
        </p:txBody>
      </p:sp>
      <p:sp>
        <p:nvSpPr>
          <p:cNvPr id="10" name="Title 1"/>
          <p:cNvSpPr txBox="1">
            <a:spLocks noGrp="1"/>
          </p:cNvSpPr>
          <p:nvPr>
            <p:ph type="title"/>
          </p:nvPr>
        </p:nvSpPr>
        <p:spPr>
          <a:xfrm>
            <a:off x="628650" y="75195"/>
            <a:ext cx="7886700" cy="809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dirty="0"/>
              <a:t>Lemhi </a:t>
            </a:r>
            <a:r>
              <a:rPr lang="en-US" sz="3200" dirty="0" smtClean="0"/>
              <a:t>River Tributary Reconnection</a:t>
            </a:r>
            <a:endParaRPr lang="en-US" sz="3200" b="1" dirty="0"/>
          </a:p>
        </p:txBody>
      </p:sp>
      <p:sp>
        <p:nvSpPr>
          <p:cNvPr id="4" name="TextBox 3"/>
          <p:cNvSpPr txBox="1"/>
          <p:nvPr/>
        </p:nvSpPr>
        <p:spPr>
          <a:xfrm>
            <a:off x="6030917" y="1662001"/>
            <a:ext cx="1458476" cy="461665"/>
          </a:xfrm>
          <a:prstGeom prst="rect">
            <a:avLst/>
          </a:prstGeom>
          <a:noFill/>
        </p:spPr>
        <p:txBody>
          <a:bodyPr wrap="none" rtlCol="0">
            <a:spAutoFit/>
          </a:bodyPr>
          <a:lstStyle/>
          <a:p>
            <a:r>
              <a:rPr lang="en-US" sz="2400" b="1" dirty="0" smtClean="0"/>
              <a:t>Steelhead</a:t>
            </a:r>
            <a:endParaRPr lang="en-US" sz="2400" b="1" dirty="0"/>
          </a:p>
        </p:txBody>
      </p:sp>
      <p:sp>
        <p:nvSpPr>
          <p:cNvPr id="12" name="TextBox 11"/>
          <p:cNvSpPr txBox="1"/>
          <p:nvPr/>
        </p:nvSpPr>
        <p:spPr>
          <a:xfrm>
            <a:off x="6042120" y="4544874"/>
            <a:ext cx="3141437" cy="646331"/>
          </a:xfrm>
          <a:prstGeom prst="rect">
            <a:avLst/>
          </a:prstGeom>
          <a:noFill/>
        </p:spPr>
        <p:txBody>
          <a:bodyPr wrap="none" rtlCol="0">
            <a:spAutoFit/>
          </a:bodyPr>
          <a:lstStyle/>
          <a:p>
            <a:r>
              <a:rPr lang="en-US" u="sng" dirty="0" smtClean="0"/>
              <a:t>All Restoration Actions</a:t>
            </a:r>
          </a:p>
          <a:p>
            <a:r>
              <a:rPr lang="en-US" dirty="0" smtClean="0"/>
              <a:t>19.3 </a:t>
            </a:r>
            <a:r>
              <a:rPr lang="en-US" dirty="0" err="1"/>
              <a:t>smolts</a:t>
            </a:r>
            <a:r>
              <a:rPr lang="en-US" dirty="0"/>
              <a:t>/adult (3% increase</a:t>
            </a:r>
            <a:r>
              <a:rPr lang="en-US" dirty="0" smtClean="0"/>
              <a:t>)</a:t>
            </a:r>
            <a:endParaRPr lang="en-US" dirty="0"/>
          </a:p>
        </p:txBody>
      </p:sp>
      <p:sp>
        <p:nvSpPr>
          <p:cNvPr id="13" name="TextBox 12"/>
          <p:cNvSpPr txBox="1"/>
          <p:nvPr/>
        </p:nvSpPr>
        <p:spPr>
          <a:xfrm>
            <a:off x="6030917" y="4159092"/>
            <a:ext cx="1231427" cy="461665"/>
          </a:xfrm>
          <a:prstGeom prst="rect">
            <a:avLst/>
          </a:prstGeom>
          <a:noFill/>
        </p:spPr>
        <p:txBody>
          <a:bodyPr wrap="none" rtlCol="0">
            <a:spAutoFit/>
          </a:bodyPr>
          <a:lstStyle/>
          <a:p>
            <a:r>
              <a:rPr lang="en-US" sz="2400" b="1" dirty="0" smtClean="0"/>
              <a:t>Chinook</a:t>
            </a:r>
            <a:endParaRPr lang="en-US" sz="2400" b="1" dirty="0"/>
          </a:p>
        </p:txBody>
      </p:sp>
      <p:sp>
        <p:nvSpPr>
          <p:cNvPr id="11" name="TextBox 10"/>
          <p:cNvSpPr txBox="1"/>
          <p:nvPr/>
        </p:nvSpPr>
        <p:spPr>
          <a:xfrm>
            <a:off x="163506" y="1538345"/>
            <a:ext cx="2291781" cy="923330"/>
          </a:xfrm>
          <a:prstGeom prst="rect">
            <a:avLst/>
          </a:prstGeom>
          <a:noFill/>
        </p:spPr>
        <p:txBody>
          <a:bodyPr wrap="none" rtlCol="0">
            <a:spAutoFit/>
          </a:bodyPr>
          <a:lstStyle/>
          <a:p>
            <a:r>
              <a:rPr lang="en-US" u="sng" dirty="0" smtClean="0"/>
              <a:t>Baseline</a:t>
            </a:r>
          </a:p>
          <a:p>
            <a:r>
              <a:rPr lang="en-US" dirty="0" smtClean="0"/>
              <a:t>Wetted area: 1.27 km</a:t>
            </a:r>
            <a:r>
              <a:rPr lang="en-US" baseline="30000" dirty="0" smtClean="0"/>
              <a:t>2</a:t>
            </a:r>
          </a:p>
          <a:p>
            <a:r>
              <a:rPr lang="en-US" dirty="0" smtClean="0"/>
              <a:t>Pool area</a:t>
            </a:r>
            <a:r>
              <a:rPr lang="en-US" dirty="0"/>
              <a:t>: </a:t>
            </a:r>
            <a:r>
              <a:rPr lang="en-US" dirty="0" smtClean="0"/>
              <a:t>0.37 km</a:t>
            </a:r>
            <a:r>
              <a:rPr lang="en-US" baseline="30000" dirty="0" smtClean="0"/>
              <a:t>2</a:t>
            </a:r>
            <a:endParaRPr lang="en-US" baseline="30000" dirty="0"/>
          </a:p>
        </p:txBody>
      </p:sp>
      <p:sp>
        <p:nvSpPr>
          <p:cNvPr id="16" name="TextBox 15"/>
          <p:cNvSpPr txBox="1"/>
          <p:nvPr/>
        </p:nvSpPr>
        <p:spPr>
          <a:xfrm>
            <a:off x="184469" y="2595894"/>
            <a:ext cx="2955424" cy="923330"/>
          </a:xfrm>
          <a:prstGeom prst="rect">
            <a:avLst/>
          </a:prstGeom>
          <a:noFill/>
        </p:spPr>
        <p:txBody>
          <a:bodyPr wrap="none" rtlCol="0">
            <a:spAutoFit/>
          </a:bodyPr>
          <a:lstStyle/>
          <a:p>
            <a:r>
              <a:rPr lang="en-US" u="sng" dirty="0" smtClean="0"/>
              <a:t>Tributary reconnection</a:t>
            </a:r>
          </a:p>
          <a:p>
            <a:r>
              <a:rPr lang="en-US" dirty="0" smtClean="0"/>
              <a:t>Wetted area: 1.55 km</a:t>
            </a:r>
            <a:r>
              <a:rPr lang="en-US" baseline="30000" dirty="0" smtClean="0"/>
              <a:t>2</a:t>
            </a:r>
            <a:r>
              <a:rPr lang="en-US" dirty="0" smtClean="0"/>
              <a:t> (22%)</a:t>
            </a:r>
            <a:r>
              <a:rPr lang="en-US" baseline="30000" dirty="0" smtClean="0"/>
              <a:t>  </a:t>
            </a:r>
          </a:p>
          <a:p>
            <a:r>
              <a:rPr lang="en-US" dirty="0" smtClean="0"/>
              <a:t>Pool area</a:t>
            </a:r>
            <a:r>
              <a:rPr lang="en-US" dirty="0"/>
              <a:t>: </a:t>
            </a:r>
            <a:r>
              <a:rPr lang="en-US" dirty="0" smtClean="0"/>
              <a:t>0.44 km</a:t>
            </a:r>
            <a:r>
              <a:rPr lang="en-US" baseline="30000" dirty="0" smtClean="0"/>
              <a:t>2</a:t>
            </a:r>
            <a:r>
              <a:rPr lang="en-US" dirty="0"/>
              <a:t> </a:t>
            </a:r>
            <a:r>
              <a:rPr lang="en-US" dirty="0" smtClean="0"/>
              <a:t>(19%)</a:t>
            </a:r>
            <a:r>
              <a:rPr lang="en-US" baseline="30000" dirty="0" smtClean="0"/>
              <a:t> </a:t>
            </a:r>
            <a:endParaRPr lang="en-US" baseline="300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3399" y="565157"/>
            <a:ext cx="612731" cy="158464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3399" y="3025509"/>
            <a:ext cx="653563" cy="1675803"/>
          </a:xfrm>
          <a:prstGeom prst="rect">
            <a:avLst/>
          </a:prstGeom>
        </p:spPr>
      </p:pic>
    </p:spTree>
    <p:extLst>
      <p:ext uri="{BB962C8B-B14F-4D97-AF65-F5344CB8AC3E}">
        <p14:creationId xmlns:p14="http://schemas.microsoft.com/office/powerpoint/2010/main" val="29519875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 Management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0893" y="1825625"/>
            <a:ext cx="7202214" cy="4351338"/>
          </a:xfrm>
        </p:spPr>
      </p:pic>
    </p:spTree>
    <p:extLst>
      <p:ext uri="{BB962C8B-B14F-4D97-AF65-F5344CB8AC3E}">
        <p14:creationId xmlns:p14="http://schemas.microsoft.com/office/powerpoint/2010/main" val="4221296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591" y="1458422"/>
            <a:ext cx="3988049" cy="5161004"/>
          </a:xfrm>
          <a:prstGeom prst="rect">
            <a:avLst/>
          </a:prstGeom>
        </p:spPr>
      </p:pic>
      <p:sp>
        <p:nvSpPr>
          <p:cNvPr id="9" name="TextBox 8"/>
          <p:cNvSpPr txBox="1"/>
          <p:nvPr/>
        </p:nvSpPr>
        <p:spPr>
          <a:xfrm>
            <a:off x="6054999" y="1981619"/>
            <a:ext cx="3200748" cy="646331"/>
          </a:xfrm>
          <a:prstGeom prst="rect">
            <a:avLst/>
          </a:prstGeom>
          <a:noFill/>
        </p:spPr>
        <p:txBody>
          <a:bodyPr wrap="none" rtlCol="0">
            <a:spAutoFit/>
          </a:bodyPr>
          <a:lstStyle/>
          <a:p>
            <a:r>
              <a:rPr lang="en-US" u="sng" dirty="0" smtClean="0"/>
              <a:t>Tributary reconnection</a:t>
            </a:r>
          </a:p>
          <a:p>
            <a:r>
              <a:rPr lang="en-US" dirty="0" smtClean="0"/>
              <a:t>167 </a:t>
            </a:r>
            <a:r>
              <a:rPr lang="en-US" dirty="0" err="1"/>
              <a:t>smolts</a:t>
            </a:r>
            <a:r>
              <a:rPr lang="en-US" dirty="0"/>
              <a:t>/adult (12% increase</a:t>
            </a:r>
            <a:r>
              <a:rPr lang="en-US" dirty="0" smtClean="0"/>
              <a:t>)</a:t>
            </a:r>
            <a:endParaRPr lang="en-US" dirty="0"/>
          </a:p>
        </p:txBody>
      </p:sp>
      <p:sp>
        <p:nvSpPr>
          <p:cNvPr id="10" name="Title 1"/>
          <p:cNvSpPr txBox="1">
            <a:spLocks noGrp="1"/>
          </p:cNvSpPr>
          <p:nvPr>
            <p:ph type="title"/>
          </p:nvPr>
        </p:nvSpPr>
        <p:spPr>
          <a:xfrm>
            <a:off x="628650" y="75194"/>
            <a:ext cx="7886700" cy="8021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dirty="0" smtClean="0"/>
              <a:t>Lemhi River: Simulated Scenario</a:t>
            </a:r>
            <a:endParaRPr lang="en-US" sz="3200" dirty="0"/>
          </a:p>
        </p:txBody>
      </p:sp>
      <p:sp>
        <p:nvSpPr>
          <p:cNvPr id="4" name="TextBox 3"/>
          <p:cNvSpPr txBox="1"/>
          <p:nvPr/>
        </p:nvSpPr>
        <p:spPr>
          <a:xfrm>
            <a:off x="6043796" y="1662002"/>
            <a:ext cx="1458476" cy="461665"/>
          </a:xfrm>
          <a:prstGeom prst="rect">
            <a:avLst/>
          </a:prstGeom>
          <a:noFill/>
        </p:spPr>
        <p:txBody>
          <a:bodyPr wrap="none" rtlCol="0">
            <a:spAutoFit/>
          </a:bodyPr>
          <a:lstStyle/>
          <a:p>
            <a:r>
              <a:rPr lang="en-US" sz="2400" b="1" dirty="0" smtClean="0"/>
              <a:t>Steelhead</a:t>
            </a:r>
            <a:endParaRPr lang="en-US" sz="2400" b="1" dirty="0"/>
          </a:p>
        </p:txBody>
      </p:sp>
      <p:sp>
        <p:nvSpPr>
          <p:cNvPr id="12" name="TextBox 11"/>
          <p:cNvSpPr txBox="1"/>
          <p:nvPr/>
        </p:nvSpPr>
        <p:spPr>
          <a:xfrm>
            <a:off x="6084654" y="4824801"/>
            <a:ext cx="3141437" cy="646331"/>
          </a:xfrm>
          <a:prstGeom prst="rect">
            <a:avLst/>
          </a:prstGeom>
          <a:noFill/>
        </p:spPr>
        <p:txBody>
          <a:bodyPr wrap="none" rtlCol="0">
            <a:spAutoFit/>
          </a:bodyPr>
          <a:lstStyle/>
          <a:p>
            <a:r>
              <a:rPr lang="en-US" u="sng" dirty="0" smtClean="0"/>
              <a:t>Tributary reconnection</a:t>
            </a:r>
          </a:p>
          <a:p>
            <a:r>
              <a:rPr lang="en-US" dirty="0" smtClean="0"/>
              <a:t>20.1 </a:t>
            </a:r>
            <a:r>
              <a:rPr lang="en-US" dirty="0" err="1"/>
              <a:t>smolts</a:t>
            </a:r>
            <a:r>
              <a:rPr lang="en-US" dirty="0"/>
              <a:t>/adult (7% increase</a:t>
            </a:r>
            <a:r>
              <a:rPr lang="en-US" dirty="0" smtClean="0"/>
              <a:t>)</a:t>
            </a:r>
            <a:endParaRPr lang="en-US" dirty="0"/>
          </a:p>
        </p:txBody>
      </p:sp>
      <p:sp>
        <p:nvSpPr>
          <p:cNvPr id="13" name="TextBox 12"/>
          <p:cNvSpPr txBox="1"/>
          <p:nvPr/>
        </p:nvSpPr>
        <p:spPr>
          <a:xfrm>
            <a:off x="6054999" y="4467304"/>
            <a:ext cx="1231427" cy="461665"/>
          </a:xfrm>
          <a:prstGeom prst="rect">
            <a:avLst/>
          </a:prstGeom>
          <a:noFill/>
        </p:spPr>
        <p:txBody>
          <a:bodyPr wrap="none" rtlCol="0">
            <a:spAutoFit/>
          </a:bodyPr>
          <a:lstStyle/>
          <a:p>
            <a:r>
              <a:rPr lang="en-US" sz="2400" b="1" dirty="0" smtClean="0"/>
              <a:t>Chinook</a:t>
            </a:r>
            <a:endParaRPr lang="en-US" sz="2400" b="1" dirty="0"/>
          </a:p>
        </p:txBody>
      </p:sp>
      <p:sp>
        <p:nvSpPr>
          <p:cNvPr id="11" name="TextBox 10"/>
          <p:cNvSpPr txBox="1"/>
          <p:nvPr/>
        </p:nvSpPr>
        <p:spPr>
          <a:xfrm>
            <a:off x="163506" y="1538345"/>
            <a:ext cx="2291781" cy="923330"/>
          </a:xfrm>
          <a:prstGeom prst="rect">
            <a:avLst/>
          </a:prstGeom>
          <a:noFill/>
        </p:spPr>
        <p:txBody>
          <a:bodyPr wrap="none" rtlCol="0">
            <a:spAutoFit/>
          </a:bodyPr>
          <a:lstStyle/>
          <a:p>
            <a:r>
              <a:rPr lang="en-US" u="sng" dirty="0" smtClean="0"/>
              <a:t>Baseline</a:t>
            </a:r>
          </a:p>
          <a:p>
            <a:r>
              <a:rPr lang="en-US" dirty="0" smtClean="0"/>
              <a:t>Wetted area: 1.27 km</a:t>
            </a:r>
            <a:r>
              <a:rPr lang="en-US" baseline="30000" dirty="0" smtClean="0"/>
              <a:t>2</a:t>
            </a:r>
          </a:p>
          <a:p>
            <a:r>
              <a:rPr lang="en-US" dirty="0" smtClean="0"/>
              <a:t>Pool area</a:t>
            </a:r>
            <a:r>
              <a:rPr lang="en-US" dirty="0"/>
              <a:t>: </a:t>
            </a:r>
            <a:r>
              <a:rPr lang="en-US" dirty="0" smtClean="0"/>
              <a:t>0.37 km</a:t>
            </a:r>
            <a:r>
              <a:rPr lang="en-US" baseline="30000" dirty="0" smtClean="0"/>
              <a:t>2</a:t>
            </a:r>
            <a:endParaRPr lang="en-US" baseline="30000" dirty="0"/>
          </a:p>
        </p:txBody>
      </p:sp>
      <p:sp>
        <p:nvSpPr>
          <p:cNvPr id="16" name="TextBox 15"/>
          <p:cNvSpPr txBox="1"/>
          <p:nvPr/>
        </p:nvSpPr>
        <p:spPr>
          <a:xfrm>
            <a:off x="163506" y="2627950"/>
            <a:ext cx="2838406" cy="923330"/>
          </a:xfrm>
          <a:prstGeom prst="rect">
            <a:avLst/>
          </a:prstGeom>
          <a:noFill/>
        </p:spPr>
        <p:txBody>
          <a:bodyPr wrap="none" rtlCol="0">
            <a:spAutoFit/>
          </a:bodyPr>
          <a:lstStyle/>
          <a:p>
            <a:r>
              <a:rPr lang="en-US" u="sng" dirty="0" smtClean="0"/>
              <a:t>Tributary reconnection</a:t>
            </a:r>
          </a:p>
          <a:p>
            <a:r>
              <a:rPr lang="en-US" dirty="0" smtClean="0"/>
              <a:t>Wetted area: 1.7 km</a:t>
            </a:r>
            <a:r>
              <a:rPr lang="en-US" baseline="30000" dirty="0" smtClean="0"/>
              <a:t>2</a:t>
            </a:r>
            <a:r>
              <a:rPr lang="en-US" dirty="0" smtClean="0"/>
              <a:t> (34%)</a:t>
            </a:r>
            <a:r>
              <a:rPr lang="en-US" baseline="30000" dirty="0" smtClean="0"/>
              <a:t>  </a:t>
            </a:r>
          </a:p>
          <a:p>
            <a:r>
              <a:rPr lang="en-US" dirty="0" smtClean="0"/>
              <a:t>Pool area</a:t>
            </a:r>
            <a:r>
              <a:rPr lang="en-US" dirty="0"/>
              <a:t>: </a:t>
            </a:r>
            <a:r>
              <a:rPr lang="en-US" dirty="0" smtClean="0"/>
              <a:t>0.46 km</a:t>
            </a:r>
            <a:r>
              <a:rPr lang="en-US" baseline="30000" dirty="0" smtClean="0"/>
              <a:t>2</a:t>
            </a:r>
            <a:r>
              <a:rPr lang="en-US" dirty="0"/>
              <a:t> </a:t>
            </a:r>
            <a:r>
              <a:rPr lang="en-US" dirty="0" smtClean="0"/>
              <a:t>(24%)</a:t>
            </a:r>
            <a:r>
              <a:rPr lang="en-US" baseline="30000" dirty="0" smtClean="0"/>
              <a:t> </a:t>
            </a:r>
            <a:endParaRPr lang="en-US" baseline="30000" dirty="0"/>
          </a:p>
        </p:txBody>
      </p:sp>
      <p:pic>
        <p:nvPicPr>
          <p:cNvPr id="1026" name="Picture 2" descr="Inline 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086" y="805273"/>
            <a:ext cx="4034125" cy="6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5372" y="594999"/>
            <a:ext cx="612731" cy="1584648"/>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5372" y="3438181"/>
            <a:ext cx="612731" cy="1584648"/>
          </a:xfrm>
          <a:prstGeom prst="rect">
            <a:avLst/>
          </a:prstGeom>
        </p:spPr>
      </p:pic>
    </p:spTree>
    <p:extLst>
      <p:ext uri="{BB962C8B-B14F-4D97-AF65-F5344CB8AC3E}">
        <p14:creationId xmlns:p14="http://schemas.microsoft.com/office/powerpoint/2010/main" val="36265360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68215"/>
          </a:xfrm>
        </p:spPr>
        <p:txBody>
          <a:bodyPr>
            <a:normAutofit/>
          </a:bodyPr>
          <a:lstStyle/>
          <a:p>
            <a:r>
              <a:rPr lang="en-US" sz="4000" dirty="0" smtClean="0"/>
              <a:t>ISEMP LCM – Value Added</a:t>
            </a:r>
            <a:endParaRPr lang="en-US" sz="4000" dirty="0"/>
          </a:p>
        </p:txBody>
      </p:sp>
      <p:sp>
        <p:nvSpPr>
          <p:cNvPr id="3" name="Content Placeholder 2"/>
          <p:cNvSpPr>
            <a:spLocks noGrp="1"/>
          </p:cNvSpPr>
          <p:nvPr>
            <p:ph idx="1"/>
          </p:nvPr>
        </p:nvSpPr>
        <p:spPr>
          <a:xfrm>
            <a:off x="628650" y="1287887"/>
            <a:ext cx="7886700" cy="4889076"/>
          </a:xfrm>
        </p:spPr>
        <p:txBody>
          <a:bodyPr>
            <a:normAutofit/>
          </a:bodyPr>
          <a:lstStyle/>
          <a:p>
            <a:endParaRPr lang="en-US" sz="3200" dirty="0" smtClean="0"/>
          </a:p>
          <a:p>
            <a:r>
              <a:rPr lang="en-US" sz="3200" dirty="0"/>
              <a:t>Simulations fast and </a:t>
            </a:r>
            <a:r>
              <a:rPr lang="en-US" sz="3200" dirty="0" smtClean="0"/>
              <a:t>straightforward.</a:t>
            </a:r>
          </a:p>
          <a:p>
            <a:endParaRPr lang="en-US" sz="3200" dirty="0"/>
          </a:p>
          <a:p>
            <a:r>
              <a:rPr lang="en-US" sz="3200" dirty="0" smtClean="0"/>
              <a:t>Which actions are most cost effective and logistically feasible?</a:t>
            </a:r>
          </a:p>
          <a:p>
            <a:endParaRPr lang="en-US" sz="3200" dirty="0"/>
          </a:p>
          <a:p>
            <a:r>
              <a:rPr lang="en-US" sz="3200" dirty="0" smtClean="0"/>
              <a:t>How much restoration is required?</a:t>
            </a:r>
          </a:p>
          <a:p>
            <a:endParaRPr lang="en-US" sz="3200" dirty="0"/>
          </a:p>
          <a:p>
            <a:pPr marL="0" indent="0">
              <a:buNone/>
            </a:pPr>
            <a:endParaRPr lang="en-US" sz="3200" dirty="0" smtClean="0"/>
          </a:p>
          <a:p>
            <a:pPr marL="0" indent="0">
              <a:buNone/>
            </a:pPr>
            <a:endParaRPr lang="en-US" sz="3200" dirty="0"/>
          </a:p>
          <a:p>
            <a:endParaRPr lang="en-US" sz="3200" dirty="0"/>
          </a:p>
        </p:txBody>
      </p:sp>
    </p:spTree>
    <p:extLst>
      <p:ext uri="{BB962C8B-B14F-4D97-AF65-F5344CB8AC3E}">
        <p14:creationId xmlns:p14="http://schemas.microsoft.com/office/powerpoint/2010/main" val="5117239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491319" y="103909"/>
            <a:ext cx="8533410" cy="9978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ISEMP LCM – Value Added</a:t>
            </a:r>
          </a:p>
        </p:txBody>
      </p:sp>
      <p:pic>
        <p:nvPicPr>
          <p:cNvPr id="6147" name="Picture 3" descr="C:\etal\Shared\et_al\Projects\USA\ISEMP\WLM\wrk_presentations\CHaMP_Feb2014\PotentialPopResponse\WLCM_TheoreticalOutput\WLCM_EffectivenessMonitor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5269" y="1436916"/>
            <a:ext cx="6514014" cy="50321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1319" y="1101726"/>
            <a:ext cx="8106771" cy="1200329"/>
          </a:xfrm>
          <a:prstGeom prst="rect">
            <a:avLst/>
          </a:prstGeom>
          <a:noFill/>
        </p:spPr>
        <p:txBody>
          <a:bodyPr wrap="square" rtlCol="0">
            <a:spAutoFit/>
          </a:bodyPr>
          <a:lstStyle/>
          <a:p>
            <a:r>
              <a:rPr lang="en-US" sz="2400" dirty="0" smtClean="0"/>
              <a:t>Estimating outcomes prior to full effectiveness.</a:t>
            </a:r>
          </a:p>
          <a:p>
            <a:r>
              <a:rPr lang="en-US" sz="2400" dirty="0" smtClean="0"/>
              <a:t>Can use interim performance measures to test predictions.</a:t>
            </a:r>
            <a:endParaRPr lang="en-US" sz="2400" dirty="0"/>
          </a:p>
          <a:p>
            <a:endParaRPr lang="en-US" sz="2400" dirty="0"/>
          </a:p>
        </p:txBody>
      </p:sp>
    </p:spTree>
    <p:extLst>
      <p:ext uri="{BB962C8B-B14F-4D97-AF65-F5344CB8AC3E}">
        <p14:creationId xmlns:p14="http://schemas.microsoft.com/office/powerpoint/2010/main" val="18967703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8219136" cy="777874"/>
          </a:xfrm>
        </p:spPr>
        <p:txBody>
          <a:bodyPr>
            <a:normAutofit/>
          </a:bodyPr>
          <a:lstStyle/>
          <a:p>
            <a:r>
              <a:rPr lang="en-US" sz="4000" b="1" dirty="0" smtClean="0"/>
              <a:t>Planning – </a:t>
            </a:r>
            <a:r>
              <a:rPr lang="en-US" sz="4000" b="1" dirty="0" err="1" smtClean="0"/>
              <a:t>CRITFIC</a:t>
            </a:r>
            <a:r>
              <a:rPr lang="en-US" sz="4000" b="1" dirty="0" smtClean="0"/>
              <a:t> &amp; </a:t>
            </a:r>
            <a:r>
              <a:rPr lang="en-US" sz="4000" b="1" dirty="0" err="1" smtClean="0"/>
              <a:t>TERRAQUA</a:t>
            </a:r>
            <a:endParaRPr lang="en-US" sz="40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55" y="1361209"/>
            <a:ext cx="9357992" cy="78763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48840"/>
            <a:ext cx="9144000" cy="2560320"/>
          </a:xfrm>
          <a:prstGeom prst="rect">
            <a:avLst/>
          </a:prstGeom>
        </p:spPr>
      </p:pic>
      <p:sp>
        <p:nvSpPr>
          <p:cNvPr id="5" name="Rectangle 4"/>
          <p:cNvSpPr/>
          <p:nvPr/>
        </p:nvSpPr>
        <p:spPr>
          <a:xfrm>
            <a:off x="4443210" y="1143001"/>
            <a:ext cx="4700789" cy="375111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951018" y="1143001"/>
            <a:ext cx="1492191" cy="53125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7622" t="33240" r="37444" b="14742"/>
          <a:stretch/>
        </p:blipFill>
        <p:spPr>
          <a:xfrm>
            <a:off x="6413679" y="1077463"/>
            <a:ext cx="2582213" cy="5072859"/>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8425" t="78873" r="28602"/>
          <a:stretch/>
        </p:blipFill>
        <p:spPr>
          <a:xfrm>
            <a:off x="2033649" y="4550426"/>
            <a:ext cx="4641496" cy="2148839"/>
          </a:xfrm>
          <a:prstGeom prst="rect">
            <a:avLst/>
          </a:prstGeom>
        </p:spPr>
      </p:pic>
    </p:spTree>
    <p:extLst>
      <p:ext uri="{BB962C8B-B14F-4D97-AF65-F5344CB8AC3E}">
        <p14:creationId xmlns:p14="http://schemas.microsoft.com/office/powerpoint/2010/main" val="6185792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3074"/>
            <a:ext cx="7886700" cy="898026"/>
          </a:xfrm>
        </p:spPr>
        <p:txBody>
          <a:bodyPr/>
          <a:lstStyle/>
          <a:p>
            <a:r>
              <a:rPr lang="en-US" b="1" dirty="0" smtClean="0"/>
              <a:t>Outline – </a:t>
            </a:r>
            <a:r>
              <a:rPr lang="en-US" b="1" dirty="0" err="1" smtClean="0"/>
              <a:t>KMQ</a:t>
            </a:r>
            <a:r>
              <a:rPr lang="en-US" b="1" dirty="0" smtClean="0"/>
              <a:t> 2</a:t>
            </a:r>
            <a:endParaRPr lang="en-US" b="1" dirty="0"/>
          </a:p>
        </p:txBody>
      </p:sp>
      <p:sp>
        <p:nvSpPr>
          <p:cNvPr id="3" name="Content Placeholder 2"/>
          <p:cNvSpPr>
            <a:spLocks noGrp="1"/>
          </p:cNvSpPr>
          <p:nvPr>
            <p:ph idx="1"/>
          </p:nvPr>
        </p:nvSpPr>
        <p:spPr>
          <a:xfrm>
            <a:off x="628650" y="1131100"/>
            <a:ext cx="6717723" cy="5255206"/>
          </a:xfrm>
        </p:spPr>
        <p:txBody>
          <a:bodyPr>
            <a:normAutofit lnSpcReduction="10000"/>
          </a:bodyPr>
          <a:lstStyle/>
          <a:p>
            <a:r>
              <a:rPr lang="en-US" dirty="0" smtClean="0">
                <a:solidFill>
                  <a:schemeClr val="bg1">
                    <a:lumMod val="85000"/>
                  </a:schemeClr>
                </a:solidFill>
              </a:rPr>
              <a:t>Using </a:t>
            </a:r>
            <a:r>
              <a:rPr lang="en-US" dirty="0">
                <a:solidFill>
                  <a:schemeClr val="bg1">
                    <a:lumMod val="85000"/>
                  </a:schemeClr>
                </a:solidFill>
              </a:rPr>
              <a:t>LCM to predict fish response to different habitat improvement scenarios – Lemhi – </a:t>
            </a:r>
            <a:r>
              <a:rPr lang="en-US" dirty="0" err="1">
                <a:solidFill>
                  <a:schemeClr val="bg1">
                    <a:lumMod val="85000"/>
                  </a:schemeClr>
                </a:solidFill>
              </a:rPr>
              <a:t>QCI</a:t>
            </a:r>
            <a:endParaRPr lang="en-US" dirty="0">
              <a:solidFill>
                <a:schemeClr val="bg1">
                  <a:lumMod val="85000"/>
                </a:schemeClr>
              </a:solidFill>
            </a:endParaRPr>
          </a:p>
          <a:p>
            <a:r>
              <a:rPr lang="en-US" b="1" dirty="0"/>
              <a:t>Informing recovery options for spring Chinook salmon in the upper Grande </a:t>
            </a:r>
            <a:r>
              <a:rPr lang="en-US" b="1" dirty="0" err="1"/>
              <a:t>Ronde</a:t>
            </a:r>
            <a:r>
              <a:rPr lang="en-US" b="1" dirty="0"/>
              <a:t> River – </a:t>
            </a:r>
            <a:r>
              <a:rPr lang="en-US" b="1" dirty="0" err="1"/>
              <a:t>CRITFC</a:t>
            </a:r>
            <a:endParaRPr lang="en-US" b="1" dirty="0"/>
          </a:p>
          <a:p>
            <a:r>
              <a:rPr lang="en-US" dirty="0"/>
              <a:t>Coordination in Planning - </a:t>
            </a:r>
            <a:r>
              <a:rPr lang="en-US" dirty="0" err="1"/>
              <a:t>Entiat</a:t>
            </a:r>
            <a:endParaRPr lang="en-US" dirty="0"/>
          </a:p>
          <a:p>
            <a:r>
              <a:rPr lang="en-US" dirty="0" smtClean="0"/>
              <a:t>Leveraging </a:t>
            </a:r>
            <a:r>
              <a:rPr lang="en-US" dirty="0" err="1" smtClean="0"/>
              <a:t>CHaMP</a:t>
            </a:r>
            <a:r>
              <a:rPr lang="en-US" dirty="0" smtClean="0"/>
              <a:t> Data as Baseline for Design – </a:t>
            </a:r>
            <a:r>
              <a:rPr lang="en-US" dirty="0" err="1" smtClean="0"/>
              <a:t>Entiat</a:t>
            </a:r>
            <a:r>
              <a:rPr lang="en-US" dirty="0" smtClean="0"/>
              <a:t> – </a:t>
            </a:r>
            <a:r>
              <a:rPr lang="en-US" dirty="0" err="1" smtClean="0"/>
              <a:t>Terraqua</a:t>
            </a:r>
            <a:endParaRPr lang="en-US" dirty="0" smtClean="0"/>
          </a:p>
          <a:p>
            <a:r>
              <a:rPr lang="en-US" dirty="0" smtClean="0"/>
              <a:t>Using </a:t>
            </a:r>
            <a:r>
              <a:rPr lang="en-US" dirty="0" err="1" smtClean="0"/>
              <a:t>CHaMP</a:t>
            </a:r>
            <a:r>
              <a:rPr lang="en-US" dirty="0" smtClean="0"/>
              <a:t> Data as analogs for design – </a:t>
            </a:r>
            <a:r>
              <a:rPr lang="en-US" dirty="0" err="1" smtClean="0"/>
              <a:t>Tucannon</a:t>
            </a:r>
            <a:r>
              <a:rPr lang="en-US" dirty="0" smtClean="0"/>
              <a:t> - </a:t>
            </a:r>
            <a:r>
              <a:rPr lang="en-US" dirty="0" err="1" smtClean="0"/>
              <a:t>ELR</a:t>
            </a:r>
            <a:r>
              <a:rPr lang="en-US" dirty="0" smtClean="0"/>
              <a:t> </a:t>
            </a:r>
          </a:p>
          <a:p>
            <a:r>
              <a:rPr lang="en-US" dirty="0" smtClean="0"/>
              <a:t>Design Hypothesis Testing – Asotin - </a:t>
            </a:r>
            <a:r>
              <a:rPr lang="en-US" dirty="0" err="1" smtClean="0"/>
              <a:t>ELR</a:t>
            </a:r>
            <a:endParaRPr lang="en-US" dirty="0" smtClean="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9331" y="5009286"/>
            <a:ext cx="1524000" cy="15240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9331" y="1318568"/>
            <a:ext cx="1524000" cy="15240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9331" y="3163927"/>
            <a:ext cx="1524000" cy="152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741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29369" y="1414173"/>
            <a:ext cx="7886700" cy="9812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dirty="0" err="1" smtClean="0">
                <a:solidFill>
                  <a:schemeClr val="accent1">
                    <a:lumMod val="50000"/>
                  </a:schemeClr>
                </a:solidFill>
              </a:rPr>
              <a:t>CHaMP</a:t>
            </a:r>
            <a:r>
              <a:rPr lang="en-US" sz="2200" dirty="0" smtClean="0">
                <a:solidFill>
                  <a:schemeClr val="accent1">
                    <a:lumMod val="50000"/>
                  </a:schemeClr>
                </a:solidFill>
              </a:rPr>
              <a:t> and ISEMP State of the Science Workshop</a:t>
            </a:r>
          </a:p>
          <a:p>
            <a:r>
              <a:rPr lang="en-US" sz="1800" dirty="0" smtClean="0">
                <a:solidFill>
                  <a:schemeClr val="accent1">
                    <a:lumMod val="50000"/>
                  </a:schemeClr>
                </a:solidFill>
              </a:rPr>
              <a:t>Portland, Oregon – February 25</a:t>
            </a:r>
            <a:r>
              <a:rPr lang="en-US" sz="1800" baseline="30000" dirty="0" smtClean="0">
                <a:solidFill>
                  <a:schemeClr val="accent1">
                    <a:lumMod val="50000"/>
                  </a:schemeClr>
                </a:solidFill>
              </a:rPr>
              <a:t>th</a:t>
            </a:r>
            <a:r>
              <a:rPr lang="en-US" sz="1800" dirty="0" smtClean="0">
                <a:solidFill>
                  <a:schemeClr val="accent1">
                    <a:lumMod val="50000"/>
                  </a:schemeClr>
                </a:solidFill>
              </a:rPr>
              <a:t> and 26</a:t>
            </a:r>
            <a:r>
              <a:rPr lang="en-US" sz="1800" baseline="30000" dirty="0" smtClean="0">
                <a:solidFill>
                  <a:schemeClr val="accent1">
                    <a:lumMod val="50000"/>
                  </a:schemeClr>
                </a:solidFill>
              </a:rPr>
              <a:t>th</a:t>
            </a:r>
            <a:r>
              <a:rPr lang="en-US" sz="1800" dirty="0" smtClean="0">
                <a:solidFill>
                  <a:schemeClr val="accent1">
                    <a:lumMod val="50000"/>
                  </a:schemeClr>
                </a:solidFill>
              </a:rPr>
              <a:t>, 2014 </a:t>
            </a:r>
          </a:p>
        </p:txBody>
      </p:sp>
      <p:sp>
        <p:nvSpPr>
          <p:cNvPr id="4" name="TextBox 3"/>
          <p:cNvSpPr txBox="1"/>
          <p:nvPr/>
        </p:nvSpPr>
        <p:spPr>
          <a:xfrm>
            <a:off x="1784184" y="2458957"/>
            <a:ext cx="5902366" cy="707886"/>
          </a:xfrm>
          <a:prstGeom prst="rect">
            <a:avLst/>
          </a:prstGeom>
          <a:noFill/>
        </p:spPr>
        <p:txBody>
          <a:bodyPr wrap="square" rtlCol="0">
            <a:spAutoFit/>
          </a:bodyPr>
          <a:lstStyle/>
          <a:p>
            <a:r>
              <a:rPr lang="en-US" sz="2000" dirty="0" smtClean="0">
                <a:latin typeface="+mj-lt"/>
              </a:rPr>
              <a:t>Seth White, Casey Justice &amp; Dale McCullough</a:t>
            </a:r>
          </a:p>
          <a:p>
            <a:r>
              <a:rPr lang="en-US" sz="2000" dirty="0" smtClean="0">
                <a:latin typeface="+mj-lt"/>
              </a:rPr>
              <a:t>Columbia River Inter-Tribal Fish Commission</a:t>
            </a:r>
            <a:r>
              <a:rPr lang="en-US" sz="1600" dirty="0" smtClean="0"/>
              <a:t>      </a:t>
            </a:r>
            <a:endParaRPr lang="en-US" sz="1600" dirty="0"/>
          </a:p>
        </p:txBody>
      </p:sp>
      <p:sp>
        <p:nvSpPr>
          <p:cNvPr id="7" name="TextBox 6"/>
          <p:cNvSpPr txBox="1"/>
          <p:nvPr/>
        </p:nvSpPr>
        <p:spPr>
          <a:xfrm>
            <a:off x="1794104" y="3313733"/>
            <a:ext cx="6977557" cy="1661993"/>
          </a:xfrm>
          <a:prstGeom prst="rect">
            <a:avLst/>
          </a:prstGeom>
          <a:noFill/>
        </p:spPr>
        <p:txBody>
          <a:bodyPr wrap="square" rtlCol="0">
            <a:spAutoFit/>
          </a:bodyPr>
          <a:lstStyle/>
          <a:p>
            <a:r>
              <a:rPr lang="en-US" sz="1400" dirty="0" smtClean="0">
                <a:latin typeface="+mj-lt"/>
              </a:rPr>
              <a:t>Collaborators:</a:t>
            </a:r>
          </a:p>
          <a:p>
            <a:r>
              <a:rPr lang="en-US" sz="2000" dirty="0" smtClean="0">
                <a:latin typeface="+mj-lt"/>
              </a:rPr>
              <a:t>Ted </a:t>
            </a:r>
            <a:r>
              <a:rPr lang="en-US" sz="2000" dirty="0" err="1" smtClean="0">
                <a:latin typeface="+mj-lt"/>
              </a:rPr>
              <a:t>Sedell</a:t>
            </a:r>
            <a:r>
              <a:rPr lang="en-US" sz="2000" dirty="0" smtClean="0">
                <a:latin typeface="+mj-lt"/>
              </a:rPr>
              <a:t>, Chris Horn, Rich Carmichael &amp; Joseph </a:t>
            </a:r>
            <a:r>
              <a:rPr lang="en-US" sz="2000" dirty="0" err="1" smtClean="0">
                <a:latin typeface="+mj-lt"/>
              </a:rPr>
              <a:t>Feldhaus</a:t>
            </a:r>
            <a:r>
              <a:rPr lang="en-US" sz="2000" dirty="0">
                <a:latin typeface="+mj-lt"/>
              </a:rPr>
              <a:t> </a:t>
            </a:r>
            <a:r>
              <a:rPr lang="en-US" sz="2000" dirty="0" smtClean="0">
                <a:latin typeface="+mj-lt"/>
              </a:rPr>
              <a:t>Oregon Department of Fish &amp; Wildlife</a:t>
            </a:r>
          </a:p>
          <a:p>
            <a:endParaRPr lang="en-US" sz="800" dirty="0" smtClean="0">
              <a:latin typeface="+mj-lt"/>
            </a:endParaRPr>
          </a:p>
          <a:p>
            <a:r>
              <a:rPr lang="en-US" sz="2000" dirty="0" smtClean="0">
                <a:latin typeface="+mj-lt"/>
              </a:rPr>
              <a:t>Confederated Tribes of the Umatilla Indian Reservation</a:t>
            </a:r>
          </a:p>
          <a:p>
            <a:r>
              <a:rPr lang="en-US" sz="2000" dirty="0" err="1" smtClean="0">
                <a:latin typeface="+mj-lt"/>
              </a:rPr>
              <a:t>CHaMP</a:t>
            </a:r>
            <a:r>
              <a:rPr lang="en-US" sz="2000" dirty="0" smtClean="0">
                <a:latin typeface="+mj-lt"/>
              </a:rPr>
              <a:t>-ISEMP Programs</a:t>
            </a:r>
          </a:p>
        </p:txBody>
      </p:sp>
      <p:sp>
        <p:nvSpPr>
          <p:cNvPr id="6" name="Title 1"/>
          <p:cNvSpPr txBox="1">
            <a:spLocks/>
          </p:cNvSpPr>
          <p:nvPr/>
        </p:nvSpPr>
        <p:spPr>
          <a:xfrm>
            <a:off x="216469" y="158743"/>
            <a:ext cx="8788630" cy="104870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smtClean="0">
                <a:latin typeface="Tahoma" panose="020B0604030504040204" pitchFamily="34" charset="0"/>
                <a:ea typeface="Tahoma" panose="020B0604030504040204" pitchFamily="34" charset="0"/>
                <a:cs typeface="Tahoma" panose="020B0604030504040204" pitchFamily="34" charset="0"/>
              </a:rPr>
              <a:t>Informing recovery options for spring Chinook salmon in the upper Grande </a:t>
            </a:r>
            <a:r>
              <a:rPr lang="en-US" sz="2800" b="1" dirty="0" err="1" smtClean="0">
                <a:latin typeface="Tahoma" panose="020B0604030504040204" pitchFamily="34" charset="0"/>
                <a:ea typeface="Tahoma" panose="020B0604030504040204" pitchFamily="34" charset="0"/>
                <a:cs typeface="Tahoma" panose="020B0604030504040204" pitchFamily="34" charset="0"/>
              </a:rPr>
              <a:t>Ronde</a:t>
            </a:r>
            <a:r>
              <a:rPr lang="en-US" sz="2800" b="1" dirty="0" smtClean="0">
                <a:latin typeface="Tahoma" panose="020B0604030504040204" pitchFamily="34" charset="0"/>
                <a:ea typeface="Tahoma" panose="020B0604030504040204" pitchFamily="34" charset="0"/>
                <a:cs typeface="Tahoma" panose="020B0604030504040204" pitchFamily="34" charset="0"/>
              </a:rPr>
              <a:t> River</a:t>
            </a:r>
            <a:endParaRPr lang="en-US" sz="1800" b="1" dirty="0"/>
          </a:p>
        </p:txBody>
      </p:sp>
      <p:sp>
        <p:nvSpPr>
          <p:cNvPr id="8" name="TextBox 7"/>
          <p:cNvSpPr txBox="1"/>
          <p:nvPr/>
        </p:nvSpPr>
        <p:spPr>
          <a:xfrm>
            <a:off x="3783601" y="5183336"/>
            <a:ext cx="3364195" cy="615553"/>
          </a:xfrm>
          <a:prstGeom prst="rect">
            <a:avLst/>
          </a:prstGeom>
          <a:noFill/>
        </p:spPr>
        <p:txBody>
          <a:bodyPr wrap="square" rtlCol="0">
            <a:spAutoFit/>
          </a:bodyPr>
          <a:lstStyle/>
          <a:p>
            <a:r>
              <a:rPr lang="en-US" sz="1400" dirty="0" smtClean="0">
                <a:latin typeface="+mj-lt"/>
              </a:rPr>
              <a:t>Funding:</a:t>
            </a:r>
          </a:p>
          <a:p>
            <a:r>
              <a:rPr lang="en-US" sz="2000" dirty="0" smtClean="0">
                <a:latin typeface="+mj-lt"/>
              </a:rPr>
              <a:t>BPA Project # 2009-004-00</a:t>
            </a:r>
          </a:p>
        </p:txBody>
      </p:sp>
      <p:pic>
        <p:nvPicPr>
          <p:cNvPr id="9" name="Picture 22" descr="odfw"/>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5224" y="2943791"/>
            <a:ext cx="794846" cy="1061392"/>
          </a:xfrm>
          <a:prstGeom prst="rect">
            <a:avLst/>
          </a:prstGeom>
          <a:noFill/>
        </p:spPr>
      </p:pic>
      <p:pic>
        <p:nvPicPr>
          <p:cNvPr id="10" name="Picture 9"/>
          <p:cNvPicPr>
            <a:picLocks noChangeAspect="1" noChangeArrowheads="1"/>
          </p:cNvPicPr>
          <p:nvPr/>
        </p:nvPicPr>
        <p:blipFill>
          <a:blip r:embed="rId3" cstate="screen"/>
          <a:srcRect/>
          <a:stretch>
            <a:fillRect/>
          </a:stretch>
        </p:blipFill>
        <p:spPr bwMode="auto">
          <a:xfrm>
            <a:off x="164533" y="1522127"/>
            <a:ext cx="1219200" cy="1219200"/>
          </a:xfrm>
          <a:prstGeom prst="rect">
            <a:avLst/>
          </a:prstGeom>
          <a:noFill/>
          <a:ln w="9525">
            <a:noFill/>
            <a:miter lim="800000"/>
            <a:headEnd/>
            <a:tailEnd/>
          </a:ln>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1920" y="4239807"/>
            <a:ext cx="877638" cy="877638"/>
          </a:xfrm>
          <a:prstGeom prst="rect">
            <a:avLst/>
          </a:prstGeom>
        </p:spPr>
      </p:pic>
    </p:spTree>
    <p:extLst>
      <p:ext uri="{BB962C8B-B14F-4D97-AF65-F5344CB8AC3E}">
        <p14:creationId xmlns:p14="http://schemas.microsoft.com/office/powerpoint/2010/main" val="12617725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1682" y="147927"/>
            <a:ext cx="3860223" cy="1037645"/>
          </a:xfrm>
        </p:spPr>
        <p:txBody>
          <a:bodyPr>
            <a:normAutofit fontScale="90000"/>
          </a:bodyPr>
          <a:lstStyle/>
          <a:p>
            <a:r>
              <a:rPr lang="en-US" b="1" dirty="0" smtClean="0"/>
              <a:t>Addressing</a:t>
            </a:r>
            <a:br>
              <a:rPr lang="en-US" b="1" dirty="0" smtClean="0"/>
            </a:br>
            <a:r>
              <a:rPr lang="en-US" b="1" dirty="0" err="1" smtClean="0"/>
              <a:t>KMQ</a:t>
            </a:r>
            <a:r>
              <a:rPr lang="en-US" b="1" dirty="0" smtClean="0"/>
              <a:t> 2:</a:t>
            </a:r>
            <a:endParaRPr lang="en-US"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6750"/>
            <a:ext cx="9144000" cy="5524500"/>
          </a:xfrm>
          <a:prstGeom prst="rect">
            <a:avLst/>
          </a:prstGeom>
        </p:spPr>
      </p:pic>
      <p:sp>
        <p:nvSpPr>
          <p:cNvPr id="5" name="TextBox 4"/>
          <p:cNvSpPr txBox="1"/>
          <p:nvPr/>
        </p:nvSpPr>
        <p:spPr>
          <a:xfrm>
            <a:off x="5291092" y="94021"/>
            <a:ext cx="3737498" cy="1938992"/>
          </a:xfrm>
          <a:prstGeom prst="rect">
            <a:avLst/>
          </a:prstGeom>
          <a:noFill/>
        </p:spPr>
        <p:txBody>
          <a:bodyPr wrap="square" rtlCol="0">
            <a:spAutoFit/>
          </a:bodyPr>
          <a:lstStyle/>
          <a:p>
            <a:pPr algn="r"/>
            <a:r>
              <a:rPr lang="en-US" sz="2400" dirty="0" smtClean="0"/>
              <a:t>More strategic improvement actions could save millions through more realistic investment in actions more likely to work!</a:t>
            </a:r>
            <a:endParaRPr lang="en-US" sz="2400" dirty="0"/>
          </a:p>
        </p:txBody>
      </p:sp>
    </p:spTree>
    <p:extLst>
      <p:ext uri="{BB962C8B-B14F-4D97-AF65-F5344CB8AC3E}">
        <p14:creationId xmlns:p14="http://schemas.microsoft.com/office/powerpoint/2010/main" val="362220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628650" y="75194"/>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smtClean="0">
                <a:latin typeface="+mn-lt"/>
              </a:rPr>
              <a:t>Outline</a:t>
            </a:r>
            <a:endParaRPr lang="en-US" sz="3200" b="1" dirty="0">
              <a:latin typeface="+mn-lt"/>
            </a:endParaRPr>
          </a:p>
        </p:txBody>
      </p:sp>
      <p:sp>
        <p:nvSpPr>
          <p:cNvPr id="5" name="Content Placeholder 2"/>
          <p:cNvSpPr>
            <a:spLocks noGrp="1"/>
          </p:cNvSpPr>
          <p:nvPr>
            <p:ph idx="1"/>
          </p:nvPr>
        </p:nvSpPr>
        <p:spPr/>
        <p:txBody>
          <a:bodyPr>
            <a:normAutofit/>
          </a:bodyPr>
          <a:lstStyle/>
          <a:p>
            <a:r>
              <a:rPr lang="en-US" sz="2400" dirty="0" smtClean="0"/>
              <a:t>Brief introduction to CRITFC Accords habitat project in the upper Grande </a:t>
            </a:r>
            <a:r>
              <a:rPr lang="en-US" sz="2400" dirty="0" err="1" smtClean="0"/>
              <a:t>Ronde</a:t>
            </a:r>
            <a:r>
              <a:rPr lang="en-US" sz="2400" dirty="0" smtClean="0"/>
              <a:t> River</a:t>
            </a:r>
          </a:p>
          <a:p>
            <a:r>
              <a:rPr lang="en-US" sz="2400" dirty="0" smtClean="0"/>
              <a:t>History of CRITFC’s collaboration with </a:t>
            </a:r>
            <a:r>
              <a:rPr lang="en-US" sz="2400" dirty="0" err="1" smtClean="0"/>
              <a:t>CHaMP</a:t>
            </a:r>
            <a:r>
              <a:rPr lang="en-US" sz="2400" dirty="0" smtClean="0"/>
              <a:t>-ISEMP</a:t>
            </a:r>
          </a:p>
          <a:p>
            <a:r>
              <a:rPr lang="en-US" sz="2400" dirty="0" smtClean="0"/>
              <a:t>Examples of summary products for restoration planning</a:t>
            </a:r>
          </a:p>
          <a:p>
            <a:endParaRPr lang="en-US" sz="2400" dirty="0"/>
          </a:p>
        </p:txBody>
      </p:sp>
    </p:spTree>
    <p:extLst>
      <p:ext uri="{BB962C8B-B14F-4D97-AF65-F5344CB8AC3E}">
        <p14:creationId xmlns:p14="http://schemas.microsoft.com/office/powerpoint/2010/main" val="29345896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screen"/>
          <a:srcRect/>
          <a:stretch>
            <a:fillRect/>
          </a:stretch>
        </p:blipFill>
        <p:spPr bwMode="auto">
          <a:xfrm>
            <a:off x="228600" y="152399"/>
            <a:ext cx="8534400" cy="6659429"/>
          </a:xfrm>
          <a:prstGeom prst="rect">
            <a:avLst/>
          </a:prstGeom>
          <a:noFill/>
          <a:ln w="9525">
            <a:noFill/>
            <a:miter lim="800000"/>
            <a:headEnd/>
            <a:tailEnd/>
          </a:ln>
        </p:spPr>
      </p:pic>
    </p:spTree>
    <p:extLst>
      <p:ext uri="{BB962C8B-B14F-4D97-AF65-F5344CB8AC3E}">
        <p14:creationId xmlns:p14="http://schemas.microsoft.com/office/powerpoint/2010/main" val="33787592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L:\Depts\SCI-FI\Grande_Ronde_Habitat\Photos\Photos_2010\Nikon_Coolpix_Photos\CRITFC_Sep2010 002.jpg"/>
          <p:cNvPicPr>
            <a:picLocks noChangeAspect="1" noChangeArrowheads="1"/>
          </p:cNvPicPr>
          <p:nvPr/>
        </p:nvPicPr>
        <p:blipFill>
          <a:blip r:embed="rId3" cstate="screen"/>
          <a:srcRect/>
          <a:stretch>
            <a:fillRect/>
          </a:stretch>
        </p:blipFill>
        <p:spPr bwMode="auto">
          <a:xfrm>
            <a:off x="457200" y="914400"/>
            <a:ext cx="3352800" cy="2514600"/>
          </a:xfrm>
          <a:prstGeom prst="rect">
            <a:avLst/>
          </a:prstGeom>
          <a:noFill/>
          <a:ln w="9525">
            <a:noFill/>
            <a:miter lim="800000"/>
            <a:headEnd/>
            <a:tailEnd/>
          </a:ln>
        </p:spPr>
      </p:pic>
      <p:pic>
        <p:nvPicPr>
          <p:cNvPr id="21507" name="Picture 3" descr="L:\Depts\SCI-FI\Grande_Ronde_Habitat\Photos\Photos_2010\Nikon_Coolpix_Photos\CRITFC_Sep2010 010.jpg"/>
          <p:cNvPicPr>
            <a:picLocks noChangeAspect="1" noChangeArrowheads="1"/>
          </p:cNvPicPr>
          <p:nvPr/>
        </p:nvPicPr>
        <p:blipFill>
          <a:blip r:embed="rId4" cstate="screen"/>
          <a:srcRect/>
          <a:stretch>
            <a:fillRect/>
          </a:stretch>
        </p:blipFill>
        <p:spPr bwMode="auto">
          <a:xfrm>
            <a:off x="457200" y="3657600"/>
            <a:ext cx="3352800" cy="2514600"/>
          </a:xfrm>
          <a:prstGeom prst="rect">
            <a:avLst/>
          </a:prstGeom>
          <a:noFill/>
          <a:ln w="9525">
            <a:noFill/>
            <a:miter lim="800000"/>
            <a:headEnd/>
            <a:tailEnd/>
          </a:ln>
        </p:spPr>
      </p:pic>
      <p:pic>
        <p:nvPicPr>
          <p:cNvPr id="21508" name="Picture 4" descr="L:\Depts\SCI-FI\Grande_Ronde_Habitat\Photos\Photos_2009\IMG_2674.JPG"/>
          <p:cNvPicPr>
            <a:picLocks noChangeAspect="1" noChangeArrowheads="1"/>
          </p:cNvPicPr>
          <p:nvPr/>
        </p:nvPicPr>
        <p:blipFill>
          <a:blip r:embed="rId5" cstate="screen"/>
          <a:srcRect/>
          <a:stretch>
            <a:fillRect/>
          </a:stretch>
        </p:blipFill>
        <p:spPr bwMode="auto">
          <a:xfrm>
            <a:off x="4953000" y="3657600"/>
            <a:ext cx="3352800" cy="2514600"/>
          </a:xfrm>
          <a:prstGeom prst="rect">
            <a:avLst/>
          </a:prstGeom>
          <a:noFill/>
          <a:ln w="9525">
            <a:noFill/>
            <a:miter lim="800000"/>
            <a:headEnd/>
            <a:tailEnd/>
          </a:ln>
        </p:spPr>
      </p:pic>
      <p:sp>
        <p:nvSpPr>
          <p:cNvPr id="21509" name="TextBox 5"/>
          <p:cNvSpPr txBox="1">
            <a:spLocks noChangeArrowheads="1"/>
          </p:cNvSpPr>
          <p:nvPr/>
        </p:nvSpPr>
        <p:spPr bwMode="auto">
          <a:xfrm>
            <a:off x="4648200" y="685800"/>
            <a:ext cx="3886200" cy="2862322"/>
          </a:xfrm>
          <a:prstGeom prst="rect">
            <a:avLst/>
          </a:prstGeom>
          <a:noFill/>
          <a:ln w="9525">
            <a:noFill/>
            <a:miter lim="800000"/>
            <a:headEnd/>
            <a:tailEnd/>
          </a:ln>
        </p:spPr>
        <p:txBody>
          <a:bodyPr wrap="square">
            <a:spAutoFit/>
          </a:bodyPr>
          <a:lstStyle/>
          <a:p>
            <a:pPr marL="231775" indent="-231775">
              <a:buFont typeface="Wingdings" pitchFamily="2" charset="2"/>
              <a:buChar char="v"/>
            </a:pPr>
            <a:r>
              <a:rPr lang="en-US" dirty="0" smtClean="0"/>
              <a:t>Spring </a:t>
            </a:r>
            <a:r>
              <a:rPr lang="en-US" dirty="0"/>
              <a:t>Chinook salmon and steelhead </a:t>
            </a:r>
            <a:r>
              <a:rPr lang="en-US" dirty="0" smtClean="0"/>
              <a:t>listed </a:t>
            </a:r>
            <a:r>
              <a:rPr lang="en-US" dirty="0"/>
              <a:t>as “Threatened” under </a:t>
            </a:r>
            <a:r>
              <a:rPr lang="en-US" dirty="0" smtClean="0"/>
              <a:t>ESA</a:t>
            </a:r>
          </a:p>
          <a:p>
            <a:pPr marL="231775" indent="-231775">
              <a:buFont typeface="Wingdings" pitchFamily="2" charset="2"/>
              <a:buChar char="v"/>
            </a:pPr>
            <a:endParaRPr lang="en-US" dirty="0"/>
          </a:p>
          <a:p>
            <a:pPr marL="231775" indent="-231775">
              <a:buFont typeface="Wingdings" pitchFamily="2" charset="2"/>
              <a:buChar char="v"/>
            </a:pPr>
            <a:r>
              <a:rPr lang="en-US" dirty="0" smtClean="0"/>
              <a:t>Upper </a:t>
            </a:r>
            <a:r>
              <a:rPr lang="en-US" dirty="0"/>
              <a:t>Grande Ronde and Catherine Creek listed as “Critical Habitat</a:t>
            </a:r>
            <a:r>
              <a:rPr lang="en-US" dirty="0" smtClean="0"/>
              <a:t>”</a:t>
            </a:r>
          </a:p>
          <a:p>
            <a:pPr marL="231775" indent="-231775">
              <a:buFont typeface="Wingdings" pitchFamily="2" charset="2"/>
              <a:buChar char="v"/>
            </a:pPr>
            <a:endParaRPr lang="en-US" dirty="0"/>
          </a:p>
          <a:p>
            <a:pPr marL="231775" indent="-231775">
              <a:buFont typeface="Wingdings" pitchFamily="2" charset="2"/>
              <a:buChar char="v"/>
            </a:pPr>
            <a:r>
              <a:rPr lang="en-US" dirty="0" smtClean="0"/>
              <a:t>Heavily </a:t>
            </a:r>
            <a:r>
              <a:rPr lang="en-US" dirty="0"/>
              <a:t>degraded habitat </a:t>
            </a:r>
            <a:r>
              <a:rPr lang="en-US" dirty="0" smtClean="0"/>
              <a:t>from </a:t>
            </a:r>
            <a:r>
              <a:rPr lang="en-US" dirty="0"/>
              <a:t>timber harvest, agriculture and irrigation, and cattle </a:t>
            </a:r>
            <a:r>
              <a:rPr lang="en-US" dirty="0" smtClean="0"/>
              <a:t>grazing</a:t>
            </a:r>
            <a:endParaRPr lang="en-US" dirty="0"/>
          </a:p>
        </p:txBody>
      </p:sp>
      <p:sp>
        <p:nvSpPr>
          <p:cNvPr id="21510" name="TextBox 6"/>
          <p:cNvSpPr txBox="1">
            <a:spLocks noChangeArrowheads="1"/>
          </p:cNvSpPr>
          <p:nvPr/>
        </p:nvSpPr>
        <p:spPr bwMode="auto">
          <a:xfrm>
            <a:off x="560034" y="95856"/>
            <a:ext cx="8001000" cy="461665"/>
          </a:xfrm>
          <a:prstGeom prst="rect">
            <a:avLst/>
          </a:prstGeom>
          <a:noFill/>
          <a:ln w="9525">
            <a:noFill/>
            <a:miter lim="800000"/>
            <a:headEnd/>
            <a:tailEnd/>
          </a:ln>
        </p:spPr>
        <p:txBody>
          <a:bodyPr wrap="square">
            <a:spAutoFit/>
          </a:bodyPr>
          <a:lstStyle/>
          <a:p>
            <a:pPr algn="ctr"/>
            <a:r>
              <a:rPr lang="en-US" sz="2400" b="1" dirty="0" smtClean="0"/>
              <a:t>Upper Grande </a:t>
            </a:r>
            <a:r>
              <a:rPr lang="en-US" sz="2400" b="1" dirty="0" err="1" smtClean="0"/>
              <a:t>Ronde</a:t>
            </a:r>
            <a:r>
              <a:rPr lang="en-US" sz="2400" b="1" dirty="0" smtClean="0"/>
              <a:t> current </a:t>
            </a:r>
            <a:r>
              <a:rPr lang="en-US" sz="2400" b="1" dirty="0"/>
              <a:t>h</a:t>
            </a:r>
            <a:r>
              <a:rPr lang="en-US" sz="2400" b="1" dirty="0" smtClean="0"/>
              <a:t>abitat </a:t>
            </a:r>
            <a:r>
              <a:rPr lang="en-US" sz="2400" b="1" dirty="0"/>
              <a:t>c</a:t>
            </a:r>
            <a:r>
              <a:rPr lang="en-US" sz="2400" b="1" dirty="0" smtClean="0"/>
              <a:t>ondition</a:t>
            </a:r>
            <a:endParaRPr lang="en-US" sz="2400" b="1" dirty="0"/>
          </a:p>
        </p:txBody>
      </p:sp>
    </p:spTree>
    <p:extLst>
      <p:ext uri="{BB962C8B-B14F-4D97-AF65-F5344CB8AC3E}">
        <p14:creationId xmlns:p14="http://schemas.microsoft.com/office/powerpoint/2010/main" val="2783104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Box 1"/>
          <p:cNvSpPr txBox="1">
            <a:spLocks noChangeArrowheads="1"/>
          </p:cNvSpPr>
          <p:nvPr/>
        </p:nvSpPr>
        <p:spPr bwMode="auto">
          <a:xfrm>
            <a:off x="2438400" y="609600"/>
            <a:ext cx="4267200" cy="707886"/>
          </a:xfrm>
          <a:prstGeom prst="rect">
            <a:avLst/>
          </a:prstGeom>
          <a:noFill/>
          <a:ln w="9525">
            <a:noFill/>
            <a:miter lim="800000"/>
            <a:headEnd/>
            <a:tailEnd/>
          </a:ln>
        </p:spPr>
        <p:txBody>
          <a:bodyPr>
            <a:spAutoFit/>
          </a:bodyPr>
          <a:lstStyle/>
          <a:p>
            <a:pPr algn="ctr"/>
            <a:r>
              <a:rPr lang="en-US" sz="4000" b="1" dirty="0"/>
              <a:t>Project objectives</a:t>
            </a:r>
          </a:p>
        </p:txBody>
      </p:sp>
      <p:sp>
        <p:nvSpPr>
          <p:cNvPr id="17410" name="TextBox 2"/>
          <p:cNvSpPr txBox="1">
            <a:spLocks noChangeArrowheads="1"/>
          </p:cNvSpPr>
          <p:nvPr/>
        </p:nvSpPr>
        <p:spPr bwMode="auto">
          <a:xfrm>
            <a:off x="876300" y="1828800"/>
            <a:ext cx="7391400" cy="3241913"/>
          </a:xfrm>
          <a:prstGeom prst="rect">
            <a:avLst/>
          </a:prstGeom>
          <a:noFill/>
          <a:ln w="9525">
            <a:noFill/>
            <a:miter lim="800000"/>
            <a:headEnd/>
            <a:tailEnd/>
          </a:ln>
        </p:spPr>
        <p:txBody>
          <a:bodyPr>
            <a:spAutoFit/>
          </a:bodyPr>
          <a:lstStyle/>
          <a:p>
            <a:pPr marL="342900" indent="-342900">
              <a:spcBef>
                <a:spcPts val="1000"/>
              </a:spcBef>
              <a:spcAft>
                <a:spcPts val="1200"/>
              </a:spcAft>
              <a:buFontTx/>
              <a:buAutoNum type="arabicParenR"/>
            </a:pPr>
            <a:r>
              <a:rPr lang="en-US" sz="2400" dirty="0">
                <a:solidFill>
                  <a:srgbClr val="000000"/>
                </a:solidFill>
              </a:rPr>
              <a:t>Assess status &amp; trends in key limiting factors affecting ESA-listed spring Chinook</a:t>
            </a:r>
          </a:p>
          <a:p>
            <a:pPr marL="342900" indent="-342900">
              <a:spcBef>
                <a:spcPts val="1000"/>
              </a:spcBef>
              <a:spcAft>
                <a:spcPts val="1200"/>
              </a:spcAft>
              <a:buFontTx/>
              <a:buAutoNum type="arabicParenR"/>
            </a:pPr>
            <a:r>
              <a:rPr lang="en-US" sz="2400" dirty="0">
                <a:solidFill>
                  <a:srgbClr val="000000"/>
                </a:solidFill>
              </a:rPr>
              <a:t>Evaluate potential for stream restoration actions to improve key limiting factors</a:t>
            </a:r>
          </a:p>
          <a:p>
            <a:pPr marL="342900" indent="-342900">
              <a:spcBef>
                <a:spcPts val="1000"/>
              </a:spcBef>
              <a:spcAft>
                <a:spcPts val="1200"/>
              </a:spcAft>
              <a:buFontTx/>
              <a:buAutoNum type="arabicParenR"/>
            </a:pPr>
            <a:r>
              <a:rPr lang="en-US" sz="2400" dirty="0">
                <a:solidFill>
                  <a:srgbClr val="000000"/>
                </a:solidFill>
              </a:rPr>
              <a:t>Develop a life cycle model to link biotic responses of spring Chinook populations to projected changes in stream habitat </a:t>
            </a:r>
            <a:r>
              <a:rPr lang="en-US" sz="2400" dirty="0" smtClean="0">
                <a:solidFill>
                  <a:srgbClr val="000000"/>
                </a:solidFill>
              </a:rPr>
              <a:t>conditions</a:t>
            </a:r>
            <a:endParaRPr lang="en-US" sz="2400" dirty="0">
              <a:solidFill>
                <a:srgbClr val="000000"/>
              </a:solidFill>
            </a:endParaRPr>
          </a:p>
        </p:txBody>
      </p:sp>
    </p:spTree>
    <p:extLst>
      <p:ext uri="{BB962C8B-B14F-4D97-AF65-F5344CB8AC3E}">
        <p14:creationId xmlns:p14="http://schemas.microsoft.com/office/powerpoint/2010/main" val="18384164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6" name="TextBox 32"/>
          <p:cNvSpPr txBox="1">
            <a:spLocks noChangeArrowheads="1"/>
          </p:cNvSpPr>
          <p:nvPr/>
        </p:nvSpPr>
        <p:spPr bwMode="auto">
          <a:xfrm>
            <a:off x="299562" y="304800"/>
            <a:ext cx="8382974" cy="461665"/>
          </a:xfrm>
          <a:prstGeom prst="rect">
            <a:avLst/>
          </a:prstGeom>
          <a:noFill/>
          <a:ln w="9525">
            <a:noFill/>
            <a:miter lim="800000"/>
            <a:headEnd/>
            <a:tailEnd/>
          </a:ln>
        </p:spPr>
        <p:txBody>
          <a:bodyPr wrap="none">
            <a:spAutoFit/>
          </a:bodyPr>
          <a:lstStyle/>
          <a:p>
            <a:pPr algn="ctr"/>
            <a:r>
              <a:rPr lang="en-US" sz="2400" b="1" dirty="0" smtClean="0"/>
              <a:t>Conceptual framework for modeling fish productivity &amp; capacity</a:t>
            </a:r>
            <a:endParaRPr lang="en-US" sz="2400" b="1"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050" y="1497707"/>
            <a:ext cx="7411519" cy="4749588"/>
          </a:xfrm>
          <a:prstGeom prst="rect">
            <a:avLst/>
          </a:prstGeom>
        </p:spPr>
      </p:pic>
    </p:spTree>
    <p:extLst>
      <p:ext uri="{BB962C8B-B14F-4D97-AF65-F5344CB8AC3E}">
        <p14:creationId xmlns:p14="http://schemas.microsoft.com/office/powerpoint/2010/main" val="5475909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99210" y="218273"/>
            <a:ext cx="1577535" cy="72424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Spawners</a:t>
            </a:r>
            <a:endParaRPr lang="en-US" dirty="0"/>
          </a:p>
        </p:txBody>
      </p:sp>
      <p:sp>
        <p:nvSpPr>
          <p:cNvPr id="3" name="Rounded Rectangle 2"/>
          <p:cNvSpPr/>
          <p:nvPr/>
        </p:nvSpPr>
        <p:spPr>
          <a:xfrm>
            <a:off x="3899210" y="1462003"/>
            <a:ext cx="1577535" cy="72424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Eggs</a:t>
            </a:r>
            <a:endParaRPr lang="en-US" dirty="0"/>
          </a:p>
        </p:txBody>
      </p:sp>
      <p:sp>
        <p:nvSpPr>
          <p:cNvPr id="4" name="Rounded Rectangle 3"/>
          <p:cNvSpPr/>
          <p:nvPr/>
        </p:nvSpPr>
        <p:spPr>
          <a:xfrm>
            <a:off x="3899210" y="3152175"/>
            <a:ext cx="1577535" cy="72424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Summer </a:t>
            </a:r>
            <a:r>
              <a:rPr lang="en-US" dirty="0" err="1" smtClean="0"/>
              <a:t>parr</a:t>
            </a:r>
            <a:endParaRPr lang="en-US" dirty="0"/>
          </a:p>
        </p:txBody>
      </p:sp>
      <p:sp>
        <p:nvSpPr>
          <p:cNvPr id="5" name="Rounded Rectangle 4"/>
          <p:cNvSpPr/>
          <p:nvPr/>
        </p:nvSpPr>
        <p:spPr>
          <a:xfrm>
            <a:off x="6204598" y="3152175"/>
            <a:ext cx="1577535" cy="72424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Resident fall </a:t>
            </a:r>
            <a:r>
              <a:rPr lang="en-US" dirty="0" err="1" smtClean="0"/>
              <a:t>parr</a:t>
            </a:r>
            <a:endParaRPr lang="en-US" dirty="0"/>
          </a:p>
        </p:txBody>
      </p:sp>
      <p:sp>
        <p:nvSpPr>
          <p:cNvPr id="6" name="Rounded Rectangle 5"/>
          <p:cNvSpPr/>
          <p:nvPr/>
        </p:nvSpPr>
        <p:spPr>
          <a:xfrm>
            <a:off x="1535101" y="3152175"/>
            <a:ext cx="1577535" cy="72424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Migratory fall </a:t>
            </a:r>
            <a:r>
              <a:rPr lang="en-US" dirty="0" err="1" smtClean="0"/>
              <a:t>parr</a:t>
            </a:r>
            <a:endParaRPr lang="en-US" dirty="0"/>
          </a:p>
        </p:txBody>
      </p:sp>
      <p:sp>
        <p:nvSpPr>
          <p:cNvPr id="7" name="Rounded Rectangle 6"/>
          <p:cNvSpPr/>
          <p:nvPr/>
        </p:nvSpPr>
        <p:spPr>
          <a:xfrm>
            <a:off x="6204598" y="4584407"/>
            <a:ext cx="1577535" cy="72424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Spring upriver </a:t>
            </a:r>
            <a:r>
              <a:rPr lang="en-US" dirty="0" err="1" smtClean="0"/>
              <a:t>smolts</a:t>
            </a:r>
            <a:endParaRPr lang="en-US" dirty="0"/>
          </a:p>
        </p:txBody>
      </p:sp>
      <p:sp>
        <p:nvSpPr>
          <p:cNvPr id="8" name="Rounded Rectangle 7"/>
          <p:cNvSpPr/>
          <p:nvPr/>
        </p:nvSpPr>
        <p:spPr>
          <a:xfrm>
            <a:off x="3899210" y="5669396"/>
            <a:ext cx="1577535" cy="72424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LGR </a:t>
            </a:r>
            <a:r>
              <a:rPr lang="en-US" dirty="0" err="1" smtClean="0"/>
              <a:t>smolts</a:t>
            </a:r>
            <a:endParaRPr lang="en-US" dirty="0"/>
          </a:p>
        </p:txBody>
      </p:sp>
      <p:cxnSp>
        <p:nvCxnSpPr>
          <p:cNvPr id="10" name="Straight Arrow Connector 9"/>
          <p:cNvCxnSpPr>
            <a:stCxn id="8" idx="2"/>
            <a:endCxn id="31" idx="1"/>
          </p:cNvCxnSpPr>
          <p:nvPr/>
        </p:nvCxnSpPr>
        <p:spPr>
          <a:xfrm rot="5400000" flipH="1">
            <a:off x="1454296" y="3159960"/>
            <a:ext cx="2611435" cy="3855929"/>
          </a:xfrm>
          <a:prstGeom prst="bentConnector3">
            <a:avLst>
              <a:gd name="adj1" fmla="val -8754"/>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3" idx="2"/>
            <a:endCxn id="4" idx="0"/>
          </p:cNvCxnSpPr>
          <p:nvPr/>
        </p:nvCxnSpPr>
        <p:spPr>
          <a:xfrm>
            <a:off x="4687978" y="2186248"/>
            <a:ext cx="0" cy="9659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4" idx="3"/>
            <a:endCxn id="5" idx="1"/>
          </p:cNvCxnSpPr>
          <p:nvPr/>
        </p:nvCxnSpPr>
        <p:spPr>
          <a:xfrm>
            <a:off x="5476745" y="3514298"/>
            <a:ext cx="72785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4" idx="1"/>
            <a:endCxn id="6" idx="3"/>
          </p:cNvCxnSpPr>
          <p:nvPr/>
        </p:nvCxnSpPr>
        <p:spPr>
          <a:xfrm flipH="1">
            <a:off x="3112636" y="3514298"/>
            <a:ext cx="78657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5" idx="2"/>
            <a:endCxn id="7" idx="0"/>
          </p:cNvCxnSpPr>
          <p:nvPr/>
        </p:nvCxnSpPr>
        <p:spPr>
          <a:xfrm>
            <a:off x="6993366" y="3876420"/>
            <a:ext cx="0" cy="7079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7" idx="2"/>
            <a:endCxn id="8" idx="3"/>
          </p:cNvCxnSpPr>
          <p:nvPr/>
        </p:nvCxnSpPr>
        <p:spPr>
          <a:xfrm rot="5400000">
            <a:off x="5873623" y="4911775"/>
            <a:ext cx="722867" cy="1516621"/>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6" idx="2"/>
            <a:endCxn id="8" idx="1"/>
          </p:cNvCxnSpPr>
          <p:nvPr/>
        </p:nvCxnSpPr>
        <p:spPr>
          <a:xfrm rot="16200000" flipH="1">
            <a:off x="2033990" y="4166298"/>
            <a:ext cx="2155099" cy="1575341"/>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Rounded Rectangle 30"/>
          <p:cNvSpPr/>
          <p:nvPr/>
        </p:nvSpPr>
        <p:spPr>
          <a:xfrm rot="16200000">
            <a:off x="43281" y="2631316"/>
            <a:ext cx="1577535" cy="72424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Hydro, ocean…</a:t>
            </a:r>
            <a:endParaRPr lang="en-US" dirty="0"/>
          </a:p>
        </p:txBody>
      </p:sp>
      <p:cxnSp>
        <p:nvCxnSpPr>
          <p:cNvPr id="35" name="Straight Arrow Connector 34"/>
          <p:cNvCxnSpPr>
            <a:stCxn id="2" idx="2"/>
            <a:endCxn id="3" idx="0"/>
          </p:cNvCxnSpPr>
          <p:nvPr/>
        </p:nvCxnSpPr>
        <p:spPr>
          <a:xfrm>
            <a:off x="4687978" y="942518"/>
            <a:ext cx="0" cy="5194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1" idx="3"/>
            <a:endCxn id="2" idx="1"/>
          </p:cNvCxnSpPr>
          <p:nvPr/>
        </p:nvCxnSpPr>
        <p:spPr>
          <a:xfrm rot="5400000" flipH="1" flipV="1">
            <a:off x="1553492" y="-141046"/>
            <a:ext cx="1624275" cy="3067161"/>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4722680" y="928867"/>
            <a:ext cx="3892512" cy="523220"/>
          </a:xfrm>
          <a:prstGeom prst="rect">
            <a:avLst/>
          </a:prstGeom>
          <a:noFill/>
        </p:spPr>
        <p:txBody>
          <a:bodyPr wrap="none" rtlCol="0">
            <a:spAutoFit/>
          </a:bodyPr>
          <a:lstStyle/>
          <a:p>
            <a:r>
              <a:rPr lang="en-US" sz="1400" dirty="0" err="1" smtClean="0"/>
              <a:t>Prespawning</a:t>
            </a:r>
            <a:r>
              <a:rPr lang="en-US" sz="1400" dirty="0" smtClean="0"/>
              <a:t> temp (</a:t>
            </a:r>
            <a:r>
              <a:rPr lang="en-US" sz="1400" i="1" dirty="0" smtClean="0"/>
              <a:t>p</a:t>
            </a:r>
            <a:r>
              <a:rPr lang="en-US" sz="1400" dirty="0" smtClean="0"/>
              <a:t> and/or </a:t>
            </a:r>
            <a:r>
              <a:rPr lang="en-US" sz="1400" i="1" dirty="0" smtClean="0"/>
              <a:t>c</a:t>
            </a:r>
            <a:r>
              <a:rPr lang="en-US" sz="1400" dirty="0" smtClean="0"/>
              <a:t>)</a:t>
            </a:r>
          </a:p>
          <a:p>
            <a:r>
              <a:rPr lang="en-US" sz="1400" dirty="0" smtClean="0"/>
              <a:t>Spawning habitat area or % </a:t>
            </a:r>
            <a:r>
              <a:rPr lang="en-US" sz="1400" dirty="0" err="1" smtClean="0"/>
              <a:t>spawnable</a:t>
            </a:r>
            <a:r>
              <a:rPr lang="en-US" sz="1400" dirty="0" smtClean="0"/>
              <a:t> habitat (</a:t>
            </a:r>
            <a:r>
              <a:rPr lang="en-US" sz="1400" i="1" dirty="0" smtClean="0"/>
              <a:t>c</a:t>
            </a:r>
            <a:r>
              <a:rPr lang="en-US" sz="1400" dirty="0" smtClean="0"/>
              <a:t>)</a:t>
            </a:r>
            <a:endParaRPr lang="en-US" sz="1400" dirty="0"/>
          </a:p>
        </p:txBody>
      </p:sp>
      <p:sp>
        <p:nvSpPr>
          <p:cNvPr id="40" name="TextBox 39"/>
          <p:cNvSpPr txBox="1"/>
          <p:nvPr/>
        </p:nvSpPr>
        <p:spPr>
          <a:xfrm>
            <a:off x="4712758" y="2153741"/>
            <a:ext cx="2365839" cy="954107"/>
          </a:xfrm>
          <a:prstGeom prst="rect">
            <a:avLst/>
          </a:prstGeom>
          <a:noFill/>
        </p:spPr>
        <p:txBody>
          <a:bodyPr wrap="none" rtlCol="0">
            <a:spAutoFit/>
          </a:bodyPr>
          <a:lstStyle/>
          <a:p>
            <a:r>
              <a:rPr lang="en-US" sz="1400" dirty="0" smtClean="0"/>
              <a:t>Fines (</a:t>
            </a:r>
            <a:r>
              <a:rPr lang="en-US" sz="1400" i="1" dirty="0" smtClean="0"/>
              <a:t>p</a:t>
            </a:r>
            <a:r>
              <a:rPr lang="en-US" sz="1400" dirty="0" smtClean="0"/>
              <a:t>)</a:t>
            </a:r>
          </a:p>
          <a:p>
            <a:r>
              <a:rPr lang="en-US" sz="1400" dirty="0" smtClean="0"/>
              <a:t>Summer temp (</a:t>
            </a:r>
            <a:r>
              <a:rPr lang="en-US" sz="1400" i="1" dirty="0" smtClean="0"/>
              <a:t>p</a:t>
            </a:r>
            <a:r>
              <a:rPr lang="en-US" sz="1400" dirty="0" smtClean="0"/>
              <a:t> and/or </a:t>
            </a:r>
            <a:r>
              <a:rPr lang="en-US" sz="1400" i="1" dirty="0" smtClean="0"/>
              <a:t>c</a:t>
            </a:r>
            <a:r>
              <a:rPr lang="en-US" sz="1400" dirty="0" smtClean="0"/>
              <a:t>)</a:t>
            </a:r>
          </a:p>
          <a:p>
            <a:r>
              <a:rPr lang="en-US" sz="1400" dirty="0" smtClean="0"/>
              <a:t>Habitat area/composition (</a:t>
            </a:r>
            <a:r>
              <a:rPr lang="en-US" sz="1400" i="1" dirty="0" smtClean="0"/>
              <a:t>c</a:t>
            </a:r>
            <a:r>
              <a:rPr lang="en-US" sz="1400" dirty="0" smtClean="0"/>
              <a:t>)</a:t>
            </a:r>
          </a:p>
          <a:p>
            <a:r>
              <a:rPr lang="en-US" sz="1400" dirty="0" smtClean="0"/>
              <a:t>Summer low flow (</a:t>
            </a:r>
            <a:r>
              <a:rPr lang="en-US" sz="1400" i="1" dirty="0" smtClean="0"/>
              <a:t>p</a:t>
            </a:r>
            <a:r>
              <a:rPr lang="en-US" sz="1400" dirty="0" smtClean="0"/>
              <a:t> and/or </a:t>
            </a:r>
            <a:r>
              <a:rPr lang="en-US" sz="1400" i="1" dirty="0" smtClean="0"/>
              <a:t>c</a:t>
            </a:r>
            <a:r>
              <a:rPr lang="en-US" sz="1400" dirty="0" smtClean="0"/>
              <a:t>)</a:t>
            </a:r>
          </a:p>
        </p:txBody>
      </p:sp>
      <p:sp>
        <p:nvSpPr>
          <p:cNvPr id="43" name="TextBox 42"/>
          <p:cNvSpPr txBox="1"/>
          <p:nvPr/>
        </p:nvSpPr>
        <p:spPr>
          <a:xfrm>
            <a:off x="6979943" y="4066327"/>
            <a:ext cx="2362708" cy="307777"/>
          </a:xfrm>
          <a:prstGeom prst="rect">
            <a:avLst/>
          </a:prstGeom>
          <a:noFill/>
        </p:spPr>
        <p:txBody>
          <a:bodyPr wrap="square" rtlCol="0">
            <a:spAutoFit/>
          </a:bodyPr>
          <a:lstStyle/>
          <a:p>
            <a:r>
              <a:rPr lang="en-US" sz="1400" i="1" dirty="0" smtClean="0"/>
              <a:t>S</a:t>
            </a:r>
            <a:r>
              <a:rPr lang="en-US" sz="1400" i="1" baseline="-25000" dirty="0" smtClean="0"/>
              <a:t>2</a:t>
            </a:r>
            <a:r>
              <a:rPr lang="en-US" sz="1400" baseline="-25000" dirty="0" smtClean="0"/>
              <a:t> </a:t>
            </a:r>
            <a:r>
              <a:rPr lang="en-US" sz="1400" dirty="0" smtClean="0"/>
              <a:t>(ODFW winter-spring)</a:t>
            </a:r>
          </a:p>
        </p:txBody>
      </p:sp>
      <p:sp>
        <p:nvSpPr>
          <p:cNvPr id="44" name="TextBox 43"/>
          <p:cNvSpPr txBox="1"/>
          <p:nvPr/>
        </p:nvSpPr>
        <p:spPr>
          <a:xfrm>
            <a:off x="5823440" y="6098242"/>
            <a:ext cx="2352694" cy="307777"/>
          </a:xfrm>
          <a:prstGeom prst="rect">
            <a:avLst/>
          </a:prstGeom>
          <a:noFill/>
        </p:spPr>
        <p:txBody>
          <a:bodyPr wrap="square" rtlCol="0">
            <a:spAutoFit/>
          </a:bodyPr>
          <a:lstStyle/>
          <a:p>
            <a:r>
              <a:rPr lang="en-US" sz="1400" i="1" dirty="0" smtClean="0"/>
              <a:t>S</a:t>
            </a:r>
            <a:r>
              <a:rPr lang="en-US" sz="1400" i="1" baseline="-25000" dirty="0" smtClean="0"/>
              <a:t>3</a:t>
            </a:r>
            <a:r>
              <a:rPr lang="en-US" sz="1400" dirty="0" smtClean="0"/>
              <a:t> (CRITFC </a:t>
            </a:r>
            <a:r>
              <a:rPr lang="en-US" sz="1400" dirty="0" err="1" smtClean="0"/>
              <a:t>len</a:t>
            </a:r>
            <a:r>
              <a:rPr lang="en-US" sz="1400" dirty="0" smtClean="0"/>
              <a:t>-temp-</a:t>
            </a:r>
            <a:r>
              <a:rPr lang="en-US" sz="1400" dirty="0" err="1" smtClean="0"/>
              <a:t>abund</a:t>
            </a:r>
            <a:r>
              <a:rPr lang="en-US" sz="1400" dirty="0" smtClean="0"/>
              <a:t>)</a:t>
            </a:r>
          </a:p>
        </p:txBody>
      </p:sp>
      <p:sp>
        <p:nvSpPr>
          <p:cNvPr id="46" name="TextBox 45"/>
          <p:cNvSpPr txBox="1"/>
          <p:nvPr/>
        </p:nvSpPr>
        <p:spPr>
          <a:xfrm rot="16200000">
            <a:off x="1049603" y="4786624"/>
            <a:ext cx="2285136" cy="523220"/>
          </a:xfrm>
          <a:prstGeom prst="rect">
            <a:avLst/>
          </a:prstGeom>
          <a:noFill/>
        </p:spPr>
        <p:txBody>
          <a:bodyPr wrap="square" rtlCol="0">
            <a:spAutoFit/>
          </a:bodyPr>
          <a:lstStyle/>
          <a:p>
            <a:r>
              <a:rPr lang="en-US" sz="1400" i="1" dirty="0" smtClean="0"/>
              <a:t>S</a:t>
            </a:r>
            <a:r>
              <a:rPr lang="en-US" sz="1400" i="1" baseline="-25000" dirty="0" smtClean="0"/>
              <a:t>1 </a:t>
            </a:r>
            <a:r>
              <a:rPr lang="en-US" sz="1400" dirty="0" smtClean="0"/>
              <a:t>(CRITFC </a:t>
            </a:r>
            <a:r>
              <a:rPr lang="en-US" sz="1400" dirty="0" err="1" smtClean="0"/>
              <a:t>len</a:t>
            </a:r>
            <a:r>
              <a:rPr lang="en-US" sz="1400" dirty="0" smtClean="0"/>
              <a:t>-temp-</a:t>
            </a:r>
            <a:r>
              <a:rPr lang="en-US" sz="1400" dirty="0" err="1" smtClean="0"/>
              <a:t>abund</a:t>
            </a:r>
            <a:r>
              <a:rPr lang="en-US" sz="1400" dirty="0" smtClean="0"/>
              <a:t>)</a:t>
            </a:r>
          </a:p>
          <a:p>
            <a:endParaRPr lang="en-US" sz="1400" dirty="0" smtClean="0"/>
          </a:p>
        </p:txBody>
      </p:sp>
      <p:sp>
        <p:nvSpPr>
          <p:cNvPr id="47" name="TextBox 46"/>
          <p:cNvSpPr txBox="1"/>
          <p:nvPr/>
        </p:nvSpPr>
        <p:spPr>
          <a:xfrm>
            <a:off x="5494653" y="3628318"/>
            <a:ext cx="657574" cy="307777"/>
          </a:xfrm>
          <a:prstGeom prst="rect">
            <a:avLst/>
          </a:prstGeom>
          <a:noFill/>
        </p:spPr>
        <p:txBody>
          <a:bodyPr wrap="square" rtlCol="0">
            <a:spAutoFit/>
          </a:bodyPr>
          <a:lstStyle/>
          <a:p>
            <a:r>
              <a:rPr lang="en-US" sz="1400" b="1" dirty="0" smtClean="0">
                <a:solidFill>
                  <a:srgbClr val="3366FF"/>
                </a:solidFill>
              </a:rPr>
              <a:t>Path 2</a:t>
            </a:r>
          </a:p>
        </p:txBody>
      </p:sp>
      <p:sp>
        <p:nvSpPr>
          <p:cNvPr id="48" name="TextBox 47"/>
          <p:cNvSpPr txBox="1"/>
          <p:nvPr/>
        </p:nvSpPr>
        <p:spPr>
          <a:xfrm>
            <a:off x="3165011" y="3628318"/>
            <a:ext cx="657574" cy="307777"/>
          </a:xfrm>
          <a:prstGeom prst="rect">
            <a:avLst/>
          </a:prstGeom>
          <a:noFill/>
        </p:spPr>
        <p:txBody>
          <a:bodyPr wrap="square" rtlCol="0">
            <a:spAutoFit/>
          </a:bodyPr>
          <a:lstStyle/>
          <a:p>
            <a:r>
              <a:rPr lang="en-US" sz="1400" b="1" dirty="0" smtClean="0">
                <a:solidFill>
                  <a:srgbClr val="3366FF"/>
                </a:solidFill>
              </a:rPr>
              <a:t>Path 1</a:t>
            </a:r>
          </a:p>
        </p:txBody>
      </p:sp>
      <p:sp>
        <p:nvSpPr>
          <p:cNvPr id="26" name="TextBox 32"/>
          <p:cNvSpPr txBox="1">
            <a:spLocks noChangeArrowheads="1"/>
          </p:cNvSpPr>
          <p:nvPr/>
        </p:nvSpPr>
        <p:spPr bwMode="auto">
          <a:xfrm>
            <a:off x="1042343" y="784608"/>
            <a:ext cx="2407997" cy="830997"/>
          </a:xfrm>
          <a:prstGeom prst="rect">
            <a:avLst/>
          </a:prstGeom>
          <a:noFill/>
          <a:ln w="9525">
            <a:noFill/>
            <a:miter lim="800000"/>
            <a:headEnd/>
            <a:tailEnd/>
          </a:ln>
        </p:spPr>
        <p:txBody>
          <a:bodyPr wrap="square">
            <a:spAutoFit/>
          </a:bodyPr>
          <a:lstStyle/>
          <a:p>
            <a:r>
              <a:rPr lang="en-US" sz="2400" b="1" dirty="0" smtClean="0"/>
              <a:t>DRAFT Life cycle model structure</a:t>
            </a:r>
            <a:endParaRPr lang="en-US" sz="2400" b="1" dirty="0"/>
          </a:p>
        </p:txBody>
      </p:sp>
      <p:sp>
        <p:nvSpPr>
          <p:cNvPr id="27" name="TextBox 26"/>
          <p:cNvSpPr txBox="1"/>
          <p:nvPr/>
        </p:nvSpPr>
        <p:spPr>
          <a:xfrm>
            <a:off x="1861186" y="1629450"/>
            <a:ext cx="1324839" cy="738664"/>
          </a:xfrm>
          <a:prstGeom prst="rect">
            <a:avLst/>
          </a:prstGeom>
          <a:noFill/>
          <a:ln>
            <a:solidFill>
              <a:schemeClr val="tx1"/>
            </a:solidFill>
          </a:ln>
        </p:spPr>
        <p:txBody>
          <a:bodyPr wrap="none" rtlCol="0">
            <a:spAutoFit/>
          </a:bodyPr>
          <a:lstStyle/>
          <a:p>
            <a:r>
              <a:rPr lang="en-US" sz="1400" i="1" dirty="0" smtClean="0"/>
              <a:t>p = productivity</a:t>
            </a:r>
            <a:endParaRPr lang="en-US" sz="1400" dirty="0"/>
          </a:p>
          <a:p>
            <a:r>
              <a:rPr lang="en-US" sz="1400" i="1" dirty="0" smtClean="0"/>
              <a:t>c</a:t>
            </a:r>
            <a:r>
              <a:rPr lang="en-US" sz="1400" dirty="0" smtClean="0"/>
              <a:t> = capacity</a:t>
            </a:r>
          </a:p>
          <a:p>
            <a:r>
              <a:rPr lang="en-US" sz="1400" i="1" dirty="0" smtClean="0"/>
              <a:t>S</a:t>
            </a:r>
            <a:r>
              <a:rPr lang="en-US" sz="1400" dirty="0" smtClean="0"/>
              <a:t> = survival</a:t>
            </a:r>
          </a:p>
        </p:txBody>
      </p:sp>
    </p:spTree>
    <p:extLst>
      <p:ext uri="{BB962C8B-B14F-4D97-AF65-F5344CB8AC3E}">
        <p14:creationId xmlns:p14="http://schemas.microsoft.com/office/powerpoint/2010/main" val="8712693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628650" y="75194"/>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smtClean="0">
                <a:latin typeface="+mn-lt"/>
              </a:rPr>
              <a:t>Outline</a:t>
            </a:r>
            <a:endParaRPr lang="en-US" sz="3200" b="1" dirty="0">
              <a:latin typeface="+mn-lt"/>
            </a:endParaRPr>
          </a:p>
        </p:txBody>
      </p:sp>
      <p:sp>
        <p:nvSpPr>
          <p:cNvPr id="5" name="Content Placeholder 2"/>
          <p:cNvSpPr>
            <a:spLocks noGrp="1"/>
          </p:cNvSpPr>
          <p:nvPr>
            <p:ph idx="1"/>
          </p:nvPr>
        </p:nvSpPr>
        <p:spPr/>
        <p:txBody>
          <a:bodyPr>
            <a:normAutofit/>
          </a:bodyPr>
          <a:lstStyle/>
          <a:p>
            <a:r>
              <a:rPr lang="en-US" sz="2400" dirty="0" smtClean="0">
                <a:solidFill>
                  <a:srgbClr val="A6A6A6"/>
                </a:solidFill>
              </a:rPr>
              <a:t>Brief introduction to CRITFC Accords habitat project in the upper Grande </a:t>
            </a:r>
            <a:r>
              <a:rPr lang="en-US" sz="2400" dirty="0" err="1" smtClean="0">
                <a:solidFill>
                  <a:srgbClr val="A6A6A6"/>
                </a:solidFill>
              </a:rPr>
              <a:t>Ronde</a:t>
            </a:r>
            <a:r>
              <a:rPr lang="en-US" sz="2400" dirty="0" smtClean="0">
                <a:solidFill>
                  <a:srgbClr val="A6A6A6"/>
                </a:solidFill>
              </a:rPr>
              <a:t> River</a:t>
            </a:r>
          </a:p>
          <a:p>
            <a:r>
              <a:rPr lang="en-US" sz="2400" dirty="0" smtClean="0"/>
              <a:t>History of CRITFC’s collaboration with </a:t>
            </a:r>
            <a:r>
              <a:rPr lang="en-US" sz="2400" dirty="0" err="1" smtClean="0"/>
              <a:t>CHaMP</a:t>
            </a:r>
            <a:r>
              <a:rPr lang="en-US" sz="2400" dirty="0" smtClean="0"/>
              <a:t>-ISEMP</a:t>
            </a:r>
          </a:p>
        </p:txBody>
      </p:sp>
    </p:spTree>
    <p:extLst>
      <p:ext uri="{BB962C8B-B14F-4D97-AF65-F5344CB8AC3E}">
        <p14:creationId xmlns:p14="http://schemas.microsoft.com/office/powerpoint/2010/main" val="5194974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628650" y="-140482"/>
            <a:ext cx="416348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smtClean="0">
                <a:latin typeface="+mn-lt"/>
              </a:rPr>
              <a:t>CRITFC-</a:t>
            </a:r>
            <a:r>
              <a:rPr lang="en-US" sz="3200" b="1" dirty="0" err="1" smtClean="0">
                <a:latin typeface="+mn-lt"/>
              </a:rPr>
              <a:t>CHaMP</a:t>
            </a:r>
            <a:r>
              <a:rPr lang="en-US" sz="3200" b="1" dirty="0" smtClean="0">
                <a:latin typeface="+mn-lt"/>
              </a:rPr>
              <a:t> collaboration</a:t>
            </a:r>
            <a:endParaRPr lang="en-US" sz="3200" b="1" dirty="0">
              <a:latin typeface="+mn-lt"/>
            </a:endParaRPr>
          </a:p>
        </p:txBody>
      </p:sp>
      <p:sp>
        <p:nvSpPr>
          <p:cNvPr id="6" name="Content Placeholder 2"/>
          <p:cNvSpPr>
            <a:spLocks noGrp="1"/>
          </p:cNvSpPr>
          <p:nvPr>
            <p:ph idx="1"/>
          </p:nvPr>
        </p:nvSpPr>
        <p:spPr>
          <a:xfrm>
            <a:off x="457200" y="1384524"/>
            <a:ext cx="4430782" cy="4953765"/>
          </a:xfrm>
        </p:spPr>
        <p:txBody>
          <a:bodyPr>
            <a:noAutofit/>
          </a:bodyPr>
          <a:lstStyle/>
          <a:p>
            <a:pPr>
              <a:lnSpc>
                <a:spcPct val="120000"/>
              </a:lnSpc>
              <a:spcBef>
                <a:spcPts val="0"/>
              </a:spcBef>
              <a:spcAft>
                <a:spcPts val="400"/>
              </a:spcAft>
            </a:pPr>
            <a:r>
              <a:rPr lang="en-US" sz="1800" dirty="0" smtClean="0">
                <a:solidFill>
                  <a:srgbClr val="000000"/>
                </a:solidFill>
              </a:rPr>
              <a:t>CRITFC has separate funding, yet involved in </a:t>
            </a:r>
            <a:r>
              <a:rPr lang="en-US" sz="1800" dirty="0" err="1" smtClean="0">
                <a:solidFill>
                  <a:srgbClr val="000000"/>
                </a:solidFill>
              </a:rPr>
              <a:t>CHaMP</a:t>
            </a:r>
            <a:r>
              <a:rPr lang="en-US" sz="1800" dirty="0" smtClean="0">
                <a:solidFill>
                  <a:srgbClr val="000000"/>
                </a:solidFill>
              </a:rPr>
              <a:t>:</a:t>
            </a:r>
          </a:p>
          <a:p>
            <a:pPr lvl="1">
              <a:lnSpc>
                <a:spcPct val="120000"/>
              </a:lnSpc>
              <a:spcBef>
                <a:spcPts val="0"/>
              </a:spcBef>
              <a:spcAft>
                <a:spcPts val="400"/>
              </a:spcAft>
            </a:pPr>
            <a:r>
              <a:rPr lang="en-US" sz="1600" dirty="0" smtClean="0">
                <a:solidFill>
                  <a:srgbClr val="000000"/>
                </a:solidFill>
              </a:rPr>
              <a:t>Protocol &amp; metric development, field data collection, analyses, interpretation &amp; reporting</a:t>
            </a:r>
            <a:endParaRPr lang="en-US" sz="1600" u="sng" dirty="0" smtClean="0">
              <a:solidFill>
                <a:srgbClr val="000000"/>
              </a:solidFill>
            </a:endParaRPr>
          </a:p>
        </p:txBody>
      </p:sp>
    </p:spTree>
    <p:extLst>
      <p:ext uri="{BB962C8B-B14F-4D97-AF65-F5344CB8AC3E}">
        <p14:creationId xmlns:p14="http://schemas.microsoft.com/office/powerpoint/2010/main" val="9838943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628650" y="-140482"/>
            <a:ext cx="416348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smtClean="0">
                <a:latin typeface="+mn-lt"/>
              </a:rPr>
              <a:t>CRITFC-</a:t>
            </a:r>
            <a:r>
              <a:rPr lang="en-US" sz="3200" b="1" dirty="0" err="1" smtClean="0">
                <a:latin typeface="+mn-lt"/>
              </a:rPr>
              <a:t>CHaMP</a:t>
            </a:r>
            <a:r>
              <a:rPr lang="en-US" sz="3200" b="1" dirty="0" smtClean="0">
                <a:latin typeface="+mn-lt"/>
              </a:rPr>
              <a:t> collaboration</a:t>
            </a:r>
            <a:endParaRPr lang="en-US" sz="3200" b="1" dirty="0">
              <a:latin typeface="+mn-lt"/>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36497" y="1246104"/>
            <a:ext cx="3876881" cy="5012604"/>
          </a:xfrm>
          <a:prstGeom prst="rect">
            <a:avLst/>
          </a:prstGeom>
        </p:spPr>
      </p:pic>
      <p:sp>
        <p:nvSpPr>
          <p:cNvPr id="6" name="Content Placeholder 2"/>
          <p:cNvSpPr>
            <a:spLocks noGrp="1"/>
          </p:cNvSpPr>
          <p:nvPr>
            <p:ph idx="1"/>
          </p:nvPr>
        </p:nvSpPr>
        <p:spPr>
          <a:xfrm>
            <a:off x="457200" y="1384524"/>
            <a:ext cx="4430782" cy="4953765"/>
          </a:xfrm>
        </p:spPr>
        <p:txBody>
          <a:bodyPr>
            <a:noAutofit/>
          </a:bodyPr>
          <a:lstStyle/>
          <a:p>
            <a:pPr>
              <a:lnSpc>
                <a:spcPct val="120000"/>
              </a:lnSpc>
              <a:spcBef>
                <a:spcPts val="0"/>
              </a:spcBef>
              <a:spcAft>
                <a:spcPts val="400"/>
              </a:spcAft>
            </a:pPr>
            <a:r>
              <a:rPr lang="en-US" sz="1800" dirty="0" smtClean="0">
                <a:solidFill>
                  <a:schemeClr val="bg1">
                    <a:lumMod val="65000"/>
                  </a:schemeClr>
                </a:solidFill>
              </a:rPr>
              <a:t>CRITFC has separate funding, yet involved in </a:t>
            </a:r>
            <a:r>
              <a:rPr lang="en-US" sz="1800" dirty="0" err="1" smtClean="0">
                <a:solidFill>
                  <a:schemeClr val="bg1">
                    <a:lumMod val="65000"/>
                  </a:schemeClr>
                </a:solidFill>
              </a:rPr>
              <a:t>CHaMP</a:t>
            </a:r>
            <a:r>
              <a:rPr lang="en-US" sz="1800" dirty="0" smtClean="0">
                <a:solidFill>
                  <a:schemeClr val="bg1">
                    <a:lumMod val="65000"/>
                  </a:schemeClr>
                </a:solidFill>
              </a:rPr>
              <a:t>:</a:t>
            </a:r>
          </a:p>
          <a:p>
            <a:pPr lvl="1">
              <a:lnSpc>
                <a:spcPct val="120000"/>
              </a:lnSpc>
              <a:spcBef>
                <a:spcPts val="0"/>
              </a:spcBef>
              <a:spcAft>
                <a:spcPts val="400"/>
              </a:spcAft>
            </a:pPr>
            <a:r>
              <a:rPr lang="en-US" sz="1600" dirty="0" smtClean="0">
                <a:solidFill>
                  <a:schemeClr val="bg1">
                    <a:lumMod val="65000"/>
                  </a:schemeClr>
                </a:solidFill>
              </a:rPr>
              <a:t>Protocol &amp; metric development, field data collection, analyses, interpretation &amp; reporting</a:t>
            </a:r>
            <a:endParaRPr lang="en-US" sz="1600" u="sng" dirty="0" smtClean="0">
              <a:solidFill>
                <a:schemeClr val="bg1">
                  <a:lumMod val="65000"/>
                </a:schemeClr>
              </a:solidFill>
            </a:endParaRPr>
          </a:p>
          <a:p>
            <a:pPr>
              <a:lnSpc>
                <a:spcPct val="120000"/>
              </a:lnSpc>
              <a:spcBef>
                <a:spcPts val="0"/>
              </a:spcBef>
              <a:spcAft>
                <a:spcPts val="400"/>
              </a:spcAft>
            </a:pPr>
            <a:r>
              <a:rPr lang="en-US" sz="1800" dirty="0" smtClean="0">
                <a:solidFill>
                  <a:srgbClr val="000000"/>
                </a:solidFill>
              </a:rPr>
              <a:t>Timeline</a:t>
            </a:r>
          </a:p>
          <a:p>
            <a:pPr lvl="1">
              <a:lnSpc>
                <a:spcPct val="120000"/>
              </a:lnSpc>
              <a:spcBef>
                <a:spcPts val="0"/>
              </a:spcBef>
              <a:spcAft>
                <a:spcPts val="400"/>
              </a:spcAft>
            </a:pPr>
            <a:r>
              <a:rPr lang="en-US" sz="1600" u="sng" dirty="0" smtClean="0">
                <a:solidFill>
                  <a:srgbClr val="000000"/>
                </a:solidFill>
              </a:rPr>
              <a:t>2010</a:t>
            </a:r>
            <a:r>
              <a:rPr lang="en-US" sz="1600" dirty="0" smtClean="0">
                <a:solidFill>
                  <a:srgbClr val="000000"/>
                </a:solidFill>
              </a:rPr>
              <a:t>: CRITFC implements own habitat protocol in UGR, Catherine Ck. &amp; </a:t>
            </a:r>
            <a:r>
              <a:rPr lang="en-US" sz="1600" dirty="0" err="1" smtClean="0">
                <a:solidFill>
                  <a:srgbClr val="000000"/>
                </a:solidFill>
              </a:rPr>
              <a:t>Minam</a:t>
            </a:r>
            <a:endParaRPr lang="en-US" sz="1600" dirty="0" smtClean="0">
              <a:solidFill>
                <a:srgbClr val="000000"/>
              </a:solidFill>
            </a:endParaRPr>
          </a:p>
        </p:txBody>
      </p:sp>
    </p:spTree>
    <p:extLst>
      <p:ext uri="{BB962C8B-B14F-4D97-AF65-F5344CB8AC3E}">
        <p14:creationId xmlns:p14="http://schemas.microsoft.com/office/powerpoint/2010/main" val="3792304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Depts\SCI-FI\Grande_Ronde_Habitat\Maps_temp\138554_waterdepth.jpg"/>
          <p:cNvPicPr>
            <a:picLocks noChangeAspect="1" noChangeArrowheads="1"/>
          </p:cNvPicPr>
          <p:nvPr/>
        </p:nvPicPr>
        <p:blipFill>
          <a:blip r:embed="rId2" cstate="screen">
            <a:clrChange>
              <a:clrFrom>
                <a:srgbClr val="000000"/>
              </a:clrFrom>
              <a:clrTo>
                <a:srgbClr val="000000">
                  <a:alpha val="0"/>
                </a:srgbClr>
              </a:clrTo>
            </a:clrChange>
            <a:alphaModFix amt="59000"/>
            <a:extLst>
              <a:ext uri="{28A0092B-C50C-407E-A947-70E740481C1C}">
                <a14:useLocalDpi xmlns:a14="http://schemas.microsoft.com/office/drawing/2010/main"/>
              </a:ext>
            </a:extLst>
          </a:blip>
          <a:srcRect/>
          <a:stretch>
            <a:fillRect/>
          </a:stretch>
        </p:blipFill>
        <p:spPr bwMode="auto">
          <a:xfrm>
            <a:off x="2490860" y="0"/>
            <a:ext cx="5299364"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itle 1"/>
          <p:cNvSpPr txBox="1">
            <a:spLocks noGrp="1"/>
          </p:cNvSpPr>
          <p:nvPr>
            <p:ph type="title"/>
          </p:nvPr>
        </p:nvSpPr>
        <p:spPr>
          <a:xfrm>
            <a:off x="628650" y="-140482"/>
            <a:ext cx="416348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smtClean="0">
                <a:latin typeface="+mn-lt"/>
              </a:rPr>
              <a:t>CRITFC-</a:t>
            </a:r>
            <a:r>
              <a:rPr lang="en-US" sz="3200" b="1" dirty="0" err="1" smtClean="0">
                <a:latin typeface="+mn-lt"/>
              </a:rPr>
              <a:t>CHaMP</a:t>
            </a:r>
            <a:r>
              <a:rPr lang="en-US" sz="3200" b="1" dirty="0" smtClean="0">
                <a:latin typeface="+mn-lt"/>
              </a:rPr>
              <a:t> collaboration</a:t>
            </a:r>
            <a:endParaRPr lang="en-US" sz="3200" b="1" dirty="0">
              <a:latin typeface="+mn-lt"/>
            </a:endParaRPr>
          </a:p>
        </p:txBody>
      </p:sp>
      <p:pic>
        <p:nvPicPr>
          <p:cNvPr id="6" name="Picture 5" descr="P1000914.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51549" y="1463157"/>
            <a:ext cx="3766421" cy="4527685"/>
          </a:xfrm>
          <a:prstGeom prst="rect">
            <a:avLst/>
          </a:prstGeom>
        </p:spPr>
      </p:pic>
      <p:cxnSp>
        <p:nvCxnSpPr>
          <p:cNvPr id="9" name="Straight Connector 8"/>
          <p:cNvCxnSpPr/>
          <p:nvPr/>
        </p:nvCxnSpPr>
        <p:spPr>
          <a:xfrm>
            <a:off x="5788280" y="2581246"/>
            <a:ext cx="2202612" cy="246439"/>
          </a:xfrm>
          <a:prstGeom prst="line">
            <a:avLst/>
          </a:prstGeom>
          <a:ln w="28575">
            <a:gradFill>
              <a:gsLst>
                <a:gs pos="0">
                  <a:srgbClr val="FF0000"/>
                </a:gs>
                <a:gs pos="50000">
                  <a:srgbClr val="FFC000"/>
                </a:gs>
                <a:gs pos="100000">
                  <a:srgbClr val="FFFF00"/>
                </a:gs>
              </a:gsLst>
              <a:lin ang="5400000" scaled="0"/>
            </a:gradFill>
            <a:prstDash val="sysDash"/>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idx="1"/>
          </p:nvPr>
        </p:nvSpPr>
        <p:spPr>
          <a:xfrm>
            <a:off x="457200" y="1384524"/>
            <a:ext cx="4430782" cy="4953765"/>
          </a:xfrm>
        </p:spPr>
        <p:txBody>
          <a:bodyPr>
            <a:noAutofit/>
          </a:bodyPr>
          <a:lstStyle/>
          <a:p>
            <a:pPr>
              <a:lnSpc>
                <a:spcPct val="120000"/>
              </a:lnSpc>
              <a:spcBef>
                <a:spcPts val="0"/>
              </a:spcBef>
              <a:spcAft>
                <a:spcPts val="400"/>
              </a:spcAft>
            </a:pPr>
            <a:r>
              <a:rPr lang="en-US" sz="1800" dirty="0" smtClean="0">
                <a:solidFill>
                  <a:srgbClr val="A6A6A6"/>
                </a:solidFill>
              </a:rPr>
              <a:t>CRITFC has separate funding, yet involved in </a:t>
            </a:r>
            <a:r>
              <a:rPr lang="en-US" sz="1800" dirty="0" err="1" smtClean="0">
                <a:solidFill>
                  <a:srgbClr val="A6A6A6"/>
                </a:solidFill>
              </a:rPr>
              <a:t>CHaMP</a:t>
            </a:r>
            <a:r>
              <a:rPr lang="en-US" sz="1800" dirty="0" smtClean="0">
                <a:solidFill>
                  <a:srgbClr val="A6A6A6"/>
                </a:solidFill>
              </a:rPr>
              <a:t>:</a:t>
            </a:r>
          </a:p>
          <a:p>
            <a:pPr lvl="1">
              <a:lnSpc>
                <a:spcPct val="120000"/>
              </a:lnSpc>
              <a:spcBef>
                <a:spcPts val="0"/>
              </a:spcBef>
              <a:spcAft>
                <a:spcPts val="400"/>
              </a:spcAft>
            </a:pPr>
            <a:r>
              <a:rPr lang="en-US" sz="1600" dirty="0" smtClean="0">
                <a:solidFill>
                  <a:srgbClr val="A6A6A6"/>
                </a:solidFill>
              </a:rPr>
              <a:t>Protocol &amp; metric development, field data collection, analyses, interpretation &amp; reporting</a:t>
            </a:r>
            <a:endParaRPr lang="en-US" sz="1600" u="sng" dirty="0" smtClean="0">
              <a:solidFill>
                <a:srgbClr val="A6A6A6"/>
              </a:solidFill>
            </a:endParaRPr>
          </a:p>
          <a:p>
            <a:pPr>
              <a:lnSpc>
                <a:spcPct val="120000"/>
              </a:lnSpc>
              <a:spcBef>
                <a:spcPts val="0"/>
              </a:spcBef>
              <a:spcAft>
                <a:spcPts val="400"/>
              </a:spcAft>
            </a:pPr>
            <a:r>
              <a:rPr lang="en-US" sz="1800" dirty="0" smtClean="0">
                <a:solidFill>
                  <a:srgbClr val="000000"/>
                </a:solidFill>
              </a:rPr>
              <a:t>Timeline</a:t>
            </a:r>
          </a:p>
          <a:p>
            <a:pPr lvl="1">
              <a:lnSpc>
                <a:spcPct val="120000"/>
              </a:lnSpc>
              <a:spcBef>
                <a:spcPts val="0"/>
              </a:spcBef>
              <a:spcAft>
                <a:spcPts val="400"/>
              </a:spcAft>
            </a:pPr>
            <a:r>
              <a:rPr lang="en-US" sz="1600" u="sng" dirty="0" smtClean="0">
                <a:solidFill>
                  <a:srgbClr val="A6A6A6"/>
                </a:solidFill>
              </a:rPr>
              <a:t>2010</a:t>
            </a:r>
            <a:r>
              <a:rPr lang="en-US" sz="1600" dirty="0" smtClean="0">
                <a:solidFill>
                  <a:srgbClr val="A6A6A6"/>
                </a:solidFill>
              </a:rPr>
              <a:t>: CRITFC implements own habitat protocol in UGR, Catherine Ck. &amp; </a:t>
            </a:r>
            <a:r>
              <a:rPr lang="en-US" sz="1600" dirty="0" err="1" smtClean="0">
                <a:solidFill>
                  <a:srgbClr val="A6A6A6"/>
                </a:solidFill>
              </a:rPr>
              <a:t>Minam</a:t>
            </a:r>
            <a:endParaRPr lang="en-US" sz="1600" dirty="0" smtClean="0">
              <a:solidFill>
                <a:srgbClr val="A6A6A6"/>
              </a:solidFill>
            </a:endParaRPr>
          </a:p>
          <a:p>
            <a:pPr lvl="1">
              <a:lnSpc>
                <a:spcPct val="120000"/>
              </a:lnSpc>
              <a:spcBef>
                <a:spcPts val="0"/>
              </a:spcBef>
              <a:spcAft>
                <a:spcPts val="400"/>
              </a:spcAft>
            </a:pPr>
            <a:r>
              <a:rPr lang="en-US" sz="1600" u="sng" dirty="0" smtClean="0">
                <a:solidFill>
                  <a:srgbClr val="000000"/>
                </a:solidFill>
              </a:rPr>
              <a:t>2011 – Present</a:t>
            </a:r>
            <a:r>
              <a:rPr lang="en-US" sz="1600" dirty="0" smtClean="0">
                <a:solidFill>
                  <a:srgbClr val="000000"/>
                </a:solidFill>
              </a:rPr>
              <a:t>: CRITFC &amp; ODFW adopt </a:t>
            </a:r>
            <a:r>
              <a:rPr lang="en-US" sz="1600" dirty="0" err="1" smtClean="0">
                <a:solidFill>
                  <a:srgbClr val="000000"/>
                </a:solidFill>
              </a:rPr>
              <a:t>CHaMP</a:t>
            </a:r>
            <a:endParaRPr lang="en-US" sz="1600" dirty="0" smtClean="0">
              <a:solidFill>
                <a:srgbClr val="000000"/>
              </a:solidFill>
            </a:endParaRPr>
          </a:p>
          <a:p>
            <a:pPr lvl="2">
              <a:lnSpc>
                <a:spcPct val="120000"/>
              </a:lnSpc>
              <a:spcBef>
                <a:spcPts val="0"/>
              </a:spcBef>
              <a:spcAft>
                <a:spcPts val="400"/>
              </a:spcAft>
            </a:pPr>
            <a:r>
              <a:rPr lang="en-US" sz="1400" dirty="0" smtClean="0">
                <a:solidFill>
                  <a:srgbClr val="000000"/>
                </a:solidFill>
              </a:rPr>
              <a:t>Coordinate with larger regional program</a:t>
            </a:r>
          </a:p>
          <a:p>
            <a:pPr lvl="2">
              <a:lnSpc>
                <a:spcPct val="120000"/>
              </a:lnSpc>
              <a:spcBef>
                <a:spcPts val="0"/>
              </a:spcBef>
              <a:spcAft>
                <a:spcPts val="400"/>
              </a:spcAft>
            </a:pPr>
            <a:r>
              <a:rPr lang="en-US" sz="1400" dirty="0" smtClean="0">
                <a:solidFill>
                  <a:srgbClr val="000000"/>
                </a:solidFill>
              </a:rPr>
              <a:t>Take advantage of DEM products (</a:t>
            </a:r>
            <a:r>
              <a:rPr lang="en-US" sz="1400" dirty="0" err="1" smtClean="0">
                <a:solidFill>
                  <a:srgbClr val="000000"/>
                </a:solidFill>
              </a:rPr>
              <a:t>DoD</a:t>
            </a:r>
            <a:r>
              <a:rPr lang="en-US" sz="1400" dirty="0" smtClean="0">
                <a:solidFill>
                  <a:srgbClr val="000000"/>
                </a:solidFill>
              </a:rPr>
              <a:t>, HSIs, NREI, etc.)</a:t>
            </a:r>
          </a:p>
        </p:txBody>
      </p:sp>
    </p:spTree>
    <p:extLst>
      <p:ext uri="{BB962C8B-B14F-4D97-AF65-F5344CB8AC3E}">
        <p14:creationId xmlns:p14="http://schemas.microsoft.com/office/powerpoint/2010/main" val="31219074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4686148" cy="1325563"/>
          </a:xfrm>
        </p:spPr>
        <p:txBody>
          <a:bodyPr/>
          <a:lstStyle/>
          <a:p>
            <a:r>
              <a:rPr lang="en-US" dirty="0" err="1" smtClean="0"/>
              <a:t>KMQ</a:t>
            </a:r>
            <a:r>
              <a:rPr lang="en-US" dirty="0" smtClean="0"/>
              <a:t> 2:</a:t>
            </a:r>
            <a:br>
              <a:rPr lang="en-US" dirty="0" smtClean="0"/>
            </a:br>
            <a:r>
              <a:rPr lang="en-US" dirty="0" smtClean="0"/>
              <a:t>Summary Products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8764" t="78518" r="29384"/>
          <a:stretch/>
        </p:blipFill>
        <p:spPr>
          <a:xfrm>
            <a:off x="191916" y="3470363"/>
            <a:ext cx="6037610" cy="291817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0080" t="35225" r="38530" b="17861"/>
          <a:stretch/>
        </p:blipFill>
        <p:spPr>
          <a:xfrm>
            <a:off x="6666260" y="79023"/>
            <a:ext cx="2318777" cy="4788779"/>
          </a:xfrm>
          <a:prstGeom prst="rect">
            <a:avLst/>
          </a:prstGeom>
        </p:spPr>
      </p:pic>
      <p:sp>
        <p:nvSpPr>
          <p:cNvPr id="7" name="TextBox 6"/>
          <p:cNvSpPr txBox="1"/>
          <p:nvPr/>
        </p:nvSpPr>
        <p:spPr>
          <a:xfrm>
            <a:off x="191916" y="2063223"/>
            <a:ext cx="2619018"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Can be directly produced from </a:t>
            </a:r>
            <a:r>
              <a:rPr lang="en-US" sz="2400" dirty="0" err="1" smtClean="0"/>
              <a:t>CHaMP</a:t>
            </a:r>
            <a:r>
              <a:rPr lang="en-US" sz="2400" dirty="0" smtClean="0"/>
              <a:t>/</a:t>
            </a:r>
            <a:r>
              <a:rPr lang="en-US" sz="2400" dirty="0" err="1" smtClean="0"/>
              <a:t>ISEMP</a:t>
            </a:r>
            <a:endParaRPr lang="en-US" sz="2400" dirty="0" smtClean="0"/>
          </a:p>
        </p:txBody>
      </p:sp>
      <p:sp>
        <p:nvSpPr>
          <p:cNvPr id="8" name="TextBox 7"/>
          <p:cNvSpPr txBox="1"/>
          <p:nvPr/>
        </p:nvSpPr>
        <p:spPr>
          <a:xfrm>
            <a:off x="2810934" y="1576801"/>
            <a:ext cx="344875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Can be better </a:t>
            </a:r>
            <a:r>
              <a:rPr lang="en-US" sz="2400" i="1" dirty="0" smtClean="0"/>
              <a:t>informed</a:t>
            </a:r>
            <a:r>
              <a:rPr lang="en-US" sz="2400" dirty="0"/>
              <a:t> </a:t>
            </a:r>
            <a:r>
              <a:rPr lang="en-US" sz="2400" dirty="0" smtClean="0"/>
              <a:t>by </a:t>
            </a:r>
            <a:r>
              <a:rPr lang="en-US" sz="2400" dirty="0" err="1" smtClean="0"/>
              <a:t>CHaMP</a:t>
            </a:r>
            <a:r>
              <a:rPr lang="en-US" sz="2400" dirty="0" smtClean="0"/>
              <a:t>/</a:t>
            </a:r>
            <a:r>
              <a:rPr lang="en-US" sz="2400" dirty="0" err="1" smtClean="0"/>
              <a:t>ISEMP</a:t>
            </a:r>
            <a:r>
              <a:rPr lang="en-US" sz="2400" dirty="0" smtClean="0"/>
              <a:t>/</a:t>
            </a:r>
            <a:r>
              <a:rPr lang="en-US" sz="2400" dirty="0" err="1" smtClean="0"/>
              <a:t>AEM</a:t>
            </a:r>
            <a:endParaRPr lang="en-US" sz="2400" dirty="0" smtClean="0"/>
          </a:p>
          <a:p>
            <a:pPr marL="342900" indent="-342900">
              <a:buFont typeface="Arial" panose="020B0604020202020204" pitchFamily="34" charset="0"/>
              <a:buChar char="•"/>
            </a:pPr>
            <a:r>
              <a:rPr lang="en-US" sz="2400" dirty="0" smtClean="0"/>
              <a:t>Still requires expert and stakeholder input (e.g. Atlas)</a:t>
            </a:r>
          </a:p>
        </p:txBody>
      </p:sp>
      <p:sp>
        <p:nvSpPr>
          <p:cNvPr id="9" name="TextBox 8"/>
          <p:cNvSpPr txBox="1"/>
          <p:nvPr/>
        </p:nvSpPr>
        <p:spPr>
          <a:xfrm>
            <a:off x="5971822" y="4929452"/>
            <a:ext cx="3172178"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Can be better </a:t>
            </a:r>
            <a:r>
              <a:rPr lang="en-US" sz="2400" i="1" dirty="0"/>
              <a:t>informed</a:t>
            </a:r>
            <a:r>
              <a:rPr lang="en-US" sz="2400" dirty="0"/>
              <a:t> by </a:t>
            </a:r>
            <a:r>
              <a:rPr lang="en-US" sz="2400" dirty="0" err="1"/>
              <a:t>CHaMP</a:t>
            </a:r>
            <a:r>
              <a:rPr lang="en-US" sz="2400" dirty="0"/>
              <a:t>/</a:t>
            </a:r>
            <a:r>
              <a:rPr lang="en-US" sz="2400" dirty="0" err="1"/>
              <a:t>ISEMP</a:t>
            </a:r>
            <a:r>
              <a:rPr lang="en-US" sz="2400" dirty="0"/>
              <a:t>/</a:t>
            </a:r>
            <a:r>
              <a:rPr lang="en-US" sz="2400" dirty="0" err="1"/>
              <a:t>AEM</a:t>
            </a:r>
            <a:endParaRPr lang="en-US" sz="2400" dirty="0"/>
          </a:p>
          <a:p>
            <a:pPr marL="342900" indent="-342900">
              <a:buFont typeface="Arial" panose="020B0604020202020204" pitchFamily="34" charset="0"/>
              <a:buChar char="•"/>
            </a:pPr>
            <a:r>
              <a:rPr lang="en-US" sz="2400" dirty="0"/>
              <a:t>Still requires expert </a:t>
            </a:r>
            <a:r>
              <a:rPr lang="en-US" sz="2400" dirty="0" smtClean="0"/>
              <a:t>designers…</a:t>
            </a:r>
            <a:endParaRPr lang="en-US" sz="2400" dirty="0"/>
          </a:p>
        </p:txBody>
      </p:sp>
      <p:sp>
        <p:nvSpPr>
          <p:cNvPr id="10" name="Down Arrow 9"/>
          <p:cNvSpPr/>
          <p:nvPr/>
        </p:nvSpPr>
        <p:spPr>
          <a:xfrm>
            <a:off x="1227799" y="3347994"/>
            <a:ext cx="315412" cy="4956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rot="1653021">
            <a:off x="3566319" y="3570498"/>
            <a:ext cx="384792" cy="6046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7954410">
            <a:off x="5670578" y="5463822"/>
            <a:ext cx="394493" cy="6199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76655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628650" y="-140482"/>
            <a:ext cx="4163489"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smtClean="0">
                <a:latin typeface="+mn-lt"/>
              </a:rPr>
              <a:t>CRITFC-</a:t>
            </a:r>
            <a:r>
              <a:rPr lang="en-US" sz="3200" b="1" dirty="0" err="1" smtClean="0">
                <a:latin typeface="+mn-lt"/>
              </a:rPr>
              <a:t>CHaMP</a:t>
            </a:r>
            <a:r>
              <a:rPr lang="en-US" sz="3200" b="1" dirty="0" smtClean="0">
                <a:latin typeface="+mn-lt"/>
              </a:rPr>
              <a:t> collaboration</a:t>
            </a:r>
            <a:endParaRPr lang="en-US" sz="3200" b="1" dirty="0">
              <a:latin typeface="+mn-lt"/>
            </a:endParaRPr>
          </a:p>
        </p:txBody>
      </p:sp>
      <p:sp>
        <p:nvSpPr>
          <p:cNvPr id="5" name="Content Placeholder 2"/>
          <p:cNvSpPr>
            <a:spLocks noGrp="1"/>
          </p:cNvSpPr>
          <p:nvPr>
            <p:ph idx="1"/>
          </p:nvPr>
        </p:nvSpPr>
        <p:spPr>
          <a:xfrm>
            <a:off x="457200" y="1384524"/>
            <a:ext cx="4430782" cy="4953765"/>
          </a:xfrm>
        </p:spPr>
        <p:txBody>
          <a:bodyPr>
            <a:noAutofit/>
          </a:bodyPr>
          <a:lstStyle/>
          <a:p>
            <a:pPr>
              <a:lnSpc>
                <a:spcPct val="120000"/>
              </a:lnSpc>
              <a:spcBef>
                <a:spcPts val="0"/>
              </a:spcBef>
              <a:spcAft>
                <a:spcPts val="400"/>
              </a:spcAft>
            </a:pPr>
            <a:r>
              <a:rPr lang="en-US" sz="1800" dirty="0" smtClean="0">
                <a:solidFill>
                  <a:srgbClr val="A6A6A6"/>
                </a:solidFill>
              </a:rPr>
              <a:t>CRITFC has separate funding, yet involved in </a:t>
            </a:r>
            <a:r>
              <a:rPr lang="en-US" sz="1800" dirty="0" err="1" smtClean="0">
                <a:solidFill>
                  <a:srgbClr val="A6A6A6"/>
                </a:solidFill>
              </a:rPr>
              <a:t>CHaMP</a:t>
            </a:r>
            <a:r>
              <a:rPr lang="en-US" sz="1800" dirty="0" smtClean="0">
                <a:solidFill>
                  <a:srgbClr val="A6A6A6"/>
                </a:solidFill>
              </a:rPr>
              <a:t>:</a:t>
            </a:r>
          </a:p>
          <a:p>
            <a:pPr lvl="1">
              <a:lnSpc>
                <a:spcPct val="120000"/>
              </a:lnSpc>
              <a:spcBef>
                <a:spcPts val="0"/>
              </a:spcBef>
              <a:spcAft>
                <a:spcPts val="400"/>
              </a:spcAft>
            </a:pPr>
            <a:r>
              <a:rPr lang="en-US" sz="1600" dirty="0" smtClean="0">
                <a:solidFill>
                  <a:srgbClr val="A6A6A6"/>
                </a:solidFill>
              </a:rPr>
              <a:t>Protocol &amp; metric development, field data collection, analyses, interpretation &amp; reporting</a:t>
            </a:r>
            <a:endParaRPr lang="en-US" sz="1600" u="sng" dirty="0" smtClean="0">
              <a:solidFill>
                <a:srgbClr val="A6A6A6"/>
              </a:solidFill>
            </a:endParaRPr>
          </a:p>
          <a:p>
            <a:pPr>
              <a:lnSpc>
                <a:spcPct val="120000"/>
              </a:lnSpc>
              <a:spcBef>
                <a:spcPts val="0"/>
              </a:spcBef>
              <a:spcAft>
                <a:spcPts val="400"/>
              </a:spcAft>
            </a:pPr>
            <a:r>
              <a:rPr lang="en-US" sz="1800" dirty="0" smtClean="0">
                <a:solidFill>
                  <a:srgbClr val="000000"/>
                </a:solidFill>
              </a:rPr>
              <a:t>Timeline</a:t>
            </a:r>
          </a:p>
          <a:p>
            <a:pPr lvl="1">
              <a:lnSpc>
                <a:spcPct val="120000"/>
              </a:lnSpc>
              <a:spcBef>
                <a:spcPts val="0"/>
              </a:spcBef>
              <a:spcAft>
                <a:spcPts val="400"/>
              </a:spcAft>
            </a:pPr>
            <a:r>
              <a:rPr lang="en-US" sz="1600" u="sng" dirty="0" smtClean="0">
                <a:solidFill>
                  <a:srgbClr val="A6A6A6"/>
                </a:solidFill>
              </a:rPr>
              <a:t>2010</a:t>
            </a:r>
            <a:r>
              <a:rPr lang="en-US" sz="1600" dirty="0" smtClean="0">
                <a:solidFill>
                  <a:srgbClr val="A6A6A6"/>
                </a:solidFill>
              </a:rPr>
              <a:t>: CRITFC implements own habitat protocol in UGR, Catherine Ck. &amp; </a:t>
            </a:r>
            <a:r>
              <a:rPr lang="en-US" sz="1600" dirty="0" err="1" smtClean="0">
                <a:solidFill>
                  <a:srgbClr val="A6A6A6"/>
                </a:solidFill>
              </a:rPr>
              <a:t>Minam</a:t>
            </a:r>
            <a:endParaRPr lang="en-US" sz="1600" dirty="0" smtClean="0">
              <a:solidFill>
                <a:srgbClr val="A6A6A6"/>
              </a:solidFill>
            </a:endParaRPr>
          </a:p>
          <a:p>
            <a:pPr lvl="1">
              <a:lnSpc>
                <a:spcPct val="120000"/>
              </a:lnSpc>
              <a:spcBef>
                <a:spcPts val="0"/>
              </a:spcBef>
              <a:spcAft>
                <a:spcPts val="400"/>
              </a:spcAft>
            </a:pPr>
            <a:r>
              <a:rPr lang="en-US" sz="1600" u="sng" dirty="0" smtClean="0">
                <a:solidFill>
                  <a:srgbClr val="A6A6A6"/>
                </a:solidFill>
              </a:rPr>
              <a:t>2011 – Present</a:t>
            </a:r>
            <a:r>
              <a:rPr lang="en-US" sz="1600" dirty="0" smtClean="0">
                <a:solidFill>
                  <a:srgbClr val="A6A6A6"/>
                </a:solidFill>
              </a:rPr>
              <a:t>: CRITFC &amp; ODFW adopt </a:t>
            </a:r>
            <a:r>
              <a:rPr lang="en-US" sz="1600" dirty="0" err="1" smtClean="0">
                <a:solidFill>
                  <a:srgbClr val="A6A6A6"/>
                </a:solidFill>
              </a:rPr>
              <a:t>CHaMP</a:t>
            </a:r>
            <a:endParaRPr lang="en-US" sz="1600" dirty="0" smtClean="0">
              <a:solidFill>
                <a:srgbClr val="A6A6A6"/>
              </a:solidFill>
            </a:endParaRPr>
          </a:p>
          <a:p>
            <a:pPr lvl="2">
              <a:lnSpc>
                <a:spcPct val="120000"/>
              </a:lnSpc>
              <a:spcBef>
                <a:spcPts val="0"/>
              </a:spcBef>
              <a:spcAft>
                <a:spcPts val="400"/>
              </a:spcAft>
            </a:pPr>
            <a:r>
              <a:rPr lang="en-US" sz="1400" dirty="0" smtClean="0">
                <a:solidFill>
                  <a:srgbClr val="A6A6A6"/>
                </a:solidFill>
              </a:rPr>
              <a:t>Coordinate with larger regional program</a:t>
            </a:r>
          </a:p>
          <a:p>
            <a:pPr lvl="2">
              <a:lnSpc>
                <a:spcPct val="120000"/>
              </a:lnSpc>
              <a:spcBef>
                <a:spcPts val="0"/>
              </a:spcBef>
              <a:spcAft>
                <a:spcPts val="400"/>
              </a:spcAft>
            </a:pPr>
            <a:r>
              <a:rPr lang="en-US" sz="1400" dirty="0" smtClean="0">
                <a:solidFill>
                  <a:srgbClr val="A6A6A6"/>
                </a:solidFill>
              </a:rPr>
              <a:t>Take advantage of DEM products (</a:t>
            </a:r>
            <a:r>
              <a:rPr lang="en-US" sz="1400" dirty="0" err="1" smtClean="0">
                <a:solidFill>
                  <a:srgbClr val="A6A6A6"/>
                </a:solidFill>
              </a:rPr>
              <a:t>DoD</a:t>
            </a:r>
            <a:r>
              <a:rPr lang="en-US" sz="1400" dirty="0" smtClean="0">
                <a:solidFill>
                  <a:srgbClr val="A6A6A6"/>
                </a:solidFill>
              </a:rPr>
              <a:t>, HSIs, NREI, etc.)</a:t>
            </a:r>
          </a:p>
          <a:p>
            <a:pPr lvl="1">
              <a:lnSpc>
                <a:spcPct val="120000"/>
              </a:lnSpc>
              <a:spcBef>
                <a:spcPts val="0"/>
              </a:spcBef>
              <a:spcAft>
                <a:spcPts val="400"/>
              </a:spcAft>
            </a:pPr>
            <a:r>
              <a:rPr lang="en-US" sz="1600" u="sng" dirty="0" smtClean="0">
                <a:solidFill>
                  <a:srgbClr val="000000"/>
                </a:solidFill>
              </a:rPr>
              <a:t>2013</a:t>
            </a:r>
            <a:r>
              <a:rPr lang="en-US" sz="1600" dirty="0" smtClean="0">
                <a:solidFill>
                  <a:srgbClr val="000000"/>
                </a:solidFill>
              </a:rPr>
              <a:t>: CTUIR adopts </a:t>
            </a:r>
            <a:r>
              <a:rPr lang="en-US" sz="1600" dirty="0" err="1" smtClean="0">
                <a:solidFill>
                  <a:srgbClr val="000000"/>
                </a:solidFill>
              </a:rPr>
              <a:t>CHaMP</a:t>
            </a:r>
            <a:r>
              <a:rPr lang="en-US" sz="1600" dirty="0" smtClean="0">
                <a:solidFill>
                  <a:srgbClr val="000000"/>
                </a:solidFill>
              </a:rPr>
              <a:t>; ODFW &amp; CRITFC initiate </a:t>
            </a:r>
            <a:r>
              <a:rPr lang="en-US" sz="1600" dirty="0" err="1" smtClean="0">
                <a:solidFill>
                  <a:srgbClr val="000000"/>
                </a:solidFill>
              </a:rPr>
              <a:t>CHaMP</a:t>
            </a:r>
            <a:r>
              <a:rPr lang="en-US" sz="1600" dirty="0" smtClean="0">
                <a:solidFill>
                  <a:srgbClr val="000000"/>
                </a:solidFill>
              </a:rPr>
              <a:t> in </a:t>
            </a:r>
            <a:r>
              <a:rPr lang="en-US" sz="1600" dirty="0" err="1" smtClean="0">
                <a:solidFill>
                  <a:srgbClr val="000000"/>
                </a:solidFill>
              </a:rPr>
              <a:t>Minam</a:t>
            </a:r>
            <a:r>
              <a:rPr lang="en-US" sz="1600" dirty="0" smtClean="0">
                <a:solidFill>
                  <a:srgbClr val="000000"/>
                </a:solidFill>
              </a:rPr>
              <a:t> R.</a:t>
            </a:r>
          </a:p>
          <a:p>
            <a:pPr>
              <a:lnSpc>
                <a:spcPct val="120000"/>
              </a:lnSpc>
              <a:spcBef>
                <a:spcPts val="0"/>
              </a:spcBef>
              <a:spcAft>
                <a:spcPts val="400"/>
              </a:spcAft>
            </a:pPr>
            <a:endParaRPr lang="en-US" sz="1800" dirty="0">
              <a:solidFill>
                <a:srgbClr val="000000"/>
              </a:solidFill>
            </a:endParaRPr>
          </a:p>
        </p:txBody>
      </p:sp>
      <p:pic>
        <p:nvPicPr>
          <p:cNvPr id="2" name="Picture 1" descr="DSCN462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64395" y="3534587"/>
            <a:ext cx="3829180" cy="2871885"/>
          </a:xfrm>
          <a:prstGeom prst="rect">
            <a:avLst/>
          </a:prstGeom>
        </p:spPr>
      </p:pic>
      <p:pic>
        <p:nvPicPr>
          <p:cNvPr id="6" name="Picture 5" descr="DSCN471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2385" y="539173"/>
            <a:ext cx="3845159" cy="2883869"/>
          </a:xfrm>
          <a:prstGeom prst="rect">
            <a:avLst/>
          </a:prstGeom>
        </p:spPr>
      </p:pic>
    </p:spTree>
    <p:extLst>
      <p:ext uri="{BB962C8B-B14F-4D97-AF65-F5344CB8AC3E}">
        <p14:creationId xmlns:p14="http://schemas.microsoft.com/office/powerpoint/2010/main" val="33071255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628650" y="75194"/>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smtClean="0">
                <a:latin typeface="+mn-lt"/>
              </a:rPr>
              <a:t>Outline</a:t>
            </a:r>
            <a:endParaRPr lang="en-US" sz="3200" b="1" dirty="0">
              <a:latin typeface="+mn-lt"/>
            </a:endParaRPr>
          </a:p>
        </p:txBody>
      </p:sp>
      <p:sp>
        <p:nvSpPr>
          <p:cNvPr id="5" name="Content Placeholder 2"/>
          <p:cNvSpPr>
            <a:spLocks noGrp="1"/>
          </p:cNvSpPr>
          <p:nvPr>
            <p:ph idx="1"/>
          </p:nvPr>
        </p:nvSpPr>
        <p:spPr/>
        <p:txBody>
          <a:bodyPr>
            <a:normAutofit/>
          </a:bodyPr>
          <a:lstStyle/>
          <a:p>
            <a:r>
              <a:rPr lang="en-US" sz="2400" dirty="0" smtClean="0">
                <a:solidFill>
                  <a:srgbClr val="A6A6A6"/>
                </a:solidFill>
              </a:rPr>
              <a:t>Brief introduction to CRITFC Accords habitat project in the upper Grande </a:t>
            </a:r>
            <a:r>
              <a:rPr lang="en-US" sz="2400" dirty="0" err="1" smtClean="0">
                <a:solidFill>
                  <a:srgbClr val="A6A6A6"/>
                </a:solidFill>
              </a:rPr>
              <a:t>Ronde</a:t>
            </a:r>
            <a:r>
              <a:rPr lang="en-US" sz="2400" dirty="0" smtClean="0">
                <a:solidFill>
                  <a:srgbClr val="A6A6A6"/>
                </a:solidFill>
              </a:rPr>
              <a:t> River</a:t>
            </a:r>
          </a:p>
          <a:p>
            <a:r>
              <a:rPr lang="en-US" sz="2400" dirty="0" smtClean="0">
                <a:solidFill>
                  <a:srgbClr val="A6A6A6"/>
                </a:solidFill>
              </a:rPr>
              <a:t>History of CRITFC’s collaboration with </a:t>
            </a:r>
            <a:r>
              <a:rPr lang="en-US" sz="2400" dirty="0" err="1" smtClean="0">
                <a:solidFill>
                  <a:srgbClr val="A6A6A6"/>
                </a:solidFill>
              </a:rPr>
              <a:t>CHaMP</a:t>
            </a:r>
            <a:r>
              <a:rPr lang="en-US" sz="2400" dirty="0" smtClean="0">
                <a:solidFill>
                  <a:srgbClr val="A6A6A6"/>
                </a:solidFill>
              </a:rPr>
              <a:t>-ISEMP</a:t>
            </a:r>
          </a:p>
          <a:p>
            <a:r>
              <a:rPr lang="en-US" sz="2400" dirty="0" smtClean="0"/>
              <a:t>Examples of summary products for restoration planning</a:t>
            </a:r>
          </a:p>
          <a:p>
            <a:endParaRPr lang="en-US" sz="2400" dirty="0"/>
          </a:p>
        </p:txBody>
      </p:sp>
    </p:spTree>
    <p:extLst>
      <p:ext uri="{BB962C8B-B14F-4D97-AF65-F5344CB8AC3E}">
        <p14:creationId xmlns:p14="http://schemas.microsoft.com/office/powerpoint/2010/main" val="34592132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628650" y="155763"/>
            <a:ext cx="7886700" cy="8147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smtClean="0">
                <a:latin typeface="+mn-lt"/>
              </a:rPr>
              <a:t>Grande </a:t>
            </a:r>
            <a:r>
              <a:rPr lang="en-US" sz="3200" b="1" dirty="0" err="1" smtClean="0">
                <a:latin typeface="+mn-lt"/>
              </a:rPr>
              <a:t>Ronde</a:t>
            </a:r>
            <a:r>
              <a:rPr lang="en-US" sz="3200" b="1" dirty="0" smtClean="0">
                <a:latin typeface="+mn-lt"/>
              </a:rPr>
              <a:t> Atlas</a:t>
            </a:r>
            <a:endParaRPr lang="en-US" sz="2700" dirty="0">
              <a:latin typeface="+mn-lt"/>
            </a:endParaRPr>
          </a:p>
        </p:txBody>
      </p:sp>
      <p:sp>
        <p:nvSpPr>
          <p:cNvPr id="6" name="Content Placeholder 2"/>
          <p:cNvSpPr>
            <a:spLocks noGrp="1"/>
          </p:cNvSpPr>
          <p:nvPr>
            <p:ph idx="1"/>
          </p:nvPr>
        </p:nvSpPr>
        <p:spPr>
          <a:xfrm>
            <a:off x="4626361" y="1516319"/>
            <a:ext cx="4310978" cy="4525963"/>
          </a:xfrm>
        </p:spPr>
        <p:txBody>
          <a:bodyPr>
            <a:normAutofit/>
          </a:bodyPr>
          <a:lstStyle/>
          <a:p>
            <a:r>
              <a:rPr lang="en-US" sz="2000" dirty="0" smtClean="0"/>
              <a:t>Guided by </a:t>
            </a:r>
            <a:r>
              <a:rPr lang="en-US" sz="2000" dirty="0" err="1" smtClean="0"/>
              <a:t>Timmie</a:t>
            </a:r>
            <a:r>
              <a:rPr lang="en-US" sz="2000" dirty="0" smtClean="0"/>
              <a:t> </a:t>
            </a:r>
            <a:r>
              <a:rPr lang="en-US" sz="2000" dirty="0" err="1" smtClean="0"/>
              <a:t>Mandish</a:t>
            </a:r>
            <a:r>
              <a:rPr lang="en-US" sz="2000" dirty="0" smtClean="0"/>
              <a:t> &amp; Sean Welch, BPA</a:t>
            </a:r>
          </a:p>
          <a:p>
            <a:r>
              <a:rPr lang="en-US" sz="2000" dirty="0" smtClean="0"/>
              <a:t>Science TAC composed of multiple agencies (ODFW, CTUIR, USFS, BOR, CRITFC, NOAA, Union SWCD, Grande </a:t>
            </a:r>
            <a:r>
              <a:rPr lang="en-US" sz="2000" dirty="0" err="1" smtClean="0"/>
              <a:t>Ronde</a:t>
            </a:r>
            <a:r>
              <a:rPr lang="en-US" sz="2000" dirty="0" smtClean="0"/>
              <a:t> Model Watershed, others…)</a:t>
            </a:r>
          </a:p>
          <a:p>
            <a:r>
              <a:rPr lang="en-US" sz="2000" dirty="0" smtClean="0"/>
              <a:t>Process in a nutshell:</a:t>
            </a:r>
          </a:p>
          <a:p>
            <a:pPr lvl="1"/>
            <a:r>
              <a:rPr lang="en-US" sz="1800" dirty="0" smtClean="0"/>
              <a:t>Designation of “biologically significant reaches”</a:t>
            </a:r>
          </a:p>
          <a:p>
            <a:pPr lvl="1"/>
            <a:r>
              <a:rPr lang="en-US" sz="1800" dirty="0" smtClean="0"/>
              <a:t>Assignment of fish life use to BSRs</a:t>
            </a:r>
          </a:p>
          <a:p>
            <a:pPr lvl="1"/>
            <a:r>
              <a:rPr lang="en-US" sz="1800" dirty="0" smtClean="0"/>
              <a:t>Assessment of limiting factors in BSRs</a:t>
            </a:r>
          </a:p>
          <a:p>
            <a:pPr lvl="1"/>
            <a:r>
              <a:rPr lang="en-US" sz="1800" dirty="0" smtClean="0"/>
              <a:t>Identification and prioritization of restoration activity types</a:t>
            </a:r>
          </a:p>
          <a:p>
            <a:endParaRPr lang="en-US" sz="2000" dirty="0"/>
          </a:p>
        </p:txBody>
      </p:sp>
      <p:pic>
        <p:nvPicPr>
          <p:cNvPr id="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5952" y="1305759"/>
            <a:ext cx="3773487" cy="4975225"/>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9225314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628650" y="208493"/>
            <a:ext cx="7886700" cy="814754"/>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smtClean="0">
                <a:latin typeface="+mn-lt"/>
              </a:rPr>
              <a:t>What do restoration planners want?</a:t>
            </a:r>
            <a:br>
              <a:rPr lang="en-US" sz="3200" b="1" dirty="0" smtClean="0">
                <a:latin typeface="+mn-lt"/>
              </a:rPr>
            </a:br>
            <a:r>
              <a:rPr lang="en-US" sz="2700" dirty="0" smtClean="0">
                <a:latin typeface="+mn-lt"/>
              </a:rPr>
              <a:t>Wrong Answer #1: Opportunistic approach</a:t>
            </a:r>
            <a:endParaRPr lang="en-US" sz="2200" dirty="0">
              <a:latin typeface="+mn-lt"/>
            </a:endParaRPr>
          </a:p>
        </p:txBody>
      </p:sp>
      <p:pic>
        <p:nvPicPr>
          <p:cNvPr id="9" name="Picture 4" descr="Restoration_Bisson"/>
          <p:cNvPicPr>
            <a:picLocks noChangeAspect="1" noChangeArrowheads="1"/>
          </p:cNvPicPr>
          <p:nvPr/>
        </p:nvPicPr>
        <p:blipFill>
          <a:blip r:embed="rId2" cstate="print"/>
          <a:srcRect/>
          <a:stretch>
            <a:fillRect/>
          </a:stretch>
        </p:blipFill>
        <p:spPr bwMode="auto">
          <a:xfrm>
            <a:off x="2570739" y="1234110"/>
            <a:ext cx="3778437" cy="5037916"/>
          </a:xfrm>
          <a:prstGeom prst="rect">
            <a:avLst/>
          </a:prstGeom>
          <a:noFill/>
          <a:ln w="9525">
            <a:noFill/>
            <a:miter lim="800000"/>
            <a:headEnd/>
            <a:tailEnd/>
          </a:ln>
        </p:spPr>
      </p:pic>
    </p:spTree>
    <p:extLst>
      <p:ext uri="{BB962C8B-B14F-4D97-AF65-F5344CB8AC3E}">
        <p14:creationId xmlns:p14="http://schemas.microsoft.com/office/powerpoint/2010/main" val="3119646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628650" y="208493"/>
            <a:ext cx="7886700" cy="814754"/>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smtClean="0">
                <a:latin typeface="+mn-lt"/>
              </a:rPr>
              <a:t>What do restoration planners want?</a:t>
            </a:r>
            <a:br>
              <a:rPr lang="en-US" sz="3200" b="1" dirty="0" smtClean="0">
                <a:latin typeface="+mn-lt"/>
              </a:rPr>
            </a:br>
            <a:r>
              <a:rPr lang="en-US" sz="2700" dirty="0" smtClean="0">
                <a:latin typeface="+mn-lt"/>
              </a:rPr>
              <a:t>Wrong Answer #2: Raw data (</a:t>
            </a:r>
            <a:r>
              <a:rPr lang="en-US" sz="2700" dirty="0" err="1" smtClean="0">
                <a:latin typeface="+mn-lt"/>
              </a:rPr>
              <a:t>inc.</a:t>
            </a:r>
            <a:r>
              <a:rPr lang="en-US" sz="2700" dirty="0" smtClean="0">
                <a:latin typeface="+mn-lt"/>
              </a:rPr>
              <a:t> measurements </a:t>
            </a:r>
            <a:r>
              <a:rPr lang="en-US" sz="2700" i="1" dirty="0" smtClean="0">
                <a:latin typeface="+mn-lt"/>
              </a:rPr>
              <a:t>and</a:t>
            </a:r>
            <a:r>
              <a:rPr lang="en-US" sz="2700" dirty="0" smtClean="0">
                <a:latin typeface="+mn-lt"/>
              </a:rPr>
              <a:t> metrics)</a:t>
            </a:r>
            <a:endParaRPr lang="en-US" sz="2200" dirty="0">
              <a:latin typeface="+mn-lt"/>
            </a:endParaRPr>
          </a:p>
        </p:txBody>
      </p:sp>
      <p:pic>
        <p:nvPicPr>
          <p:cNvPr id="2" name="Picture 1"/>
          <p:cNvPicPr>
            <a:picLocks noChangeAspect="1"/>
          </p:cNvPicPr>
          <p:nvPr/>
        </p:nvPicPr>
        <p:blipFill>
          <a:blip r:embed="rId2"/>
          <a:stretch>
            <a:fillRect/>
          </a:stretch>
        </p:blipFill>
        <p:spPr>
          <a:xfrm>
            <a:off x="744696" y="1257733"/>
            <a:ext cx="7780884" cy="4725654"/>
          </a:xfrm>
          <a:prstGeom prst="rect">
            <a:avLst/>
          </a:prstGeom>
        </p:spPr>
      </p:pic>
    </p:spTree>
    <p:extLst>
      <p:ext uri="{BB962C8B-B14F-4D97-AF65-F5344CB8AC3E}">
        <p14:creationId xmlns:p14="http://schemas.microsoft.com/office/powerpoint/2010/main" val="14812553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260501" y="76200"/>
            <a:ext cx="8622998" cy="563562"/>
          </a:xfrm>
        </p:spPr>
        <p:txBody>
          <a:bodyPr>
            <a:noAutofit/>
          </a:bodyPr>
          <a:lstStyle/>
          <a:p>
            <a:r>
              <a:rPr lang="en-US" sz="3200" b="1" dirty="0" smtClean="0">
                <a:solidFill>
                  <a:schemeClr val="bg1"/>
                </a:solidFill>
                <a:latin typeface="+mn-lt"/>
              </a:rPr>
              <a:t>Effective shade in the upper Grande Ronde</a:t>
            </a:r>
          </a:p>
        </p:txBody>
      </p:sp>
      <p:sp>
        <p:nvSpPr>
          <p:cNvPr id="4" name="Title 1"/>
          <p:cNvSpPr txBox="1">
            <a:spLocks/>
          </p:cNvSpPr>
          <p:nvPr/>
        </p:nvSpPr>
        <p:spPr>
          <a:xfrm>
            <a:off x="628650" y="208493"/>
            <a:ext cx="7886700" cy="531554"/>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smtClean="0">
                <a:latin typeface="+mn-lt"/>
              </a:rPr>
              <a:t>Where do fish spawn in the upper Grande </a:t>
            </a:r>
            <a:r>
              <a:rPr lang="en-US" sz="3200" b="1" dirty="0" err="1" smtClean="0">
                <a:latin typeface="+mn-lt"/>
              </a:rPr>
              <a:t>Ronde</a:t>
            </a:r>
            <a:r>
              <a:rPr lang="en-US" sz="3200" b="1" dirty="0" smtClean="0">
                <a:latin typeface="+mn-lt"/>
              </a:rPr>
              <a:t>?</a:t>
            </a:r>
          </a:p>
        </p:txBody>
      </p:sp>
      <p:pic>
        <p:nvPicPr>
          <p:cNvPr id="3" name="Picture 2" descr="Raw_redds_UG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92" y="913639"/>
            <a:ext cx="3730941" cy="5564060"/>
          </a:xfrm>
          <a:prstGeom prst="rect">
            <a:avLst/>
          </a:prstGeom>
        </p:spPr>
      </p:pic>
      <p:pic>
        <p:nvPicPr>
          <p:cNvPr id="5" name="Picture 4" descr="2010_ExtrapReddDensity_UGR.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49081" y="873780"/>
            <a:ext cx="3906327" cy="5603916"/>
          </a:xfrm>
          <a:prstGeom prst="rect">
            <a:avLst/>
          </a:prstGeom>
        </p:spPr>
      </p:pic>
      <p:sp>
        <p:nvSpPr>
          <p:cNvPr id="6" name="TextBox 5"/>
          <p:cNvSpPr txBox="1"/>
          <p:nvPr/>
        </p:nvSpPr>
        <p:spPr>
          <a:xfrm>
            <a:off x="3746230" y="1196897"/>
            <a:ext cx="1571591" cy="5663090"/>
          </a:xfrm>
          <a:prstGeom prst="rect">
            <a:avLst/>
          </a:prstGeom>
          <a:noFill/>
        </p:spPr>
        <p:txBody>
          <a:bodyPr wrap="square" rtlCol="0">
            <a:spAutoFit/>
          </a:bodyPr>
          <a:lstStyle/>
          <a:p>
            <a:pPr algn="ctr"/>
            <a:r>
              <a:rPr lang="en-US" dirty="0" err="1" smtClean="0"/>
              <a:t>Redd</a:t>
            </a:r>
            <a:r>
              <a:rPr lang="en-US" dirty="0" smtClean="0"/>
              <a:t> counts</a:t>
            </a:r>
          </a:p>
          <a:p>
            <a:pPr algn="ctr"/>
            <a:endParaRPr lang="en-US" sz="800" dirty="0" smtClean="0"/>
          </a:p>
          <a:p>
            <a:pPr algn="ctr"/>
            <a:r>
              <a:rPr lang="en-US" dirty="0" smtClean="0"/>
              <a:t>+</a:t>
            </a:r>
          </a:p>
          <a:p>
            <a:pPr algn="ctr"/>
            <a:endParaRPr lang="en-US" sz="800" dirty="0" smtClean="0"/>
          </a:p>
          <a:p>
            <a:pPr algn="ctr"/>
            <a:r>
              <a:rPr lang="en-US" dirty="0" smtClean="0"/>
              <a:t>Survey extent</a:t>
            </a:r>
          </a:p>
          <a:p>
            <a:pPr algn="ctr"/>
            <a:endParaRPr lang="en-US" sz="800" dirty="0" smtClean="0"/>
          </a:p>
          <a:p>
            <a:pPr algn="ctr"/>
            <a:r>
              <a:rPr lang="en-US" dirty="0" smtClean="0"/>
              <a:t>+</a:t>
            </a:r>
          </a:p>
          <a:p>
            <a:pPr algn="ctr"/>
            <a:endParaRPr lang="en-US" sz="800" dirty="0" smtClean="0"/>
          </a:p>
          <a:p>
            <a:pPr algn="ctr"/>
            <a:r>
              <a:rPr lang="en-US" dirty="0" smtClean="0"/>
              <a:t>Spawning extent</a:t>
            </a:r>
          </a:p>
          <a:p>
            <a:pPr algn="ctr"/>
            <a:endParaRPr lang="en-US" sz="800" dirty="0" smtClean="0"/>
          </a:p>
          <a:p>
            <a:pPr algn="ctr"/>
            <a:r>
              <a:rPr lang="en-US" dirty="0" smtClean="0"/>
              <a:t>+</a:t>
            </a:r>
          </a:p>
          <a:p>
            <a:pPr algn="ctr"/>
            <a:endParaRPr lang="en-US" sz="800" dirty="0" smtClean="0"/>
          </a:p>
          <a:p>
            <a:pPr algn="ctr"/>
            <a:r>
              <a:rPr lang="en-US" dirty="0" smtClean="0"/>
              <a:t>Extrapolation to </a:t>
            </a:r>
            <a:r>
              <a:rPr lang="en-US" dirty="0" err="1" smtClean="0"/>
              <a:t>unsurveyed</a:t>
            </a:r>
            <a:r>
              <a:rPr lang="en-US" dirty="0" smtClean="0"/>
              <a:t> areas*</a:t>
            </a:r>
          </a:p>
          <a:p>
            <a:pPr algn="ctr"/>
            <a:endParaRPr lang="en-US" sz="800" dirty="0" smtClean="0"/>
          </a:p>
          <a:p>
            <a:pPr algn="ctr"/>
            <a:r>
              <a:rPr lang="en-US" dirty="0"/>
              <a:t>=</a:t>
            </a:r>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p:txBody>
      </p:sp>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37738" y="5368672"/>
            <a:ext cx="955722" cy="1175591"/>
          </a:xfrm>
          <a:prstGeom prst="rect">
            <a:avLst/>
          </a:prstGeom>
        </p:spPr>
      </p:pic>
      <p:pic>
        <p:nvPicPr>
          <p:cNvPr id="9" name="Picture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964319" y="5361263"/>
            <a:ext cx="1004962" cy="1228682"/>
          </a:xfrm>
          <a:prstGeom prst="rect">
            <a:avLst/>
          </a:prstGeom>
        </p:spPr>
      </p:pic>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943404" y="5344785"/>
            <a:ext cx="1001233" cy="1225945"/>
          </a:xfrm>
          <a:prstGeom prst="rect">
            <a:avLst/>
          </a:prstGeom>
        </p:spPr>
      </p:pic>
      <p:sp>
        <p:nvSpPr>
          <p:cNvPr id="8" name="TextBox 7"/>
          <p:cNvSpPr txBox="1"/>
          <p:nvPr/>
        </p:nvSpPr>
        <p:spPr>
          <a:xfrm>
            <a:off x="2713734" y="6550223"/>
            <a:ext cx="3828692" cy="307777"/>
          </a:xfrm>
          <a:prstGeom prst="rect">
            <a:avLst/>
          </a:prstGeom>
          <a:noFill/>
        </p:spPr>
        <p:txBody>
          <a:bodyPr wrap="none" rtlCol="0">
            <a:spAutoFit/>
          </a:bodyPr>
          <a:lstStyle/>
          <a:p>
            <a:r>
              <a:rPr lang="en-US" sz="1400" dirty="0" smtClean="0"/>
              <a:t>*Extrapolation based on River Styles valley setting</a:t>
            </a:r>
            <a:endParaRPr lang="en-US" sz="1400" dirty="0"/>
          </a:p>
        </p:txBody>
      </p:sp>
    </p:spTree>
    <p:extLst>
      <p:ext uri="{BB962C8B-B14F-4D97-AF65-F5344CB8AC3E}">
        <p14:creationId xmlns:p14="http://schemas.microsoft.com/office/powerpoint/2010/main" val="104633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628650" y="170953"/>
            <a:ext cx="7886700" cy="5592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smtClean="0">
                <a:latin typeface="+mn-lt"/>
              </a:rPr>
              <a:t>What about the raw thermal imagery?</a:t>
            </a:r>
            <a:endParaRPr lang="en-US" sz="2200" dirty="0">
              <a:latin typeface="+mn-lt"/>
            </a:endParaRPr>
          </a:p>
        </p:txBody>
      </p:sp>
      <p:pic>
        <p:nvPicPr>
          <p:cNvPr id="14" name="Pictur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48366" y="1042404"/>
            <a:ext cx="4828354" cy="5715615"/>
          </a:xfrm>
          <a:prstGeom prst="rect">
            <a:avLst/>
          </a:prstGeom>
        </p:spPr>
      </p:pic>
      <p:sp>
        <p:nvSpPr>
          <p:cNvPr id="15" name="TextBox 14"/>
          <p:cNvSpPr txBox="1"/>
          <p:nvPr/>
        </p:nvSpPr>
        <p:spPr>
          <a:xfrm>
            <a:off x="83862" y="1234112"/>
            <a:ext cx="2132502" cy="2031325"/>
          </a:xfrm>
          <a:prstGeom prst="rect">
            <a:avLst/>
          </a:prstGeom>
          <a:noFill/>
        </p:spPr>
        <p:txBody>
          <a:bodyPr wrap="square" rtlCol="0">
            <a:spAutoFit/>
          </a:bodyPr>
          <a:lstStyle/>
          <a:p>
            <a:pPr algn="r"/>
            <a:r>
              <a:rPr lang="en-US" b="1" dirty="0" smtClean="0"/>
              <a:t>Spatially-continuous FLIR images</a:t>
            </a:r>
          </a:p>
          <a:p>
            <a:pPr algn="r"/>
            <a:endParaRPr lang="en-US" dirty="0" smtClean="0"/>
          </a:p>
          <a:p>
            <a:pPr algn="r"/>
            <a:r>
              <a:rPr lang="en-US" dirty="0" smtClean="0"/>
              <a:t>- Potential for use in recovery planning, but can (&amp; should) be taken further</a:t>
            </a:r>
            <a:endParaRPr lang="en-US" dirty="0"/>
          </a:p>
        </p:txBody>
      </p:sp>
    </p:spTree>
    <p:extLst>
      <p:ext uri="{BB962C8B-B14F-4D97-AF65-F5344CB8AC3E}">
        <p14:creationId xmlns:p14="http://schemas.microsoft.com/office/powerpoint/2010/main" val="10961863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879" y="84515"/>
            <a:ext cx="8089271" cy="920420"/>
          </a:xfrm>
        </p:spPr>
        <p:txBody>
          <a:bodyPr/>
          <a:lstStyle/>
          <a:p>
            <a:r>
              <a:rPr lang="en-US" sz="3200" b="1" dirty="0" smtClean="0">
                <a:solidFill>
                  <a:schemeClr val="bg1"/>
                </a:solidFill>
              </a:rPr>
              <a:t>Heat Source Model</a:t>
            </a:r>
            <a:br>
              <a:rPr lang="en-US" sz="3200" b="1" dirty="0" smtClean="0">
                <a:solidFill>
                  <a:schemeClr val="bg1"/>
                </a:solidFill>
              </a:rPr>
            </a:br>
            <a:r>
              <a:rPr lang="en-US" sz="1800" dirty="0" smtClean="0">
                <a:solidFill>
                  <a:schemeClr val="bg1"/>
                </a:solidFill>
              </a:rPr>
              <a:t>Calibrated for July 10 – September 20, 2010</a:t>
            </a:r>
            <a:endParaRPr lang="en-US" sz="1800" dirty="0">
              <a:solidFill>
                <a:schemeClr val="bg1"/>
              </a:solidFill>
            </a:endParaRPr>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93704" y="1766296"/>
            <a:ext cx="4965573" cy="4066514"/>
          </a:xfrm>
          <a:prstGeom prst="rect">
            <a:avLst/>
          </a:prstGeom>
          <a:noFill/>
          <a:ln w="28575">
            <a:solidFill>
              <a:schemeClr val="bg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495671" y="1279674"/>
            <a:ext cx="3097042" cy="4979407"/>
            <a:chOff x="733329" y="1095469"/>
            <a:chExt cx="3097042" cy="4979407"/>
          </a:xfrm>
        </p:grpSpPr>
        <p:sp>
          <p:nvSpPr>
            <p:cNvPr id="3" name="Rounded Rectangle 2"/>
            <p:cNvSpPr/>
            <p:nvPr/>
          </p:nvSpPr>
          <p:spPr>
            <a:xfrm>
              <a:off x="733331" y="1095469"/>
              <a:ext cx="2218099" cy="841973"/>
            </a:xfrm>
            <a:prstGeom prst="roundRect">
              <a:avLst/>
            </a:prstGeom>
            <a:gradFill>
              <a:gsLst>
                <a:gs pos="0">
                  <a:srgbClr val="33CCFF"/>
                </a:gs>
                <a:gs pos="50000">
                  <a:srgbClr val="00B0F0"/>
                </a:gs>
                <a:gs pos="100000">
                  <a:srgbClr val="00B0F0"/>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Channel/streamside </a:t>
              </a:r>
              <a:r>
                <a:rPr lang="en-US" dirty="0">
                  <a:solidFill>
                    <a:schemeClr val="bg1"/>
                  </a:solidFill>
                </a:rPr>
                <a:t>g</a:t>
              </a:r>
              <a:r>
                <a:rPr lang="en-US" dirty="0" smtClean="0">
                  <a:solidFill>
                    <a:schemeClr val="bg1"/>
                  </a:solidFill>
                </a:rPr>
                <a:t>eometry</a:t>
              </a:r>
            </a:p>
            <a:p>
              <a:pPr algn="ctr"/>
              <a:r>
                <a:rPr lang="en-US" dirty="0" smtClean="0">
                  <a:solidFill>
                    <a:schemeClr val="bg1"/>
                  </a:solidFill>
                </a:rPr>
                <a:t>(LiDAR)</a:t>
              </a:r>
            </a:p>
          </p:txBody>
        </p:sp>
        <p:sp>
          <p:nvSpPr>
            <p:cNvPr id="5" name="Rounded Rectangle 4"/>
            <p:cNvSpPr/>
            <p:nvPr/>
          </p:nvSpPr>
          <p:spPr>
            <a:xfrm>
              <a:off x="733331" y="3194362"/>
              <a:ext cx="2218099" cy="841973"/>
            </a:xfrm>
            <a:prstGeom prst="roundRect">
              <a:avLst/>
            </a:prstGeom>
            <a:gradFill>
              <a:gsLst>
                <a:gs pos="0">
                  <a:srgbClr val="33CCFF"/>
                </a:gs>
                <a:gs pos="50000">
                  <a:srgbClr val="00B0F0"/>
                </a:gs>
                <a:gs pos="100000">
                  <a:srgbClr val="00B0F0"/>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Stream temperature (FLIR)</a:t>
              </a:r>
              <a:endParaRPr lang="en-US" dirty="0"/>
            </a:p>
          </p:txBody>
        </p:sp>
        <p:sp>
          <p:nvSpPr>
            <p:cNvPr id="6" name="Rounded Rectangle 5"/>
            <p:cNvSpPr/>
            <p:nvPr/>
          </p:nvSpPr>
          <p:spPr>
            <a:xfrm>
              <a:off x="733331" y="5232903"/>
              <a:ext cx="2218099" cy="841973"/>
            </a:xfrm>
            <a:prstGeom prst="roundRect">
              <a:avLst/>
            </a:prstGeom>
            <a:gradFill>
              <a:gsLst>
                <a:gs pos="0">
                  <a:srgbClr val="33CCFF"/>
                </a:gs>
                <a:gs pos="50000">
                  <a:srgbClr val="00B0F0"/>
                </a:gs>
                <a:gs pos="100000">
                  <a:srgbClr val="00B0F0"/>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Climate</a:t>
              </a:r>
              <a:endParaRPr lang="en-US" dirty="0"/>
            </a:p>
          </p:txBody>
        </p:sp>
        <p:sp>
          <p:nvSpPr>
            <p:cNvPr id="7" name="Rounded Rectangle 6"/>
            <p:cNvSpPr/>
            <p:nvPr/>
          </p:nvSpPr>
          <p:spPr>
            <a:xfrm>
              <a:off x="733330" y="2147180"/>
              <a:ext cx="2218099" cy="841973"/>
            </a:xfrm>
            <a:prstGeom prst="roundRect">
              <a:avLst/>
            </a:prstGeom>
            <a:gradFill>
              <a:gsLst>
                <a:gs pos="0">
                  <a:srgbClr val="33CCFF"/>
                </a:gs>
                <a:gs pos="50000">
                  <a:srgbClr val="00B0F0"/>
                </a:gs>
                <a:gs pos="100000">
                  <a:srgbClr val="00B0F0"/>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Riparian vegetation (LiDAR)</a:t>
              </a:r>
            </a:p>
          </p:txBody>
        </p:sp>
        <p:sp>
          <p:nvSpPr>
            <p:cNvPr id="8" name="Rounded Rectangle 7"/>
            <p:cNvSpPr/>
            <p:nvPr/>
          </p:nvSpPr>
          <p:spPr>
            <a:xfrm>
              <a:off x="733329" y="4218913"/>
              <a:ext cx="2218099" cy="841973"/>
            </a:xfrm>
            <a:prstGeom prst="roundRect">
              <a:avLst/>
            </a:prstGeom>
            <a:gradFill>
              <a:gsLst>
                <a:gs pos="0">
                  <a:srgbClr val="33CCFF"/>
                </a:gs>
                <a:gs pos="50000">
                  <a:srgbClr val="00B0F0"/>
                </a:gs>
                <a:gs pos="100000">
                  <a:srgbClr val="00B0F0"/>
                </a:gs>
              </a:gsLst>
              <a:lin ang="54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Discharge</a:t>
              </a:r>
              <a:endParaRPr lang="en-US" dirty="0"/>
            </a:p>
          </p:txBody>
        </p:sp>
        <p:grpSp>
          <p:nvGrpSpPr>
            <p:cNvPr id="32" name="Group 31"/>
            <p:cNvGrpSpPr/>
            <p:nvPr/>
          </p:nvGrpSpPr>
          <p:grpSpPr>
            <a:xfrm>
              <a:off x="2951428" y="1582091"/>
              <a:ext cx="878943" cy="4160520"/>
              <a:chOff x="2941619" y="1516455"/>
              <a:chExt cx="878943" cy="4160520"/>
            </a:xfrm>
          </p:grpSpPr>
          <p:cxnSp>
            <p:nvCxnSpPr>
              <p:cNvPr id="9" name="Straight Connector 8"/>
              <p:cNvCxnSpPr>
                <a:stCxn id="3" idx="3"/>
              </p:cNvCxnSpPr>
              <p:nvPr/>
            </p:nvCxnSpPr>
            <p:spPr>
              <a:xfrm flipV="1">
                <a:off x="2951430" y="1516455"/>
                <a:ext cx="434566" cy="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2951428" y="4639899"/>
                <a:ext cx="434566" cy="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951428" y="5653889"/>
                <a:ext cx="434566" cy="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 idx="3"/>
              </p:cNvCxnSpPr>
              <p:nvPr/>
            </p:nvCxnSpPr>
            <p:spPr>
              <a:xfrm flipV="1">
                <a:off x="2951430" y="3615348"/>
                <a:ext cx="869132" cy="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356567" y="1516455"/>
                <a:ext cx="19618" cy="4160520"/>
              </a:xfrm>
              <a:prstGeom prst="line">
                <a:avLst/>
              </a:prstGeom>
              <a:ln w="4953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941619" y="2568165"/>
                <a:ext cx="434566" cy="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8" name="Title 1"/>
          <p:cNvSpPr txBox="1">
            <a:spLocks/>
          </p:cNvSpPr>
          <p:nvPr/>
        </p:nvSpPr>
        <p:spPr>
          <a:xfrm>
            <a:off x="628650" y="208493"/>
            <a:ext cx="7886700" cy="814754"/>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smtClean="0">
                <a:latin typeface="+mn-lt"/>
              </a:rPr>
              <a:t>CRITFC Heat Source model</a:t>
            </a:r>
          </a:p>
          <a:p>
            <a:r>
              <a:rPr lang="en-US" sz="2700" dirty="0" smtClean="0">
                <a:latin typeface="+mn-lt"/>
              </a:rPr>
              <a:t>Developed with Watershed Sciences</a:t>
            </a:r>
            <a:endParaRPr lang="en-US" sz="2200" dirty="0">
              <a:latin typeface="+mn-lt"/>
            </a:endParaRPr>
          </a:p>
        </p:txBody>
      </p:sp>
    </p:spTree>
    <p:extLst>
      <p:ext uri="{BB962C8B-B14F-4D97-AF65-F5344CB8AC3E}">
        <p14:creationId xmlns:p14="http://schemas.microsoft.com/office/powerpoint/2010/main" val="13946311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
            <a:ext cx="8168640" cy="909320"/>
          </a:xfrm>
        </p:spPr>
        <p:txBody>
          <a:bodyPr/>
          <a:lstStyle/>
          <a:p>
            <a:r>
              <a:rPr lang="en-US" sz="3200" b="1" dirty="0">
                <a:solidFill>
                  <a:schemeClr val="bg1"/>
                </a:solidFill>
              </a:rPr>
              <a:t>Heat Source Results</a:t>
            </a:r>
          </a:p>
        </p:txBody>
      </p:sp>
      <p:pic>
        <p:nvPicPr>
          <p:cNvPr id="6146" name="Picture 2" descr="C:\Users\jusc.CRITFCLCL.000\Desktop\GrRonde_MWMT_classe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1976" y="1005840"/>
            <a:ext cx="7100047" cy="54864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itle 1"/>
          <p:cNvSpPr txBox="1">
            <a:spLocks/>
          </p:cNvSpPr>
          <p:nvPr/>
        </p:nvSpPr>
        <p:spPr>
          <a:xfrm>
            <a:off x="628650" y="208493"/>
            <a:ext cx="7886700" cy="814754"/>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smtClean="0">
                <a:latin typeface="+mn-lt"/>
              </a:rPr>
              <a:t>Relevant temperature metrics for fish</a:t>
            </a:r>
          </a:p>
          <a:p>
            <a:r>
              <a:rPr lang="en-US" sz="2700" dirty="0" smtClean="0">
                <a:latin typeface="+mn-lt"/>
              </a:rPr>
              <a:t>Present (2010) condition in upper Grande </a:t>
            </a:r>
            <a:r>
              <a:rPr lang="en-US" sz="2700" dirty="0" err="1" smtClean="0">
                <a:latin typeface="+mn-lt"/>
              </a:rPr>
              <a:t>Ronde</a:t>
            </a:r>
            <a:endParaRPr lang="en-US" sz="2200" dirty="0">
              <a:latin typeface="+mn-lt"/>
            </a:endParaRPr>
          </a:p>
        </p:txBody>
      </p:sp>
    </p:spTree>
    <p:extLst>
      <p:ext uri="{BB962C8B-B14F-4D97-AF65-F5344CB8AC3E}">
        <p14:creationId xmlns:p14="http://schemas.microsoft.com/office/powerpoint/2010/main" val="17847254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2630" y="228600"/>
            <a:ext cx="6989275" cy="954107"/>
          </a:xfrm>
          <a:prstGeom prst="rect">
            <a:avLst/>
          </a:prstGeom>
          <a:noFill/>
        </p:spPr>
        <p:txBody>
          <a:bodyPr wrap="square" rtlCol="0">
            <a:spAutoFit/>
          </a:bodyPr>
          <a:lstStyle/>
          <a:p>
            <a:pPr algn="ctr"/>
            <a:r>
              <a:rPr lang="en-US" sz="3200" b="1" dirty="0" smtClean="0">
                <a:latin typeface="Calibri" pitchFamily="34" charset="0"/>
              </a:rPr>
              <a:t>Heat Source model results</a:t>
            </a:r>
          </a:p>
          <a:p>
            <a:pPr algn="ctr"/>
            <a:r>
              <a:rPr lang="en-US" sz="2400" dirty="0" err="1" smtClean="0">
                <a:latin typeface="Calibri" pitchFamily="34" charset="0"/>
              </a:rPr>
              <a:t>Mainstem</a:t>
            </a:r>
            <a:r>
              <a:rPr lang="en-US" sz="2400" dirty="0" smtClean="0">
                <a:latin typeface="Calibri" pitchFamily="34" charset="0"/>
              </a:rPr>
              <a:t> upper Grande Ronde River</a:t>
            </a:r>
            <a:endParaRPr lang="en-US" sz="2400" dirty="0">
              <a:latin typeface="Calibri" pitchFamily="34" charset="0"/>
            </a:endParaRPr>
          </a:p>
        </p:txBody>
      </p:sp>
      <p:pic>
        <p:nvPicPr>
          <p:cNvPr id="614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92123" y="1403287"/>
            <a:ext cx="8650287" cy="48323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341783" y="3276600"/>
            <a:ext cx="7451697" cy="533400"/>
          </a:xfrm>
          <a:prstGeom prst="rect">
            <a:avLst/>
          </a:prstGeom>
          <a:solidFill>
            <a:srgbClr val="FFC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18 – 22 ºC Shift to </a:t>
            </a:r>
            <a:r>
              <a:rPr lang="en-US" dirty="0" err="1" smtClean="0"/>
              <a:t>warmwater</a:t>
            </a:r>
            <a:r>
              <a:rPr lang="en-US" dirty="0" smtClean="0"/>
              <a:t> fish community</a:t>
            </a:r>
            <a:endParaRPr lang="en-US" dirty="0"/>
          </a:p>
        </p:txBody>
      </p:sp>
      <p:sp>
        <p:nvSpPr>
          <p:cNvPr id="5" name="Rectangle 4"/>
          <p:cNvSpPr/>
          <p:nvPr/>
        </p:nvSpPr>
        <p:spPr>
          <a:xfrm>
            <a:off x="1341783" y="2971800"/>
            <a:ext cx="7451697" cy="304800"/>
          </a:xfrm>
          <a:prstGeom prst="rect">
            <a:avLst/>
          </a:prstGeom>
          <a:solidFill>
            <a:srgbClr val="FF0000">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22 – 24 ºC Total elimination of juvenile Chinook</a:t>
            </a:r>
            <a:endParaRPr lang="en-US" dirty="0"/>
          </a:p>
        </p:txBody>
      </p:sp>
      <p:sp>
        <p:nvSpPr>
          <p:cNvPr id="6" name="Rectangle 5"/>
          <p:cNvSpPr/>
          <p:nvPr/>
        </p:nvSpPr>
        <p:spPr>
          <a:xfrm>
            <a:off x="301527" y="6336268"/>
            <a:ext cx="8643740" cy="369332"/>
          </a:xfrm>
          <a:prstGeom prst="rect">
            <a:avLst/>
          </a:prstGeom>
        </p:spPr>
        <p:txBody>
          <a:bodyPr wrap="square">
            <a:spAutoFit/>
          </a:bodyPr>
          <a:lstStyle/>
          <a:p>
            <a:pPr algn="ctr"/>
            <a:r>
              <a:rPr lang="en-US" dirty="0" smtClean="0">
                <a:latin typeface="Calibri" pitchFamily="34" charset="0"/>
              </a:rPr>
              <a:t>(Temperature thresholds from McCullough 1999. USEPA Report # EPA 910-R-99-010)</a:t>
            </a:r>
            <a:endParaRPr lang="en-US" dirty="0">
              <a:latin typeface="Calibri" pitchFamily="34" charset="0"/>
            </a:endParaRPr>
          </a:p>
        </p:txBody>
      </p:sp>
      <p:sp>
        <p:nvSpPr>
          <p:cNvPr id="10" name="Rectangle 9"/>
          <p:cNvSpPr/>
          <p:nvPr/>
        </p:nvSpPr>
        <p:spPr>
          <a:xfrm>
            <a:off x="2362199" y="3810000"/>
            <a:ext cx="6422231"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45406" y="4657300"/>
            <a:ext cx="1026319" cy="269506"/>
          </a:xfrm>
          <a:custGeom>
            <a:avLst/>
            <a:gdLst>
              <a:gd name="connsiteX0" fmla="*/ 0 w 1026319"/>
              <a:gd name="connsiteY0" fmla="*/ 55194 h 269506"/>
              <a:gd name="connsiteX1" fmla="*/ 57150 w 1026319"/>
              <a:gd name="connsiteY1" fmla="*/ 52813 h 269506"/>
              <a:gd name="connsiteX2" fmla="*/ 61913 w 1026319"/>
              <a:gd name="connsiteY2" fmla="*/ 45669 h 269506"/>
              <a:gd name="connsiteX3" fmla="*/ 76200 w 1026319"/>
              <a:gd name="connsiteY3" fmla="*/ 33763 h 269506"/>
              <a:gd name="connsiteX4" fmla="*/ 78582 w 1026319"/>
              <a:gd name="connsiteY4" fmla="*/ 26619 h 269506"/>
              <a:gd name="connsiteX5" fmla="*/ 80963 w 1026319"/>
              <a:gd name="connsiteY5" fmla="*/ 14713 h 269506"/>
              <a:gd name="connsiteX6" fmla="*/ 92869 w 1026319"/>
              <a:gd name="connsiteY6" fmla="*/ 2806 h 269506"/>
              <a:gd name="connsiteX7" fmla="*/ 100013 w 1026319"/>
              <a:gd name="connsiteY7" fmla="*/ 425 h 269506"/>
              <a:gd name="connsiteX8" fmla="*/ 114300 w 1026319"/>
              <a:gd name="connsiteY8" fmla="*/ 2806 h 269506"/>
              <a:gd name="connsiteX9" fmla="*/ 116682 w 1026319"/>
              <a:gd name="connsiteY9" fmla="*/ 12331 h 269506"/>
              <a:gd name="connsiteX10" fmla="*/ 126207 w 1026319"/>
              <a:gd name="connsiteY10" fmla="*/ 19475 h 269506"/>
              <a:gd name="connsiteX11" fmla="*/ 135732 w 1026319"/>
              <a:gd name="connsiteY11" fmla="*/ 48050 h 269506"/>
              <a:gd name="connsiteX12" fmla="*/ 138113 w 1026319"/>
              <a:gd name="connsiteY12" fmla="*/ 55194 h 269506"/>
              <a:gd name="connsiteX13" fmla="*/ 145257 w 1026319"/>
              <a:gd name="connsiteY13" fmla="*/ 62338 h 269506"/>
              <a:gd name="connsiteX14" fmla="*/ 147638 w 1026319"/>
              <a:gd name="connsiteY14" fmla="*/ 83769 h 269506"/>
              <a:gd name="connsiteX15" fmla="*/ 154782 w 1026319"/>
              <a:gd name="connsiteY15" fmla="*/ 90913 h 269506"/>
              <a:gd name="connsiteX16" fmla="*/ 164307 w 1026319"/>
              <a:gd name="connsiteY16" fmla="*/ 105200 h 269506"/>
              <a:gd name="connsiteX17" fmla="*/ 169069 w 1026319"/>
              <a:gd name="connsiteY17" fmla="*/ 112344 h 269506"/>
              <a:gd name="connsiteX18" fmla="*/ 178594 w 1026319"/>
              <a:gd name="connsiteY18" fmla="*/ 133775 h 269506"/>
              <a:gd name="connsiteX19" fmla="*/ 185738 w 1026319"/>
              <a:gd name="connsiteY19" fmla="*/ 138538 h 269506"/>
              <a:gd name="connsiteX20" fmla="*/ 200025 w 1026319"/>
              <a:gd name="connsiteY20" fmla="*/ 150444 h 269506"/>
              <a:gd name="connsiteX21" fmla="*/ 221457 w 1026319"/>
              <a:gd name="connsiteY21" fmla="*/ 171875 h 269506"/>
              <a:gd name="connsiteX22" fmla="*/ 228600 w 1026319"/>
              <a:gd name="connsiteY22" fmla="*/ 179019 h 269506"/>
              <a:gd name="connsiteX23" fmla="*/ 238125 w 1026319"/>
              <a:gd name="connsiteY23" fmla="*/ 193306 h 269506"/>
              <a:gd name="connsiteX24" fmla="*/ 252413 w 1026319"/>
              <a:gd name="connsiteY24" fmla="*/ 202831 h 269506"/>
              <a:gd name="connsiteX25" fmla="*/ 259557 w 1026319"/>
              <a:gd name="connsiteY25" fmla="*/ 205213 h 269506"/>
              <a:gd name="connsiteX26" fmla="*/ 266700 w 1026319"/>
              <a:gd name="connsiteY26" fmla="*/ 209975 h 269506"/>
              <a:gd name="connsiteX27" fmla="*/ 283369 w 1026319"/>
              <a:gd name="connsiteY27" fmla="*/ 214738 h 269506"/>
              <a:gd name="connsiteX28" fmla="*/ 328613 w 1026319"/>
              <a:gd name="connsiteY28" fmla="*/ 217119 h 269506"/>
              <a:gd name="connsiteX29" fmla="*/ 330994 w 1026319"/>
              <a:gd name="connsiteY29" fmla="*/ 224263 h 269506"/>
              <a:gd name="connsiteX30" fmla="*/ 345282 w 1026319"/>
              <a:gd name="connsiteY30" fmla="*/ 233788 h 269506"/>
              <a:gd name="connsiteX31" fmla="*/ 359569 w 1026319"/>
              <a:gd name="connsiteY31" fmla="*/ 245694 h 269506"/>
              <a:gd name="connsiteX32" fmla="*/ 361950 w 1026319"/>
              <a:gd name="connsiteY32" fmla="*/ 252838 h 269506"/>
              <a:gd name="connsiteX33" fmla="*/ 376238 w 1026319"/>
              <a:gd name="connsiteY33" fmla="*/ 269506 h 269506"/>
              <a:gd name="connsiteX34" fmla="*/ 447675 w 1026319"/>
              <a:gd name="connsiteY34" fmla="*/ 264744 h 269506"/>
              <a:gd name="connsiteX35" fmla="*/ 469107 w 1026319"/>
              <a:gd name="connsiteY35" fmla="*/ 255219 h 269506"/>
              <a:gd name="connsiteX36" fmla="*/ 511969 w 1026319"/>
              <a:gd name="connsiteY36" fmla="*/ 252838 h 269506"/>
              <a:gd name="connsiteX37" fmla="*/ 521494 w 1026319"/>
              <a:gd name="connsiteY37" fmla="*/ 245694 h 269506"/>
              <a:gd name="connsiteX38" fmla="*/ 557213 w 1026319"/>
              <a:gd name="connsiteY38" fmla="*/ 240931 h 269506"/>
              <a:gd name="connsiteX39" fmla="*/ 559594 w 1026319"/>
              <a:gd name="connsiteY39" fmla="*/ 224263 h 269506"/>
              <a:gd name="connsiteX40" fmla="*/ 564357 w 1026319"/>
              <a:gd name="connsiteY40" fmla="*/ 195688 h 269506"/>
              <a:gd name="connsiteX41" fmla="*/ 566738 w 1026319"/>
              <a:gd name="connsiteY41" fmla="*/ 176638 h 269506"/>
              <a:gd name="connsiteX42" fmla="*/ 569119 w 1026319"/>
              <a:gd name="connsiteY42" fmla="*/ 155206 h 269506"/>
              <a:gd name="connsiteX43" fmla="*/ 571500 w 1026319"/>
              <a:gd name="connsiteY43" fmla="*/ 143300 h 269506"/>
              <a:gd name="connsiteX44" fmla="*/ 578644 w 1026319"/>
              <a:gd name="connsiteY44" fmla="*/ 148063 h 269506"/>
              <a:gd name="connsiteX45" fmla="*/ 581025 w 1026319"/>
              <a:gd name="connsiteY45" fmla="*/ 155206 h 269506"/>
              <a:gd name="connsiteX46" fmla="*/ 597694 w 1026319"/>
              <a:gd name="connsiteY46" fmla="*/ 152825 h 269506"/>
              <a:gd name="connsiteX47" fmla="*/ 650082 w 1026319"/>
              <a:gd name="connsiteY47" fmla="*/ 152825 h 269506"/>
              <a:gd name="connsiteX48" fmla="*/ 657225 w 1026319"/>
              <a:gd name="connsiteY48" fmla="*/ 148063 h 269506"/>
              <a:gd name="connsiteX49" fmla="*/ 661988 w 1026319"/>
              <a:gd name="connsiteY49" fmla="*/ 140919 h 269506"/>
              <a:gd name="connsiteX50" fmla="*/ 676275 w 1026319"/>
              <a:gd name="connsiteY50" fmla="*/ 131394 h 269506"/>
              <a:gd name="connsiteX51" fmla="*/ 692944 w 1026319"/>
              <a:gd name="connsiteY51" fmla="*/ 114725 h 269506"/>
              <a:gd name="connsiteX52" fmla="*/ 704850 w 1026319"/>
              <a:gd name="connsiteY52" fmla="*/ 112344 h 269506"/>
              <a:gd name="connsiteX53" fmla="*/ 726282 w 1026319"/>
              <a:gd name="connsiteY53" fmla="*/ 100438 h 269506"/>
              <a:gd name="connsiteX54" fmla="*/ 738188 w 1026319"/>
              <a:gd name="connsiteY54" fmla="*/ 98056 h 269506"/>
              <a:gd name="connsiteX55" fmla="*/ 752475 w 1026319"/>
              <a:gd name="connsiteY55" fmla="*/ 88531 h 269506"/>
              <a:gd name="connsiteX56" fmla="*/ 769144 w 1026319"/>
              <a:gd name="connsiteY56" fmla="*/ 98056 h 269506"/>
              <a:gd name="connsiteX57" fmla="*/ 778669 w 1026319"/>
              <a:gd name="connsiteY57" fmla="*/ 100438 h 269506"/>
              <a:gd name="connsiteX58" fmla="*/ 785813 w 1026319"/>
              <a:gd name="connsiteY58" fmla="*/ 102819 h 269506"/>
              <a:gd name="connsiteX59" fmla="*/ 797719 w 1026319"/>
              <a:gd name="connsiteY59" fmla="*/ 117106 h 269506"/>
              <a:gd name="connsiteX60" fmla="*/ 809625 w 1026319"/>
              <a:gd name="connsiteY60" fmla="*/ 126631 h 269506"/>
              <a:gd name="connsiteX61" fmla="*/ 816769 w 1026319"/>
              <a:gd name="connsiteY61" fmla="*/ 131394 h 269506"/>
              <a:gd name="connsiteX62" fmla="*/ 826294 w 1026319"/>
              <a:gd name="connsiteY62" fmla="*/ 138538 h 269506"/>
              <a:gd name="connsiteX63" fmla="*/ 833438 w 1026319"/>
              <a:gd name="connsiteY63" fmla="*/ 140919 h 269506"/>
              <a:gd name="connsiteX64" fmla="*/ 840582 w 1026319"/>
              <a:gd name="connsiteY64" fmla="*/ 148063 h 269506"/>
              <a:gd name="connsiteX65" fmla="*/ 847725 w 1026319"/>
              <a:gd name="connsiteY65" fmla="*/ 152825 h 269506"/>
              <a:gd name="connsiteX66" fmla="*/ 852488 w 1026319"/>
              <a:gd name="connsiteY66" fmla="*/ 159969 h 269506"/>
              <a:gd name="connsiteX67" fmla="*/ 866775 w 1026319"/>
              <a:gd name="connsiteY67" fmla="*/ 171875 h 269506"/>
              <a:gd name="connsiteX68" fmla="*/ 876300 w 1026319"/>
              <a:gd name="connsiteY68" fmla="*/ 176638 h 269506"/>
              <a:gd name="connsiteX69" fmla="*/ 895350 w 1026319"/>
              <a:gd name="connsiteY69" fmla="*/ 179019 h 269506"/>
              <a:gd name="connsiteX70" fmla="*/ 931069 w 1026319"/>
              <a:gd name="connsiteY70" fmla="*/ 176638 h 269506"/>
              <a:gd name="connsiteX71" fmla="*/ 933450 w 1026319"/>
              <a:gd name="connsiteY71" fmla="*/ 159969 h 269506"/>
              <a:gd name="connsiteX72" fmla="*/ 935832 w 1026319"/>
              <a:gd name="connsiteY72" fmla="*/ 109963 h 269506"/>
              <a:gd name="connsiteX73" fmla="*/ 938213 w 1026319"/>
              <a:gd name="connsiteY73" fmla="*/ 81388 h 269506"/>
              <a:gd name="connsiteX74" fmla="*/ 942975 w 1026319"/>
              <a:gd name="connsiteY74" fmla="*/ 62338 h 269506"/>
              <a:gd name="connsiteX75" fmla="*/ 959644 w 1026319"/>
              <a:gd name="connsiteY75" fmla="*/ 52813 h 269506"/>
              <a:gd name="connsiteX76" fmla="*/ 966788 w 1026319"/>
              <a:gd name="connsiteY76" fmla="*/ 50431 h 269506"/>
              <a:gd name="connsiteX77" fmla="*/ 985838 w 1026319"/>
              <a:gd name="connsiteY77" fmla="*/ 48050 h 269506"/>
              <a:gd name="connsiteX78" fmla="*/ 992982 w 1026319"/>
              <a:gd name="connsiteY78" fmla="*/ 43288 h 269506"/>
              <a:gd name="connsiteX79" fmla="*/ 997744 w 1026319"/>
              <a:gd name="connsiteY79" fmla="*/ 36144 h 269506"/>
              <a:gd name="connsiteX80" fmla="*/ 1009650 w 1026319"/>
              <a:gd name="connsiteY80" fmla="*/ 33763 h 269506"/>
              <a:gd name="connsiteX81" fmla="*/ 1019175 w 1026319"/>
              <a:gd name="connsiteY81" fmla="*/ 31381 h 269506"/>
              <a:gd name="connsiteX82" fmla="*/ 1026319 w 1026319"/>
              <a:gd name="connsiteY82" fmla="*/ 24238 h 26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026319" h="269506">
                <a:moveTo>
                  <a:pt x="0" y="55194"/>
                </a:moveTo>
                <a:cubicBezTo>
                  <a:pt x="19050" y="54400"/>
                  <a:pt x="38305" y="55712"/>
                  <a:pt x="57150" y="52813"/>
                </a:cubicBezTo>
                <a:cubicBezTo>
                  <a:pt x="59979" y="52378"/>
                  <a:pt x="60081" y="47868"/>
                  <a:pt x="61913" y="45669"/>
                </a:cubicBezTo>
                <a:cubicBezTo>
                  <a:pt x="67643" y="38793"/>
                  <a:pt x="69176" y="38446"/>
                  <a:pt x="76200" y="33763"/>
                </a:cubicBezTo>
                <a:cubicBezTo>
                  <a:pt x="76994" y="31382"/>
                  <a:pt x="77973" y="29054"/>
                  <a:pt x="78582" y="26619"/>
                </a:cubicBezTo>
                <a:cubicBezTo>
                  <a:pt x="79564" y="22693"/>
                  <a:pt x="79542" y="18503"/>
                  <a:pt x="80963" y="14713"/>
                </a:cubicBezTo>
                <a:cubicBezTo>
                  <a:pt x="83161" y="8851"/>
                  <a:pt x="87496" y="5493"/>
                  <a:pt x="92869" y="2806"/>
                </a:cubicBezTo>
                <a:cubicBezTo>
                  <a:pt x="95114" y="1683"/>
                  <a:pt x="97632" y="1219"/>
                  <a:pt x="100013" y="425"/>
                </a:cubicBezTo>
                <a:cubicBezTo>
                  <a:pt x="104775" y="1219"/>
                  <a:pt x="110371" y="0"/>
                  <a:pt x="114300" y="2806"/>
                </a:cubicBezTo>
                <a:cubicBezTo>
                  <a:pt x="116963" y="4708"/>
                  <a:pt x="114780" y="9668"/>
                  <a:pt x="116682" y="12331"/>
                </a:cubicBezTo>
                <a:cubicBezTo>
                  <a:pt x="118989" y="15560"/>
                  <a:pt x="123032" y="17094"/>
                  <a:pt x="126207" y="19475"/>
                </a:cubicBezTo>
                <a:lnTo>
                  <a:pt x="135732" y="48050"/>
                </a:lnTo>
                <a:cubicBezTo>
                  <a:pt x="136526" y="50431"/>
                  <a:pt x="136338" y="53419"/>
                  <a:pt x="138113" y="55194"/>
                </a:cubicBezTo>
                <a:lnTo>
                  <a:pt x="145257" y="62338"/>
                </a:lnTo>
                <a:cubicBezTo>
                  <a:pt x="146051" y="69482"/>
                  <a:pt x="145365" y="76950"/>
                  <a:pt x="147638" y="83769"/>
                </a:cubicBezTo>
                <a:cubicBezTo>
                  <a:pt x="148703" y="86964"/>
                  <a:pt x="152714" y="88255"/>
                  <a:pt x="154782" y="90913"/>
                </a:cubicBezTo>
                <a:cubicBezTo>
                  <a:pt x="158296" y="95431"/>
                  <a:pt x="161132" y="100438"/>
                  <a:pt x="164307" y="105200"/>
                </a:cubicBezTo>
                <a:cubicBezTo>
                  <a:pt x="165894" y="107581"/>
                  <a:pt x="168164" y="109629"/>
                  <a:pt x="169069" y="112344"/>
                </a:cubicBezTo>
                <a:cubicBezTo>
                  <a:pt x="171426" y="119415"/>
                  <a:pt x="172935" y="128116"/>
                  <a:pt x="178594" y="133775"/>
                </a:cubicBezTo>
                <a:cubicBezTo>
                  <a:pt x="180618" y="135799"/>
                  <a:pt x="183714" y="136514"/>
                  <a:pt x="185738" y="138538"/>
                </a:cubicBezTo>
                <a:cubicBezTo>
                  <a:pt x="198712" y="151512"/>
                  <a:pt x="186382" y="145896"/>
                  <a:pt x="200025" y="150444"/>
                </a:cubicBezTo>
                <a:lnTo>
                  <a:pt x="221457" y="171875"/>
                </a:lnTo>
                <a:cubicBezTo>
                  <a:pt x="223838" y="174256"/>
                  <a:pt x="226732" y="176217"/>
                  <a:pt x="228600" y="179019"/>
                </a:cubicBezTo>
                <a:cubicBezTo>
                  <a:pt x="231775" y="183781"/>
                  <a:pt x="233363" y="190131"/>
                  <a:pt x="238125" y="193306"/>
                </a:cubicBezTo>
                <a:cubicBezTo>
                  <a:pt x="242888" y="196481"/>
                  <a:pt x="246983" y="201020"/>
                  <a:pt x="252413" y="202831"/>
                </a:cubicBezTo>
                <a:cubicBezTo>
                  <a:pt x="254794" y="203625"/>
                  <a:pt x="257312" y="204090"/>
                  <a:pt x="259557" y="205213"/>
                </a:cubicBezTo>
                <a:cubicBezTo>
                  <a:pt x="262116" y="206493"/>
                  <a:pt x="264140" y="208695"/>
                  <a:pt x="266700" y="209975"/>
                </a:cubicBezTo>
                <a:cubicBezTo>
                  <a:pt x="269190" y="211220"/>
                  <a:pt x="281525" y="214578"/>
                  <a:pt x="283369" y="214738"/>
                </a:cubicBezTo>
                <a:cubicBezTo>
                  <a:pt x="298414" y="216046"/>
                  <a:pt x="313532" y="216325"/>
                  <a:pt x="328613" y="217119"/>
                </a:cubicBezTo>
                <a:cubicBezTo>
                  <a:pt x="329407" y="219500"/>
                  <a:pt x="329219" y="222488"/>
                  <a:pt x="330994" y="224263"/>
                </a:cubicBezTo>
                <a:cubicBezTo>
                  <a:pt x="335041" y="228310"/>
                  <a:pt x="341235" y="229741"/>
                  <a:pt x="345282" y="233788"/>
                </a:cubicBezTo>
                <a:cubicBezTo>
                  <a:pt x="354449" y="242955"/>
                  <a:pt x="349623" y="239063"/>
                  <a:pt x="359569" y="245694"/>
                </a:cubicBezTo>
                <a:cubicBezTo>
                  <a:pt x="360363" y="248075"/>
                  <a:pt x="360827" y="250593"/>
                  <a:pt x="361950" y="252838"/>
                </a:cubicBezTo>
                <a:cubicBezTo>
                  <a:pt x="365575" y="260088"/>
                  <a:pt x="370383" y="263651"/>
                  <a:pt x="376238" y="269506"/>
                </a:cubicBezTo>
                <a:lnTo>
                  <a:pt x="447675" y="264744"/>
                </a:lnTo>
                <a:cubicBezTo>
                  <a:pt x="482627" y="258576"/>
                  <a:pt x="410653" y="258466"/>
                  <a:pt x="469107" y="255219"/>
                </a:cubicBezTo>
                <a:lnTo>
                  <a:pt x="511969" y="252838"/>
                </a:lnTo>
                <a:cubicBezTo>
                  <a:pt x="515144" y="250457"/>
                  <a:pt x="518048" y="247663"/>
                  <a:pt x="521494" y="245694"/>
                </a:cubicBezTo>
                <a:cubicBezTo>
                  <a:pt x="529796" y="240950"/>
                  <a:pt x="556256" y="241011"/>
                  <a:pt x="557213" y="240931"/>
                </a:cubicBezTo>
                <a:cubicBezTo>
                  <a:pt x="558007" y="235375"/>
                  <a:pt x="558671" y="229799"/>
                  <a:pt x="559594" y="224263"/>
                </a:cubicBezTo>
                <a:cubicBezTo>
                  <a:pt x="564685" y="193712"/>
                  <a:pt x="559170" y="234583"/>
                  <a:pt x="564357" y="195688"/>
                </a:cubicBezTo>
                <a:cubicBezTo>
                  <a:pt x="565203" y="189345"/>
                  <a:pt x="565990" y="182994"/>
                  <a:pt x="566738" y="176638"/>
                </a:cubicBezTo>
                <a:cubicBezTo>
                  <a:pt x="567578" y="169499"/>
                  <a:pt x="568103" y="162322"/>
                  <a:pt x="569119" y="155206"/>
                </a:cubicBezTo>
                <a:cubicBezTo>
                  <a:pt x="569691" y="151199"/>
                  <a:pt x="570706" y="147269"/>
                  <a:pt x="571500" y="143300"/>
                </a:cubicBezTo>
                <a:cubicBezTo>
                  <a:pt x="573881" y="144888"/>
                  <a:pt x="576856" y="145828"/>
                  <a:pt x="578644" y="148063"/>
                </a:cubicBezTo>
                <a:cubicBezTo>
                  <a:pt x="580212" y="150023"/>
                  <a:pt x="578590" y="154597"/>
                  <a:pt x="581025" y="155206"/>
                </a:cubicBezTo>
                <a:cubicBezTo>
                  <a:pt x="586470" y="156567"/>
                  <a:pt x="592138" y="153619"/>
                  <a:pt x="597694" y="152825"/>
                </a:cubicBezTo>
                <a:cubicBezTo>
                  <a:pt x="617596" y="154483"/>
                  <a:pt x="630632" y="157313"/>
                  <a:pt x="650082" y="152825"/>
                </a:cubicBezTo>
                <a:cubicBezTo>
                  <a:pt x="652870" y="152182"/>
                  <a:pt x="654844" y="149650"/>
                  <a:pt x="657225" y="148063"/>
                </a:cubicBezTo>
                <a:cubicBezTo>
                  <a:pt x="658813" y="145682"/>
                  <a:pt x="659834" y="142804"/>
                  <a:pt x="661988" y="140919"/>
                </a:cubicBezTo>
                <a:cubicBezTo>
                  <a:pt x="666295" y="137150"/>
                  <a:pt x="676275" y="131394"/>
                  <a:pt x="676275" y="131394"/>
                </a:cubicBezTo>
                <a:cubicBezTo>
                  <a:pt x="685281" y="117884"/>
                  <a:pt x="681208" y="117659"/>
                  <a:pt x="692944" y="114725"/>
                </a:cubicBezTo>
                <a:cubicBezTo>
                  <a:pt x="696870" y="113743"/>
                  <a:pt x="700881" y="113138"/>
                  <a:pt x="704850" y="112344"/>
                </a:cubicBezTo>
                <a:cubicBezTo>
                  <a:pt x="715496" y="105247"/>
                  <a:pt x="716221" y="102954"/>
                  <a:pt x="726282" y="100438"/>
                </a:cubicBezTo>
                <a:cubicBezTo>
                  <a:pt x="730208" y="99456"/>
                  <a:pt x="734219" y="98850"/>
                  <a:pt x="738188" y="98056"/>
                </a:cubicBezTo>
                <a:cubicBezTo>
                  <a:pt x="742950" y="94881"/>
                  <a:pt x="747713" y="85356"/>
                  <a:pt x="752475" y="88531"/>
                </a:cubicBezTo>
                <a:cubicBezTo>
                  <a:pt x="758399" y="92481"/>
                  <a:pt x="762235" y="95465"/>
                  <a:pt x="769144" y="98056"/>
                </a:cubicBezTo>
                <a:cubicBezTo>
                  <a:pt x="772208" y="99205"/>
                  <a:pt x="775522" y="99539"/>
                  <a:pt x="778669" y="100438"/>
                </a:cubicBezTo>
                <a:cubicBezTo>
                  <a:pt x="781083" y="101128"/>
                  <a:pt x="783432" y="102025"/>
                  <a:pt x="785813" y="102819"/>
                </a:cubicBezTo>
                <a:cubicBezTo>
                  <a:pt x="796028" y="123252"/>
                  <a:pt x="784256" y="103645"/>
                  <a:pt x="797719" y="117106"/>
                </a:cubicBezTo>
                <a:cubicBezTo>
                  <a:pt x="808491" y="127877"/>
                  <a:pt x="795718" y="121995"/>
                  <a:pt x="809625" y="126631"/>
                </a:cubicBezTo>
                <a:cubicBezTo>
                  <a:pt x="812006" y="128219"/>
                  <a:pt x="814440" y="129730"/>
                  <a:pt x="816769" y="131394"/>
                </a:cubicBezTo>
                <a:cubicBezTo>
                  <a:pt x="819998" y="133701"/>
                  <a:pt x="822848" y="136569"/>
                  <a:pt x="826294" y="138538"/>
                </a:cubicBezTo>
                <a:cubicBezTo>
                  <a:pt x="828473" y="139783"/>
                  <a:pt x="831057" y="140125"/>
                  <a:pt x="833438" y="140919"/>
                </a:cubicBezTo>
                <a:cubicBezTo>
                  <a:pt x="835819" y="143300"/>
                  <a:pt x="837995" y="145907"/>
                  <a:pt x="840582" y="148063"/>
                </a:cubicBezTo>
                <a:cubicBezTo>
                  <a:pt x="842780" y="149895"/>
                  <a:pt x="845702" y="150802"/>
                  <a:pt x="847725" y="152825"/>
                </a:cubicBezTo>
                <a:cubicBezTo>
                  <a:pt x="849749" y="154849"/>
                  <a:pt x="850656" y="157770"/>
                  <a:pt x="852488" y="159969"/>
                </a:cubicBezTo>
                <a:cubicBezTo>
                  <a:pt x="856966" y="165342"/>
                  <a:pt x="860815" y="168469"/>
                  <a:pt x="866775" y="171875"/>
                </a:cubicBezTo>
                <a:cubicBezTo>
                  <a:pt x="869857" y="173636"/>
                  <a:pt x="872856" y="175777"/>
                  <a:pt x="876300" y="176638"/>
                </a:cubicBezTo>
                <a:cubicBezTo>
                  <a:pt x="882508" y="178190"/>
                  <a:pt x="889000" y="178225"/>
                  <a:pt x="895350" y="179019"/>
                </a:cubicBezTo>
                <a:cubicBezTo>
                  <a:pt x="907256" y="178225"/>
                  <a:pt x="920396" y="181974"/>
                  <a:pt x="931069" y="176638"/>
                </a:cubicBezTo>
                <a:cubicBezTo>
                  <a:pt x="936089" y="174128"/>
                  <a:pt x="933050" y="165567"/>
                  <a:pt x="933450" y="159969"/>
                </a:cubicBezTo>
                <a:cubicBezTo>
                  <a:pt x="934639" y="143324"/>
                  <a:pt x="934822" y="126620"/>
                  <a:pt x="935832" y="109963"/>
                </a:cubicBezTo>
                <a:cubicBezTo>
                  <a:pt x="936410" y="100423"/>
                  <a:pt x="936795" y="90840"/>
                  <a:pt x="938213" y="81388"/>
                </a:cubicBezTo>
                <a:cubicBezTo>
                  <a:pt x="939184" y="74915"/>
                  <a:pt x="937529" y="65969"/>
                  <a:pt x="942975" y="62338"/>
                </a:cubicBezTo>
                <a:cubicBezTo>
                  <a:pt x="950152" y="57553"/>
                  <a:pt x="951181" y="56440"/>
                  <a:pt x="959644" y="52813"/>
                </a:cubicBezTo>
                <a:cubicBezTo>
                  <a:pt x="961951" y="51824"/>
                  <a:pt x="964318" y="50880"/>
                  <a:pt x="966788" y="50431"/>
                </a:cubicBezTo>
                <a:cubicBezTo>
                  <a:pt x="973084" y="49286"/>
                  <a:pt x="979488" y="48844"/>
                  <a:pt x="985838" y="48050"/>
                </a:cubicBezTo>
                <a:cubicBezTo>
                  <a:pt x="988219" y="46463"/>
                  <a:pt x="990958" y="45312"/>
                  <a:pt x="992982" y="43288"/>
                </a:cubicBezTo>
                <a:cubicBezTo>
                  <a:pt x="995006" y="41264"/>
                  <a:pt x="995259" y="37564"/>
                  <a:pt x="997744" y="36144"/>
                </a:cubicBezTo>
                <a:cubicBezTo>
                  <a:pt x="1001258" y="34136"/>
                  <a:pt x="1005699" y="34641"/>
                  <a:pt x="1009650" y="33763"/>
                </a:cubicBezTo>
                <a:cubicBezTo>
                  <a:pt x="1012845" y="33053"/>
                  <a:pt x="1016000" y="32175"/>
                  <a:pt x="1019175" y="31381"/>
                </a:cubicBezTo>
                <a:lnTo>
                  <a:pt x="1026319" y="24238"/>
                </a:lnTo>
              </a:path>
            </a:pathLst>
          </a:custGeom>
          <a:ln w="412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ectangle 11"/>
          <p:cNvSpPr/>
          <p:nvPr/>
        </p:nvSpPr>
        <p:spPr>
          <a:xfrm>
            <a:off x="5791200" y="1676400"/>
            <a:ext cx="2819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359694" y="3807619"/>
            <a:ext cx="7404100" cy="12496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58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xit" presetSubtype="4" fill="hold" grpId="0" nodeType="withEffect">
                                  <p:stCondLst>
                                    <p:cond delay="0"/>
                                  </p:stCondLst>
                                  <p:childTnLst>
                                    <p:animEffect transition="out" filter="wipe(down)">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3074"/>
            <a:ext cx="7886700" cy="898026"/>
          </a:xfrm>
        </p:spPr>
        <p:txBody>
          <a:bodyPr/>
          <a:lstStyle/>
          <a:p>
            <a:r>
              <a:rPr lang="en-US" b="1" dirty="0" smtClean="0"/>
              <a:t>Outline – </a:t>
            </a:r>
            <a:r>
              <a:rPr lang="en-US" b="1" dirty="0" err="1" smtClean="0"/>
              <a:t>KMQ</a:t>
            </a:r>
            <a:r>
              <a:rPr lang="en-US" b="1" dirty="0" smtClean="0"/>
              <a:t> 2</a:t>
            </a:r>
            <a:endParaRPr lang="en-US" b="1" dirty="0"/>
          </a:p>
        </p:txBody>
      </p:sp>
      <p:sp>
        <p:nvSpPr>
          <p:cNvPr id="3" name="Content Placeholder 2"/>
          <p:cNvSpPr>
            <a:spLocks noGrp="1"/>
          </p:cNvSpPr>
          <p:nvPr>
            <p:ph idx="1"/>
          </p:nvPr>
        </p:nvSpPr>
        <p:spPr>
          <a:xfrm>
            <a:off x="628650" y="1131100"/>
            <a:ext cx="6717723" cy="5255206"/>
          </a:xfrm>
        </p:spPr>
        <p:txBody>
          <a:bodyPr>
            <a:normAutofit lnSpcReduction="10000"/>
          </a:bodyPr>
          <a:lstStyle/>
          <a:p>
            <a:r>
              <a:rPr lang="en-US" dirty="0" smtClean="0"/>
              <a:t>Using LCM to predict fish response to different habitat improvement scenarios – Lemhi – </a:t>
            </a:r>
            <a:r>
              <a:rPr lang="en-US" dirty="0" err="1" smtClean="0"/>
              <a:t>QCI</a:t>
            </a:r>
            <a:endParaRPr lang="en-US" dirty="0" smtClean="0"/>
          </a:p>
          <a:p>
            <a:r>
              <a:rPr lang="en-US" dirty="0" smtClean="0"/>
              <a:t>Informing </a:t>
            </a:r>
            <a:r>
              <a:rPr lang="en-US" dirty="0"/>
              <a:t>recovery options for spring </a:t>
            </a:r>
            <a:r>
              <a:rPr lang="en-US" dirty="0" smtClean="0"/>
              <a:t>Chinook salmon </a:t>
            </a:r>
            <a:r>
              <a:rPr lang="en-US" dirty="0"/>
              <a:t>in the upper Grande </a:t>
            </a:r>
            <a:r>
              <a:rPr lang="en-US" dirty="0" err="1"/>
              <a:t>Ronde</a:t>
            </a:r>
            <a:r>
              <a:rPr lang="en-US" dirty="0"/>
              <a:t> </a:t>
            </a:r>
            <a:r>
              <a:rPr lang="en-US" dirty="0" smtClean="0"/>
              <a:t>River – </a:t>
            </a:r>
            <a:r>
              <a:rPr lang="en-US" dirty="0" err="1" smtClean="0"/>
              <a:t>CRITFC</a:t>
            </a:r>
            <a:endParaRPr lang="en-US" dirty="0" smtClean="0"/>
          </a:p>
          <a:p>
            <a:r>
              <a:rPr lang="en-US" dirty="0"/>
              <a:t>Coordination in Planning - </a:t>
            </a:r>
            <a:r>
              <a:rPr lang="en-US" dirty="0" err="1"/>
              <a:t>Entiat</a:t>
            </a:r>
            <a:endParaRPr lang="en-US" dirty="0"/>
          </a:p>
          <a:p>
            <a:r>
              <a:rPr lang="en-US" dirty="0" smtClean="0"/>
              <a:t>Leveraging </a:t>
            </a:r>
            <a:r>
              <a:rPr lang="en-US" dirty="0" err="1" smtClean="0"/>
              <a:t>CHaMP</a:t>
            </a:r>
            <a:r>
              <a:rPr lang="en-US" dirty="0" smtClean="0"/>
              <a:t> Data as Baseline for Design – </a:t>
            </a:r>
            <a:r>
              <a:rPr lang="en-US" dirty="0" err="1" smtClean="0"/>
              <a:t>Entiat</a:t>
            </a:r>
            <a:r>
              <a:rPr lang="en-US" dirty="0" smtClean="0"/>
              <a:t> – </a:t>
            </a:r>
            <a:r>
              <a:rPr lang="en-US" dirty="0" err="1" smtClean="0"/>
              <a:t>Terraqua</a:t>
            </a:r>
            <a:endParaRPr lang="en-US" dirty="0" smtClean="0"/>
          </a:p>
          <a:p>
            <a:r>
              <a:rPr lang="en-US" dirty="0" smtClean="0"/>
              <a:t>Using </a:t>
            </a:r>
            <a:r>
              <a:rPr lang="en-US" dirty="0" err="1" smtClean="0"/>
              <a:t>CHaMP</a:t>
            </a:r>
            <a:r>
              <a:rPr lang="en-US" dirty="0" smtClean="0"/>
              <a:t> Data as analogs for design – </a:t>
            </a:r>
            <a:r>
              <a:rPr lang="en-US" dirty="0" err="1" smtClean="0"/>
              <a:t>Tucannon</a:t>
            </a:r>
            <a:r>
              <a:rPr lang="en-US" dirty="0" smtClean="0"/>
              <a:t> - </a:t>
            </a:r>
            <a:r>
              <a:rPr lang="en-US" dirty="0" err="1" smtClean="0"/>
              <a:t>ELR</a:t>
            </a:r>
            <a:r>
              <a:rPr lang="en-US" dirty="0" smtClean="0"/>
              <a:t> </a:t>
            </a:r>
          </a:p>
          <a:p>
            <a:r>
              <a:rPr lang="en-US" dirty="0" smtClean="0"/>
              <a:t>Design Hypothesis Testing – Asotin - </a:t>
            </a:r>
            <a:r>
              <a:rPr lang="en-US" dirty="0" err="1" smtClean="0"/>
              <a:t>ELR</a:t>
            </a:r>
            <a:endParaRPr lang="en-US" dirty="0" smtClean="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9331" y="5009286"/>
            <a:ext cx="1524000" cy="15240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9331" y="1318568"/>
            <a:ext cx="1524000" cy="15240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9331" y="3163927"/>
            <a:ext cx="1524000" cy="152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35108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2001737" y="1132912"/>
            <a:ext cx="5298844" cy="5298844"/>
          </a:xfrm>
          <a:prstGeom prst="rect">
            <a:avLst/>
          </a:prstGeom>
        </p:spPr>
      </p:pic>
      <p:sp>
        <p:nvSpPr>
          <p:cNvPr id="3" name="Title 1"/>
          <p:cNvSpPr txBox="1">
            <a:spLocks/>
          </p:cNvSpPr>
          <p:nvPr/>
        </p:nvSpPr>
        <p:spPr>
          <a:xfrm>
            <a:off x="628650" y="208493"/>
            <a:ext cx="7886700" cy="814754"/>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smtClean="0">
                <a:latin typeface="+mn-lt"/>
              </a:rPr>
              <a:t>What do restoration planners want?</a:t>
            </a:r>
            <a:br>
              <a:rPr lang="en-US" sz="3200" b="1" dirty="0" smtClean="0">
                <a:latin typeface="+mn-lt"/>
              </a:rPr>
            </a:br>
            <a:r>
              <a:rPr lang="en-US" sz="2700" dirty="0" smtClean="0">
                <a:latin typeface="+mn-lt"/>
              </a:rPr>
              <a:t>Wrong Answer #3: Fancy models</a:t>
            </a:r>
            <a:endParaRPr lang="en-US" sz="2200" dirty="0">
              <a:latin typeface="+mn-lt"/>
            </a:endParaRPr>
          </a:p>
        </p:txBody>
      </p:sp>
    </p:spTree>
    <p:extLst>
      <p:ext uri="{BB962C8B-B14F-4D97-AF65-F5344CB8AC3E}">
        <p14:creationId xmlns:p14="http://schemas.microsoft.com/office/powerpoint/2010/main" val="35946154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a:stCxn id="5" idx="0"/>
            <a:endCxn id="6" idx="1"/>
          </p:cNvCxnSpPr>
          <p:nvPr/>
        </p:nvCxnSpPr>
        <p:spPr>
          <a:xfrm flipV="1">
            <a:off x="1129110" y="1835150"/>
            <a:ext cx="1106090" cy="872259"/>
          </a:xfrm>
          <a:prstGeom prst="straightConnector1">
            <a:avLst/>
          </a:prstGeom>
          <a:ln w="63500" cap="sq">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a:stCxn id="7" idx="0"/>
            <a:endCxn id="6" idx="2"/>
          </p:cNvCxnSpPr>
          <p:nvPr/>
        </p:nvCxnSpPr>
        <p:spPr>
          <a:xfrm flipV="1">
            <a:off x="3187700" y="2159000"/>
            <a:ext cx="0" cy="2019300"/>
          </a:xfrm>
          <a:prstGeom prst="straightConnector1">
            <a:avLst/>
          </a:prstGeom>
          <a:ln w="38100" cap="sq">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4" name="Arc 3"/>
          <p:cNvSpPr/>
          <p:nvPr/>
        </p:nvSpPr>
        <p:spPr>
          <a:xfrm>
            <a:off x="6515100" y="1790700"/>
            <a:ext cx="1384300" cy="1333500"/>
          </a:xfrm>
          <a:prstGeom prst="arc">
            <a:avLst>
              <a:gd name="adj1" fmla="val 15453621"/>
              <a:gd name="adj2" fmla="val 6095599"/>
            </a:avLst>
          </a:prstGeom>
          <a:ln w="12700" cap="sq">
            <a:solidFill>
              <a:schemeClr val="tx1"/>
            </a:solidFill>
            <a:prstDash val="dash"/>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5" name="Rounded Rectangle 4"/>
          <p:cNvSpPr/>
          <p:nvPr/>
        </p:nvSpPr>
        <p:spPr>
          <a:xfrm>
            <a:off x="444500" y="2707409"/>
            <a:ext cx="1369219" cy="765464"/>
          </a:xfrm>
          <a:prstGeom prst="roundRect">
            <a:avLst/>
          </a:prstGeom>
          <a:noFill/>
          <a:ln w="25400"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Drainage area</a:t>
            </a:r>
            <a:endParaRPr lang="en-US" sz="1400" dirty="0">
              <a:solidFill>
                <a:schemeClr val="tx1"/>
              </a:solidFill>
            </a:endParaRPr>
          </a:p>
        </p:txBody>
      </p:sp>
      <p:sp>
        <p:nvSpPr>
          <p:cNvPr id="6" name="Rounded Rectangle 5"/>
          <p:cNvSpPr/>
          <p:nvPr/>
        </p:nvSpPr>
        <p:spPr>
          <a:xfrm>
            <a:off x="2235200" y="1511300"/>
            <a:ext cx="1905000" cy="647700"/>
          </a:xfrm>
          <a:prstGeom prst="roundRect">
            <a:avLst/>
          </a:prstGeom>
          <a:noFill/>
          <a:ln w="25400"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Large wood/100m</a:t>
            </a:r>
          </a:p>
          <a:p>
            <a:pPr algn="ctr"/>
            <a:r>
              <a:rPr lang="en-US" sz="1600" b="1" dirty="0" smtClean="0">
                <a:solidFill>
                  <a:schemeClr val="tx1"/>
                </a:solidFill>
              </a:rPr>
              <a:t>(bankfull)</a:t>
            </a:r>
            <a:endParaRPr lang="en-US" sz="1200" b="1" dirty="0">
              <a:solidFill>
                <a:schemeClr val="tx1"/>
              </a:solidFill>
            </a:endParaRPr>
          </a:p>
        </p:txBody>
      </p:sp>
      <p:sp>
        <p:nvSpPr>
          <p:cNvPr id="7" name="Rounded Rectangle 6"/>
          <p:cNvSpPr/>
          <p:nvPr/>
        </p:nvSpPr>
        <p:spPr>
          <a:xfrm>
            <a:off x="2235200" y="4178300"/>
            <a:ext cx="1905000" cy="647700"/>
          </a:xfrm>
          <a:prstGeom prst="roundRect">
            <a:avLst/>
          </a:prstGeom>
          <a:noFill/>
          <a:ln w="25400"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Pool frequency</a:t>
            </a:r>
            <a:endParaRPr lang="en-US" sz="1600" b="1" dirty="0">
              <a:solidFill>
                <a:schemeClr val="tx1"/>
              </a:solidFill>
            </a:endParaRPr>
          </a:p>
        </p:txBody>
      </p:sp>
      <p:cxnSp>
        <p:nvCxnSpPr>
          <p:cNvPr id="8" name="Straight Arrow Connector 7"/>
          <p:cNvCxnSpPr>
            <a:stCxn id="5" idx="2"/>
            <a:endCxn id="7" idx="1"/>
          </p:cNvCxnSpPr>
          <p:nvPr/>
        </p:nvCxnSpPr>
        <p:spPr>
          <a:xfrm>
            <a:off x="1129110" y="3472873"/>
            <a:ext cx="1106090" cy="1029277"/>
          </a:xfrm>
          <a:prstGeom prst="straightConnector1">
            <a:avLst/>
          </a:prstGeom>
          <a:ln w="63500" cap="sq">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5143500" y="2759530"/>
            <a:ext cx="1905000" cy="647700"/>
          </a:xfrm>
          <a:prstGeom prst="roundRect">
            <a:avLst/>
          </a:prstGeom>
          <a:noFill/>
          <a:ln w="25400"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Juv. Chinook/100m</a:t>
            </a:r>
            <a:r>
              <a:rPr lang="en-US" sz="1600" b="1" baseline="30000" dirty="0" smtClean="0">
                <a:solidFill>
                  <a:schemeClr val="tx1"/>
                </a:solidFill>
              </a:rPr>
              <a:t>2</a:t>
            </a:r>
            <a:endParaRPr lang="en-US" sz="1200" b="1" baseline="30000" dirty="0">
              <a:solidFill>
                <a:schemeClr val="tx1"/>
              </a:solidFill>
            </a:endParaRPr>
          </a:p>
        </p:txBody>
      </p:sp>
      <p:sp>
        <p:nvSpPr>
          <p:cNvPr id="10" name="Rounded Rectangle 9"/>
          <p:cNvSpPr/>
          <p:nvPr/>
        </p:nvSpPr>
        <p:spPr>
          <a:xfrm>
            <a:off x="5143500" y="1511300"/>
            <a:ext cx="1905000" cy="647700"/>
          </a:xfrm>
          <a:prstGeom prst="roundRect">
            <a:avLst/>
          </a:prstGeom>
          <a:noFill/>
          <a:ln w="25400" cap="sq">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GR-IBI</a:t>
            </a:r>
            <a:endParaRPr lang="en-US" sz="1200" b="1" baseline="30000" dirty="0">
              <a:solidFill>
                <a:schemeClr val="tx1"/>
              </a:solidFill>
            </a:endParaRPr>
          </a:p>
        </p:txBody>
      </p:sp>
      <p:cxnSp>
        <p:nvCxnSpPr>
          <p:cNvPr id="13" name="Straight Arrow Connector 12"/>
          <p:cNvCxnSpPr>
            <a:stCxn id="9" idx="1"/>
            <a:endCxn id="5" idx="3"/>
          </p:cNvCxnSpPr>
          <p:nvPr/>
        </p:nvCxnSpPr>
        <p:spPr>
          <a:xfrm flipH="1">
            <a:off x="1813719" y="3083380"/>
            <a:ext cx="3329781" cy="6761"/>
          </a:xfrm>
          <a:prstGeom prst="straightConnector1">
            <a:avLst/>
          </a:prstGeom>
          <a:ln w="101600" cap="sq">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0" idx="1"/>
            <a:endCxn id="6" idx="3"/>
          </p:cNvCxnSpPr>
          <p:nvPr/>
        </p:nvCxnSpPr>
        <p:spPr>
          <a:xfrm flipH="1">
            <a:off x="4140200" y="1835150"/>
            <a:ext cx="1003300" cy="0"/>
          </a:xfrm>
          <a:prstGeom prst="straightConnector1">
            <a:avLst/>
          </a:prstGeom>
          <a:ln w="101600" cap="sq">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9" idx="2"/>
            <a:endCxn id="7" idx="3"/>
          </p:cNvCxnSpPr>
          <p:nvPr/>
        </p:nvCxnSpPr>
        <p:spPr>
          <a:xfrm flipH="1">
            <a:off x="4140200" y="3407230"/>
            <a:ext cx="1955800" cy="1094920"/>
          </a:xfrm>
          <a:prstGeom prst="straightConnector1">
            <a:avLst/>
          </a:prstGeom>
          <a:ln w="12700" cap="sq">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9" idx="0"/>
            <a:endCxn id="6" idx="3"/>
          </p:cNvCxnSpPr>
          <p:nvPr/>
        </p:nvCxnSpPr>
        <p:spPr>
          <a:xfrm flipH="1" flipV="1">
            <a:off x="4140200" y="1835150"/>
            <a:ext cx="1955800" cy="924380"/>
          </a:xfrm>
          <a:prstGeom prst="straightConnector1">
            <a:avLst/>
          </a:prstGeom>
          <a:ln w="38100" cap="sq">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8" name="Title 1"/>
          <p:cNvSpPr txBox="1">
            <a:spLocks/>
          </p:cNvSpPr>
          <p:nvPr/>
        </p:nvSpPr>
        <p:spPr>
          <a:xfrm>
            <a:off x="628650" y="208493"/>
            <a:ext cx="7886700" cy="814754"/>
          </a:xfrm>
          <a:prstGeom prst="rect">
            <a:avLst/>
          </a:prstGeom>
        </p:spPr>
        <p:txBody>
          <a:bodyPr vert="horz" lIns="91440" tIns="45720" rIns="91440" bIns="45720" rtlCol="0" anchor="b">
            <a:normAutofit fontScale="8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smtClean="0">
                <a:latin typeface="+mn-lt"/>
              </a:rPr>
              <a:t>Structural equation modeling (SEM)</a:t>
            </a:r>
          </a:p>
          <a:p>
            <a:r>
              <a:rPr lang="en-US" sz="2700" dirty="0" smtClean="0">
                <a:latin typeface="+mn-lt"/>
              </a:rPr>
              <a:t>Using </a:t>
            </a:r>
            <a:r>
              <a:rPr lang="en-US" sz="2700" dirty="0" err="1" smtClean="0">
                <a:latin typeface="+mn-lt"/>
              </a:rPr>
              <a:t>CHaMP</a:t>
            </a:r>
            <a:r>
              <a:rPr lang="en-US" sz="2700" dirty="0" smtClean="0">
                <a:latin typeface="+mn-lt"/>
              </a:rPr>
              <a:t>, fish abundance, and benthic </a:t>
            </a:r>
            <a:r>
              <a:rPr lang="en-US" sz="2700" dirty="0" err="1" smtClean="0">
                <a:latin typeface="+mn-lt"/>
              </a:rPr>
              <a:t>macroinvertebrate</a:t>
            </a:r>
            <a:r>
              <a:rPr lang="en-US" sz="2700" dirty="0" smtClean="0">
                <a:latin typeface="+mn-lt"/>
              </a:rPr>
              <a:t> data</a:t>
            </a:r>
            <a:endParaRPr lang="en-US" sz="2200" dirty="0">
              <a:latin typeface="+mn-lt"/>
            </a:endParaRPr>
          </a:p>
        </p:txBody>
      </p:sp>
      <p:sp>
        <p:nvSpPr>
          <p:cNvPr id="12" name="TextBox 11"/>
          <p:cNvSpPr txBox="1"/>
          <p:nvPr/>
        </p:nvSpPr>
        <p:spPr>
          <a:xfrm>
            <a:off x="4614164" y="4379572"/>
            <a:ext cx="4311194" cy="2339102"/>
          </a:xfrm>
          <a:prstGeom prst="rect">
            <a:avLst/>
          </a:prstGeom>
          <a:noFill/>
        </p:spPr>
        <p:txBody>
          <a:bodyPr wrap="square" rtlCol="0">
            <a:spAutoFit/>
          </a:bodyPr>
          <a:lstStyle/>
          <a:p>
            <a:r>
              <a:rPr lang="en-US" u="sng" dirty="0" smtClean="0"/>
              <a:t>This model:</a:t>
            </a:r>
          </a:p>
          <a:p>
            <a:pPr marL="285750" indent="-285750">
              <a:buFontTx/>
              <a:buChar char="-"/>
            </a:pPr>
            <a:r>
              <a:rPr lang="en-US" sz="1600" dirty="0" smtClean="0"/>
              <a:t>Speaks to importance of landscape controls</a:t>
            </a:r>
          </a:p>
          <a:p>
            <a:pPr marL="285750" indent="-285750">
              <a:buFontTx/>
              <a:buChar char="-"/>
            </a:pPr>
            <a:r>
              <a:rPr lang="en-US" sz="1600" dirty="0" smtClean="0"/>
              <a:t>Validates hypotheses about the direct &amp; indirect effects of wood on </a:t>
            </a:r>
            <a:r>
              <a:rPr lang="en-US" sz="1600" dirty="0" err="1" smtClean="0"/>
              <a:t>parr</a:t>
            </a:r>
            <a:r>
              <a:rPr lang="en-US" sz="1600" dirty="0" smtClean="0"/>
              <a:t> density</a:t>
            </a:r>
          </a:p>
          <a:p>
            <a:pPr marL="285750" indent="-285750">
              <a:buFontTx/>
              <a:buChar char="-"/>
            </a:pPr>
            <a:r>
              <a:rPr lang="en-US" sz="1600" dirty="0" smtClean="0"/>
              <a:t>Suggests benthic invertebrates are more sensitive to wood (and perhaps to restoration) than fish</a:t>
            </a:r>
          </a:p>
          <a:p>
            <a:pPr marL="285750" indent="-285750">
              <a:buFontTx/>
              <a:buChar char="-"/>
            </a:pPr>
            <a:r>
              <a:rPr lang="en-US" sz="1600" dirty="0" smtClean="0"/>
              <a:t>Is </a:t>
            </a:r>
            <a:r>
              <a:rPr lang="en-US" sz="1600" i="1" dirty="0" smtClean="0"/>
              <a:t>necessary</a:t>
            </a:r>
            <a:r>
              <a:rPr lang="en-US" sz="1600" dirty="0" smtClean="0"/>
              <a:t> but not </a:t>
            </a:r>
            <a:r>
              <a:rPr lang="en-US" sz="1600" i="1" dirty="0" smtClean="0"/>
              <a:t>sufficient</a:t>
            </a:r>
            <a:r>
              <a:rPr lang="en-US" sz="1600" dirty="0" smtClean="0"/>
              <a:t> for restoration planning</a:t>
            </a:r>
            <a:endParaRPr lang="en-US" sz="1600" dirty="0"/>
          </a:p>
        </p:txBody>
      </p:sp>
      <p:cxnSp>
        <p:nvCxnSpPr>
          <p:cNvPr id="37" name="Straight Arrow Connector 36"/>
          <p:cNvCxnSpPr/>
          <p:nvPr/>
        </p:nvCxnSpPr>
        <p:spPr>
          <a:xfrm flipH="1" flipV="1">
            <a:off x="647700" y="5664200"/>
            <a:ext cx="1066800" cy="12700"/>
          </a:xfrm>
          <a:prstGeom prst="straightConnector1">
            <a:avLst/>
          </a:prstGeom>
          <a:ln w="101600" cap="sq">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84200" y="6083300"/>
            <a:ext cx="1079500" cy="0"/>
          </a:xfrm>
          <a:prstGeom prst="straightConnector1">
            <a:avLst/>
          </a:prstGeom>
          <a:ln w="12700" cap="sq">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596900" y="6451600"/>
            <a:ext cx="1092200" cy="1"/>
          </a:xfrm>
          <a:prstGeom prst="straightConnector1">
            <a:avLst/>
          </a:prstGeom>
          <a:ln w="63500" cap="sq">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1803400" y="5486400"/>
            <a:ext cx="2177850" cy="369332"/>
          </a:xfrm>
          <a:prstGeom prst="rect">
            <a:avLst/>
          </a:prstGeom>
          <a:noFill/>
        </p:spPr>
        <p:txBody>
          <a:bodyPr wrap="none" rtlCol="0">
            <a:spAutoFit/>
          </a:bodyPr>
          <a:lstStyle/>
          <a:p>
            <a:r>
              <a:rPr lang="en-US" dirty="0" smtClean="0"/>
              <a:t>Strong positive effect</a:t>
            </a:r>
            <a:endParaRPr lang="en-US" dirty="0"/>
          </a:p>
        </p:txBody>
      </p:sp>
      <p:sp>
        <p:nvSpPr>
          <p:cNvPr id="52" name="TextBox 51"/>
          <p:cNvSpPr txBox="1"/>
          <p:nvPr/>
        </p:nvSpPr>
        <p:spPr>
          <a:xfrm>
            <a:off x="1803400" y="5880100"/>
            <a:ext cx="2098050" cy="369332"/>
          </a:xfrm>
          <a:prstGeom prst="rect">
            <a:avLst/>
          </a:prstGeom>
          <a:noFill/>
        </p:spPr>
        <p:txBody>
          <a:bodyPr wrap="none" rtlCol="0">
            <a:spAutoFit/>
          </a:bodyPr>
          <a:lstStyle/>
          <a:p>
            <a:r>
              <a:rPr lang="en-US" dirty="0" smtClean="0"/>
              <a:t>Weak positive effect</a:t>
            </a:r>
            <a:endParaRPr lang="en-US" dirty="0"/>
          </a:p>
        </p:txBody>
      </p:sp>
      <p:sp>
        <p:nvSpPr>
          <p:cNvPr id="53" name="TextBox 52"/>
          <p:cNvSpPr txBox="1"/>
          <p:nvPr/>
        </p:nvSpPr>
        <p:spPr>
          <a:xfrm>
            <a:off x="1803400" y="6248400"/>
            <a:ext cx="1608133" cy="369332"/>
          </a:xfrm>
          <a:prstGeom prst="rect">
            <a:avLst/>
          </a:prstGeom>
          <a:noFill/>
        </p:spPr>
        <p:txBody>
          <a:bodyPr wrap="none" rtlCol="0">
            <a:spAutoFit/>
          </a:bodyPr>
          <a:lstStyle/>
          <a:p>
            <a:r>
              <a:rPr lang="en-US" dirty="0" smtClean="0"/>
              <a:t>Negative effect</a:t>
            </a:r>
            <a:endParaRPr lang="en-US" dirty="0"/>
          </a:p>
        </p:txBody>
      </p:sp>
    </p:spTree>
    <p:extLst>
      <p:ext uri="{BB962C8B-B14F-4D97-AF65-F5344CB8AC3E}">
        <p14:creationId xmlns:p14="http://schemas.microsoft.com/office/powerpoint/2010/main" val="32014706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p:cNvSpPr txBox="1"/>
          <p:nvPr/>
        </p:nvSpPr>
        <p:spPr>
          <a:xfrm>
            <a:off x="1298561" y="196658"/>
            <a:ext cx="6516307" cy="461665"/>
          </a:xfrm>
          <a:prstGeom prst="rect">
            <a:avLst/>
          </a:prstGeom>
          <a:noFill/>
        </p:spPr>
        <p:txBody>
          <a:bodyPr wrap="square" rtlCol="0">
            <a:spAutoFit/>
          </a:bodyPr>
          <a:lstStyle/>
          <a:p>
            <a:pPr algn="ctr"/>
            <a:r>
              <a:rPr lang="en-US" sz="2400" b="1" dirty="0" smtClean="0"/>
              <a:t>Example of data inputs to CRITFC life cycle model</a:t>
            </a:r>
            <a:endParaRPr lang="en-US" sz="2400" b="1" i="1" dirty="0"/>
          </a:p>
        </p:txBody>
      </p:sp>
      <p:sp>
        <p:nvSpPr>
          <p:cNvPr id="59" name="TextBox 58"/>
          <p:cNvSpPr txBox="1"/>
          <p:nvPr/>
        </p:nvSpPr>
        <p:spPr>
          <a:xfrm>
            <a:off x="2660529" y="2475142"/>
            <a:ext cx="2326703" cy="584776"/>
          </a:xfrm>
          <a:prstGeom prst="rect">
            <a:avLst/>
          </a:prstGeom>
          <a:noFill/>
          <a:ln>
            <a:solidFill>
              <a:schemeClr val="tx1"/>
            </a:solidFill>
            <a:prstDash val="dash"/>
          </a:ln>
        </p:spPr>
        <p:txBody>
          <a:bodyPr wrap="square" rtlCol="0">
            <a:spAutoFit/>
          </a:bodyPr>
          <a:lstStyle/>
          <a:p>
            <a:pPr algn="ctr"/>
            <a:r>
              <a:rPr lang="en-US" sz="1600" b="1" dirty="0" smtClean="0"/>
              <a:t>Intrinsic watershed </a:t>
            </a:r>
            <a:r>
              <a:rPr lang="en-US" sz="1600" dirty="0" smtClean="0"/>
              <a:t>(GIS: elevation, gradient, etc.)</a:t>
            </a:r>
            <a:endParaRPr lang="en-US" sz="1600" i="1" dirty="0"/>
          </a:p>
        </p:txBody>
      </p:sp>
      <p:sp>
        <p:nvSpPr>
          <p:cNvPr id="61" name="TextBox 60"/>
          <p:cNvSpPr txBox="1"/>
          <p:nvPr/>
        </p:nvSpPr>
        <p:spPr>
          <a:xfrm>
            <a:off x="2660529" y="3643541"/>
            <a:ext cx="2326703" cy="1077218"/>
          </a:xfrm>
          <a:prstGeom prst="rect">
            <a:avLst/>
          </a:prstGeom>
          <a:noFill/>
          <a:ln>
            <a:solidFill>
              <a:schemeClr val="tx1"/>
            </a:solidFill>
            <a:prstDash val="dash"/>
          </a:ln>
        </p:spPr>
        <p:txBody>
          <a:bodyPr wrap="square" rtlCol="0">
            <a:spAutoFit/>
          </a:bodyPr>
          <a:lstStyle/>
          <a:p>
            <a:pPr algn="ctr"/>
            <a:r>
              <a:rPr lang="en-US" sz="1600" b="1" dirty="0" smtClean="0"/>
              <a:t>Land use</a:t>
            </a:r>
          </a:p>
          <a:p>
            <a:pPr algn="ctr"/>
            <a:r>
              <a:rPr lang="en-US" sz="1600" dirty="0" smtClean="0"/>
              <a:t>(GIS: % forest, road density, impervious cover, etc.)</a:t>
            </a:r>
            <a:endParaRPr lang="en-US" sz="1600" i="1" dirty="0"/>
          </a:p>
        </p:txBody>
      </p:sp>
      <p:sp>
        <p:nvSpPr>
          <p:cNvPr id="65" name="TextBox 64"/>
          <p:cNvSpPr txBox="1"/>
          <p:nvPr/>
        </p:nvSpPr>
        <p:spPr>
          <a:xfrm>
            <a:off x="5606929" y="2978097"/>
            <a:ext cx="2464590" cy="830997"/>
          </a:xfrm>
          <a:prstGeom prst="rect">
            <a:avLst/>
          </a:prstGeom>
          <a:noFill/>
          <a:ln>
            <a:solidFill>
              <a:schemeClr val="tx1"/>
            </a:solidFill>
            <a:prstDash val="dash"/>
          </a:ln>
        </p:spPr>
        <p:txBody>
          <a:bodyPr wrap="square" rtlCol="0">
            <a:spAutoFit/>
          </a:bodyPr>
          <a:lstStyle/>
          <a:p>
            <a:pPr algn="ctr"/>
            <a:r>
              <a:rPr lang="en-US" sz="1600" b="1" dirty="0" smtClean="0"/>
              <a:t>Limiting factors</a:t>
            </a:r>
          </a:p>
          <a:p>
            <a:pPr algn="ctr"/>
            <a:r>
              <a:rPr lang="en-US" sz="1600" dirty="0" smtClean="0"/>
              <a:t>(</a:t>
            </a:r>
            <a:r>
              <a:rPr lang="en-US" sz="1600" dirty="0" err="1" smtClean="0"/>
              <a:t>CHaMP</a:t>
            </a:r>
            <a:r>
              <a:rPr lang="en-US" sz="1600" dirty="0" smtClean="0"/>
              <a:t>: </a:t>
            </a:r>
            <a:r>
              <a:rPr lang="en-US" sz="1600" dirty="0"/>
              <a:t>f</a:t>
            </a:r>
            <a:r>
              <a:rPr lang="en-US" sz="1600" dirty="0" smtClean="0"/>
              <a:t>ine sediment, % cobbles, incubation temp)</a:t>
            </a:r>
            <a:endParaRPr lang="en-US" sz="1600" i="1" dirty="0"/>
          </a:p>
        </p:txBody>
      </p:sp>
      <p:cxnSp>
        <p:nvCxnSpPr>
          <p:cNvPr id="66" name="Straight Arrow Connector 65"/>
          <p:cNvCxnSpPr>
            <a:stCxn id="59" idx="2"/>
            <a:endCxn id="61" idx="0"/>
          </p:cNvCxnSpPr>
          <p:nvPr/>
        </p:nvCxnSpPr>
        <p:spPr>
          <a:xfrm>
            <a:off x="3823881" y="3059918"/>
            <a:ext cx="0" cy="583623"/>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stCxn id="61" idx="3"/>
            <a:endCxn id="65" idx="1"/>
          </p:cNvCxnSpPr>
          <p:nvPr/>
        </p:nvCxnSpPr>
        <p:spPr>
          <a:xfrm flipV="1">
            <a:off x="4987232" y="3393596"/>
            <a:ext cx="619697" cy="788554"/>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59" idx="3"/>
            <a:endCxn id="65" idx="1"/>
          </p:cNvCxnSpPr>
          <p:nvPr/>
        </p:nvCxnSpPr>
        <p:spPr>
          <a:xfrm>
            <a:off x="4987232" y="2767530"/>
            <a:ext cx="619697" cy="626066"/>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2660529" y="1965517"/>
            <a:ext cx="2546553" cy="369332"/>
          </a:xfrm>
          <a:prstGeom prst="rect">
            <a:avLst/>
          </a:prstGeom>
          <a:noFill/>
        </p:spPr>
        <p:txBody>
          <a:bodyPr wrap="none" rtlCol="0">
            <a:spAutoFit/>
          </a:bodyPr>
          <a:lstStyle/>
          <a:p>
            <a:r>
              <a:rPr lang="en-US" u="sng" dirty="0" smtClean="0"/>
              <a:t>Fry through </a:t>
            </a:r>
            <a:r>
              <a:rPr lang="en-US" u="sng" dirty="0" err="1" smtClean="0"/>
              <a:t>smolt</a:t>
            </a:r>
            <a:r>
              <a:rPr lang="en-US" u="sng" dirty="0" smtClean="0"/>
              <a:t> stages</a:t>
            </a:r>
            <a:endParaRPr lang="en-US" i="1" u="sng" dirty="0"/>
          </a:p>
        </p:txBody>
      </p:sp>
      <p:sp>
        <p:nvSpPr>
          <p:cNvPr id="82" name="TextBox 81"/>
          <p:cNvSpPr txBox="1"/>
          <p:nvPr/>
        </p:nvSpPr>
        <p:spPr>
          <a:xfrm>
            <a:off x="4346382" y="3160550"/>
            <a:ext cx="644440" cy="369332"/>
          </a:xfrm>
          <a:prstGeom prst="rect">
            <a:avLst/>
          </a:prstGeom>
          <a:noFill/>
        </p:spPr>
        <p:txBody>
          <a:bodyPr wrap="none" rtlCol="0">
            <a:spAutoFit/>
          </a:bodyPr>
          <a:lstStyle/>
          <a:p>
            <a:r>
              <a:rPr lang="en-US" dirty="0" smtClean="0"/>
              <a:t>SEM</a:t>
            </a:r>
            <a:endParaRPr lang="en-US" i="1" dirty="0"/>
          </a:p>
        </p:txBody>
      </p:sp>
    </p:spTree>
    <p:extLst>
      <p:ext uri="{BB962C8B-B14F-4D97-AF65-F5344CB8AC3E}">
        <p14:creationId xmlns:p14="http://schemas.microsoft.com/office/powerpoint/2010/main" val="2768318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Depts\SCI-FI\Grande_Ronde_Habitat\Data_analyses\Habitat_data\Habitat_surveys\CRITFC_habitat_surveys\ptfines6_vs_mnfines6.wmf"/>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77093" y="1006219"/>
            <a:ext cx="4830445" cy="4830445"/>
          </a:xfrm>
          <a:prstGeom prst="rect">
            <a:avLst/>
          </a:prstGeom>
          <a:noFill/>
          <a:ln>
            <a:noFill/>
          </a:ln>
        </p:spPr>
      </p:pic>
      <p:pic>
        <p:nvPicPr>
          <p:cNvPr id="3" name="Picture 4" descr="L:\Depts\SCI-FI\McCullough\MOA-data-documents\Habitat Data\Grande Ronde project photos\Nikon_dowloaded_16Aug2010\DSCN2195.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921218"/>
            <a:ext cx="3149667" cy="2362444"/>
          </a:xfrm>
          <a:prstGeom prst="rect">
            <a:avLst/>
          </a:prstGeom>
          <a:noFill/>
        </p:spPr>
      </p:pic>
      <p:pic>
        <p:nvPicPr>
          <p:cNvPr id="5" name="Picture 4" descr="P1000450.JPG"/>
          <p:cNvPicPr>
            <a:picLocks noChangeAspect="1"/>
          </p:cNvPicPr>
          <p:nvPr/>
        </p:nvPicPr>
        <p:blipFill>
          <a:blip r:embed="rId5" cstate="screen"/>
          <a:srcRect/>
          <a:stretch>
            <a:fillRect/>
          </a:stretch>
        </p:blipFill>
        <p:spPr bwMode="auto">
          <a:xfrm>
            <a:off x="371714" y="3590034"/>
            <a:ext cx="3160331" cy="2368932"/>
          </a:xfrm>
          <a:prstGeom prst="rect">
            <a:avLst/>
          </a:prstGeom>
          <a:noFill/>
          <a:ln w="9525">
            <a:noFill/>
            <a:miter lim="800000"/>
            <a:headEnd/>
            <a:tailEnd/>
          </a:ln>
        </p:spPr>
      </p:pic>
      <p:sp>
        <p:nvSpPr>
          <p:cNvPr id="6" name="TextBox 5"/>
          <p:cNvSpPr txBox="1"/>
          <p:nvPr/>
        </p:nvSpPr>
        <p:spPr>
          <a:xfrm>
            <a:off x="378583" y="196658"/>
            <a:ext cx="8341038" cy="461665"/>
          </a:xfrm>
          <a:prstGeom prst="rect">
            <a:avLst/>
          </a:prstGeom>
          <a:noFill/>
        </p:spPr>
        <p:txBody>
          <a:bodyPr wrap="square" rtlCol="0">
            <a:spAutoFit/>
          </a:bodyPr>
          <a:lstStyle/>
          <a:p>
            <a:pPr algn="ctr"/>
            <a:r>
              <a:rPr lang="en-US" sz="2400" b="1" dirty="0" smtClean="0"/>
              <a:t>Relationship between McNeil cores and </a:t>
            </a:r>
            <a:r>
              <a:rPr lang="en-US" sz="2400" b="1" dirty="0" err="1" smtClean="0"/>
              <a:t>CHaMP</a:t>
            </a:r>
            <a:r>
              <a:rPr lang="en-US" sz="2400" b="1" dirty="0" smtClean="0"/>
              <a:t> pool tail fines</a:t>
            </a:r>
            <a:endParaRPr lang="en-US" sz="2400" b="1" i="1" dirty="0"/>
          </a:p>
        </p:txBody>
      </p:sp>
      <p:sp>
        <p:nvSpPr>
          <p:cNvPr id="7" name="TextBox 6"/>
          <p:cNvSpPr txBox="1"/>
          <p:nvPr/>
        </p:nvSpPr>
        <p:spPr>
          <a:xfrm rot="16200000">
            <a:off x="3123552" y="3272546"/>
            <a:ext cx="2055333" cy="369332"/>
          </a:xfrm>
          <a:prstGeom prst="rect">
            <a:avLst/>
          </a:prstGeom>
          <a:solidFill>
            <a:schemeClr val="bg1"/>
          </a:solidFill>
        </p:spPr>
        <p:txBody>
          <a:bodyPr wrap="none" rtlCol="0">
            <a:spAutoFit/>
          </a:bodyPr>
          <a:lstStyle/>
          <a:p>
            <a:r>
              <a:rPr lang="en-US" dirty="0" smtClean="0"/>
              <a:t>McNeil fines &lt; 6mm</a:t>
            </a:r>
            <a:endParaRPr lang="en-US" dirty="0"/>
          </a:p>
        </p:txBody>
      </p:sp>
      <p:sp>
        <p:nvSpPr>
          <p:cNvPr id="8" name="TextBox 7"/>
          <p:cNvSpPr txBox="1"/>
          <p:nvPr/>
        </p:nvSpPr>
        <p:spPr>
          <a:xfrm>
            <a:off x="5217716" y="5513026"/>
            <a:ext cx="3038512" cy="369332"/>
          </a:xfrm>
          <a:prstGeom prst="rect">
            <a:avLst/>
          </a:prstGeom>
          <a:solidFill>
            <a:schemeClr val="bg1"/>
          </a:solidFill>
        </p:spPr>
        <p:txBody>
          <a:bodyPr wrap="none" rtlCol="0">
            <a:spAutoFit/>
          </a:bodyPr>
          <a:lstStyle/>
          <a:p>
            <a:r>
              <a:rPr lang="en-US" dirty="0" smtClean="0"/>
              <a:t>Pool tail fines &lt; 6mm (</a:t>
            </a:r>
            <a:r>
              <a:rPr lang="en-US" dirty="0" err="1" smtClean="0"/>
              <a:t>CHaMP</a:t>
            </a:r>
            <a:r>
              <a:rPr lang="en-US" dirty="0" smtClean="0"/>
              <a:t>)</a:t>
            </a:r>
            <a:endParaRPr lang="en-US" dirty="0"/>
          </a:p>
        </p:txBody>
      </p:sp>
    </p:spTree>
    <p:extLst>
      <p:ext uri="{BB962C8B-B14F-4D97-AF65-F5344CB8AC3E}">
        <p14:creationId xmlns:p14="http://schemas.microsoft.com/office/powerpoint/2010/main" val="16352020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ent-Up Arrow 4"/>
          <p:cNvSpPr/>
          <p:nvPr/>
        </p:nvSpPr>
        <p:spPr>
          <a:xfrm>
            <a:off x="4495799" y="1143000"/>
            <a:ext cx="1954923" cy="685800"/>
          </a:xfrm>
          <a:prstGeom prst="bentUpArrow">
            <a:avLst/>
          </a:prstGeom>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Bent-Up Arrow 5"/>
          <p:cNvSpPr/>
          <p:nvPr/>
        </p:nvSpPr>
        <p:spPr>
          <a:xfrm rot="16200000">
            <a:off x="5024884" y="4449068"/>
            <a:ext cx="694431" cy="1905001"/>
          </a:xfrm>
          <a:prstGeom prst="bentUpArrow">
            <a:avLst/>
          </a:prstGeom>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881647" y="5737899"/>
            <a:ext cx="2133600" cy="923330"/>
          </a:xfrm>
          <a:prstGeom prst="rect">
            <a:avLst/>
          </a:prstGeom>
          <a:noFill/>
        </p:spPr>
        <p:txBody>
          <a:bodyPr wrap="square" rtlCol="0">
            <a:spAutoFit/>
          </a:bodyPr>
          <a:lstStyle/>
          <a:p>
            <a:r>
              <a:rPr lang="en-US" dirty="0"/>
              <a:t>Reiser and Bjornn (1991) and Weaver and </a:t>
            </a:r>
            <a:r>
              <a:rPr lang="en-US" dirty="0" err="1"/>
              <a:t>Frailey</a:t>
            </a:r>
            <a:r>
              <a:rPr lang="en-US" dirty="0"/>
              <a:t> (1991)</a:t>
            </a:r>
          </a:p>
        </p:txBody>
      </p:sp>
      <p:sp>
        <p:nvSpPr>
          <p:cNvPr id="8" name="TextBox 7"/>
          <p:cNvSpPr txBox="1"/>
          <p:nvPr/>
        </p:nvSpPr>
        <p:spPr>
          <a:xfrm>
            <a:off x="4201047" y="135603"/>
            <a:ext cx="4567421" cy="830997"/>
          </a:xfrm>
          <a:prstGeom prst="rect">
            <a:avLst/>
          </a:prstGeom>
          <a:noFill/>
        </p:spPr>
        <p:txBody>
          <a:bodyPr wrap="square" rtlCol="0">
            <a:spAutoFit/>
          </a:bodyPr>
          <a:lstStyle/>
          <a:p>
            <a:r>
              <a:rPr lang="en-US" sz="2400" b="1" dirty="0" smtClean="0"/>
              <a:t>Estimated effect of fines on egg-fry survival</a:t>
            </a:r>
            <a:endParaRPr lang="en-US" sz="2400" b="1" i="1"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9809" y="73266"/>
            <a:ext cx="3696728" cy="3197622"/>
          </a:xfrm>
          <a:prstGeom prst="rect">
            <a:avLst/>
          </a:prstGeom>
        </p:spPr>
      </p:pic>
      <p:pic>
        <p:nvPicPr>
          <p:cNvPr id="10" name="Picture 9"/>
          <p:cNvPicPr>
            <a:picLocks noChangeAspect="1"/>
          </p:cNvPicPr>
          <p:nvPr/>
        </p:nvPicPr>
        <p:blipFill>
          <a:blip r:embed="rId4"/>
          <a:stretch>
            <a:fillRect/>
          </a:stretch>
        </p:blipFill>
        <p:spPr>
          <a:xfrm>
            <a:off x="598853" y="3309179"/>
            <a:ext cx="3638833" cy="3341234"/>
          </a:xfrm>
          <a:prstGeom prst="rect">
            <a:avLst/>
          </a:prstGeom>
        </p:spPr>
      </p:pic>
      <p:sp>
        <p:nvSpPr>
          <p:cNvPr id="11" name="TextBox 10"/>
          <p:cNvSpPr txBox="1"/>
          <p:nvPr/>
        </p:nvSpPr>
        <p:spPr>
          <a:xfrm rot="16200000">
            <a:off x="-799800" y="1379842"/>
            <a:ext cx="2183824" cy="369332"/>
          </a:xfrm>
          <a:prstGeom prst="rect">
            <a:avLst/>
          </a:prstGeom>
          <a:noFill/>
        </p:spPr>
        <p:txBody>
          <a:bodyPr wrap="none" rtlCol="0">
            <a:spAutoFit/>
          </a:bodyPr>
          <a:lstStyle/>
          <a:p>
            <a:r>
              <a:rPr lang="en-US" dirty="0" smtClean="0"/>
              <a:t>Prop. fines &lt; 6.35mm</a:t>
            </a:r>
            <a:endParaRPr lang="en-US" dirty="0"/>
          </a:p>
        </p:txBody>
      </p:sp>
      <p:sp>
        <p:nvSpPr>
          <p:cNvPr id="12" name="TextBox 11"/>
          <p:cNvSpPr txBox="1"/>
          <p:nvPr/>
        </p:nvSpPr>
        <p:spPr>
          <a:xfrm rot="16200000">
            <a:off x="-1121733" y="4670468"/>
            <a:ext cx="2961530" cy="369332"/>
          </a:xfrm>
          <a:prstGeom prst="rect">
            <a:avLst/>
          </a:prstGeom>
          <a:noFill/>
        </p:spPr>
        <p:txBody>
          <a:bodyPr wrap="none" rtlCol="0">
            <a:spAutoFit/>
          </a:bodyPr>
          <a:lstStyle/>
          <a:p>
            <a:r>
              <a:rPr lang="en-US" dirty="0" smtClean="0"/>
              <a:t>Estimated egg-fry survival (%)</a:t>
            </a:r>
            <a:endParaRPr lang="en-US" dirty="0"/>
          </a:p>
        </p:txBody>
      </p:sp>
      <p:sp>
        <p:nvSpPr>
          <p:cNvPr id="13" name="TextBox 12"/>
          <p:cNvSpPr txBox="1"/>
          <p:nvPr/>
        </p:nvSpPr>
        <p:spPr>
          <a:xfrm>
            <a:off x="1050263" y="2869109"/>
            <a:ext cx="1209022" cy="584776"/>
          </a:xfrm>
          <a:prstGeom prst="rect">
            <a:avLst/>
          </a:prstGeom>
          <a:solidFill>
            <a:schemeClr val="bg1"/>
          </a:solidFill>
        </p:spPr>
        <p:txBody>
          <a:bodyPr wrap="square" rtlCol="0">
            <a:spAutoFit/>
          </a:bodyPr>
          <a:lstStyle/>
          <a:p>
            <a:pPr algn="ctr"/>
            <a:r>
              <a:rPr lang="en-US" sz="1600" dirty="0" smtClean="0"/>
              <a:t>Catherine Creek</a:t>
            </a:r>
            <a:endParaRPr lang="en-US" sz="1600" dirty="0"/>
          </a:p>
        </p:txBody>
      </p:sp>
      <p:sp>
        <p:nvSpPr>
          <p:cNvPr id="15" name="TextBox 14"/>
          <p:cNvSpPr txBox="1"/>
          <p:nvPr/>
        </p:nvSpPr>
        <p:spPr>
          <a:xfrm>
            <a:off x="2320347" y="2862767"/>
            <a:ext cx="1660879" cy="584776"/>
          </a:xfrm>
          <a:prstGeom prst="rect">
            <a:avLst/>
          </a:prstGeom>
          <a:solidFill>
            <a:schemeClr val="bg1"/>
          </a:solidFill>
        </p:spPr>
        <p:txBody>
          <a:bodyPr wrap="square" rtlCol="0">
            <a:spAutoFit/>
          </a:bodyPr>
          <a:lstStyle/>
          <a:p>
            <a:pPr algn="ctr"/>
            <a:r>
              <a:rPr lang="en-US" sz="1600" dirty="0" smtClean="0"/>
              <a:t>Upper Grande </a:t>
            </a:r>
            <a:r>
              <a:rPr lang="en-US" sz="1600" dirty="0" err="1" smtClean="0"/>
              <a:t>Ronde</a:t>
            </a:r>
            <a:endParaRPr lang="en-US" sz="1600" dirty="0"/>
          </a:p>
        </p:txBody>
      </p:sp>
      <p:pic>
        <p:nvPicPr>
          <p:cNvPr id="3"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r="-549"/>
          <a:stretch>
            <a:fillRect/>
          </a:stretch>
        </p:blipFill>
        <p:spPr bwMode="auto">
          <a:xfrm>
            <a:off x="3971684" y="1905000"/>
            <a:ext cx="5129047" cy="3048000"/>
          </a:xfrm>
          <a:prstGeom prst="rect">
            <a:avLst/>
          </a:prstGeom>
          <a:noFill/>
          <a:ln w="9525">
            <a:noFill/>
            <a:miter lim="800000"/>
            <a:headEnd/>
            <a:tailEnd/>
          </a:ln>
        </p:spPr>
      </p:pic>
      <p:sp>
        <p:nvSpPr>
          <p:cNvPr id="16" name="TextBox 15"/>
          <p:cNvSpPr txBox="1"/>
          <p:nvPr/>
        </p:nvSpPr>
        <p:spPr>
          <a:xfrm>
            <a:off x="1153814" y="6224380"/>
            <a:ext cx="1209022" cy="584776"/>
          </a:xfrm>
          <a:prstGeom prst="rect">
            <a:avLst/>
          </a:prstGeom>
          <a:solidFill>
            <a:schemeClr val="bg1"/>
          </a:solidFill>
        </p:spPr>
        <p:txBody>
          <a:bodyPr wrap="square" rtlCol="0">
            <a:spAutoFit/>
          </a:bodyPr>
          <a:lstStyle/>
          <a:p>
            <a:pPr algn="ctr"/>
            <a:r>
              <a:rPr lang="en-US" sz="1600" dirty="0" smtClean="0"/>
              <a:t>Catherine Creek</a:t>
            </a:r>
            <a:endParaRPr lang="en-US" sz="1600" dirty="0"/>
          </a:p>
        </p:txBody>
      </p:sp>
      <p:sp>
        <p:nvSpPr>
          <p:cNvPr id="17" name="TextBox 16"/>
          <p:cNvSpPr txBox="1"/>
          <p:nvPr/>
        </p:nvSpPr>
        <p:spPr>
          <a:xfrm>
            <a:off x="2423898" y="6218038"/>
            <a:ext cx="1660879" cy="584776"/>
          </a:xfrm>
          <a:prstGeom prst="rect">
            <a:avLst/>
          </a:prstGeom>
          <a:solidFill>
            <a:schemeClr val="bg1"/>
          </a:solidFill>
        </p:spPr>
        <p:txBody>
          <a:bodyPr wrap="square" rtlCol="0">
            <a:spAutoFit/>
          </a:bodyPr>
          <a:lstStyle/>
          <a:p>
            <a:pPr algn="ctr"/>
            <a:r>
              <a:rPr lang="en-US" sz="1600" dirty="0" smtClean="0"/>
              <a:t>Upper Grande </a:t>
            </a:r>
            <a:r>
              <a:rPr lang="en-US" sz="1600" dirty="0" err="1" smtClean="0"/>
              <a:t>Ronde</a:t>
            </a:r>
            <a:endParaRPr lang="en-US" sz="1600" dirty="0"/>
          </a:p>
        </p:txBody>
      </p:sp>
    </p:spTree>
    <p:extLst>
      <p:ext uri="{BB962C8B-B14F-4D97-AF65-F5344CB8AC3E}">
        <p14:creationId xmlns:p14="http://schemas.microsoft.com/office/powerpoint/2010/main" val="25896315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628650" y="75194"/>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smtClean="0">
                <a:latin typeface="+mn-lt"/>
              </a:rPr>
              <a:t>What </a:t>
            </a:r>
            <a:r>
              <a:rPr lang="en-US" sz="3200" b="1" i="1" dirty="0" smtClean="0">
                <a:latin typeface="+mn-lt"/>
              </a:rPr>
              <a:t>DO</a:t>
            </a:r>
            <a:r>
              <a:rPr lang="en-US" sz="3200" b="1" dirty="0" smtClean="0">
                <a:latin typeface="+mn-lt"/>
              </a:rPr>
              <a:t> restoration planners want?</a:t>
            </a:r>
            <a:endParaRPr lang="en-US" sz="3200" b="1" dirty="0">
              <a:latin typeface="+mn-lt"/>
            </a:endParaRPr>
          </a:p>
        </p:txBody>
      </p:sp>
      <p:sp>
        <p:nvSpPr>
          <p:cNvPr id="5" name="Content Placeholder 2"/>
          <p:cNvSpPr>
            <a:spLocks noGrp="1"/>
          </p:cNvSpPr>
          <p:nvPr>
            <p:ph idx="1"/>
          </p:nvPr>
        </p:nvSpPr>
        <p:spPr/>
        <p:txBody>
          <a:bodyPr>
            <a:normAutofit/>
          </a:bodyPr>
          <a:lstStyle/>
          <a:p>
            <a:r>
              <a:rPr lang="en-US" sz="2400" dirty="0" smtClean="0"/>
              <a:t>Guidance on (a) life-stage specific and (b) population-level limiting factors</a:t>
            </a:r>
          </a:p>
          <a:p>
            <a:r>
              <a:rPr lang="en-US" sz="2400" dirty="0" smtClean="0"/>
              <a:t>Likely outcomes of alternative restoration scenarios </a:t>
            </a:r>
            <a:r>
              <a:rPr lang="en-US" sz="2000" i="1" dirty="0" smtClean="0"/>
              <a:t>(e.g., what happens to water temperature if we restore riparian vegetation on private land vs. public?)</a:t>
            </a:r>
          </a:p>
          <a:p>
            <a:r>
              <a:rPr lang="en-US" sz="2400" dirty="0" smtClean="0"/>
              <a:t>The above information summarized and mapped at a spatial resolution useful for planning </a:t>
            </a:r>
            <a:r>
              <a:rPr lang="en-US" sz="2000" i="1" dirty="0" smtClean="0"/>
              <a:t>(e.g., Assessment Units)</a:t>
            </a:r>
            <a:endParaRPr lang="en-US" sz="2000" i="1" dirty="0"/>
          </a:p>
        </p:txBody>
      </p:sp>
    </p:spTree>
    <p:extLst>
      <p:ext uri="{BB962C8B-B14F-4D97-AF65-F5344CB8AC3E}">
        <p14:creationId xmlns:p14="http://schemas.microsoft.com/office/powerpoint/2010/main" val="417443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034.JPG"/>
          <p:cNvPicPr>
            <a:picLocks noChangeAspect="1"/>
          </p:cNvPicPr>
          <p:nvPr/>
        </p:nvPicPr>
        <p:blipFill>
          <a:blip r:embed="rId2" cstate="screen"/>
          <a:stretch>
            <a:fillRect/>
          </a:stretch>
        </p:blipFill>
        <p:spPr>
          <a:xfrm>
            <a:off x="0" y="0"/>
            <a:ext cx="9144000" cy="6858000"/>
          </a:xfrm>
          <a:prstGeom prst="rect">
            <a:avLst/>
          </a:prstGeom>
        </p:spPr>
      </p:pic>
      <p:sp>
        <p:nvSpPr>
          <p:cNvPr id="4" name="Title 1"/>
          <p:cNvSpPr txBox="1">
            <a:spLocks/>
          </p:cNvSpPr>
          <p:nvPr/>
        </p:nvSpPr>
        <p:spPr>
          <a:xfrm>
            <a:off x="599017" y="1884443"/>
            <a:ext cx="8060097"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b="1" dirty="0" smtClean="0">
                <a:ln>
                  <a:solidFill>
                    <a:schemeClr val="tx1"/>
                  </a:solidFill>
                </a:ln>
                <a:solidFill>
                  <a:srgbClr val="FFFFFF"/>
                </a:solidFill>
                <a:effectLst>
                  <a:outerShdw blurRad="50800" dist="38100" dir="2700000" sx="133000" sy="133000" algn="tl" rotWithShape="0">
                    <a:srgbClr val="000000">
                      <a:alpha val="43000"/>
                    </a:srgbClr>
                  </a:outerShdw>
                </a:effectLst>
                <a:latin typeface="+mn-lt"/>
              </a:rPr>
              <a:t>THANK YOU</a:t>
            </a:r>
            <a:endParaRPr lang="en-US" sz="8000" b="1" dirty="0">
              <a:ln>
                <a:solidFill>
                  <a:schemeClr val="tx1"/>
                </a:solidFill>
              </a:ln>
              <a:solidFill>
                <a:srgbClr val="FFFFFF"/>
              </a:solidFill>
              <a:effectLst>
                <a:outerShdw blurRad="50800" dist="38100" dir="2700000" sx="133000" sy="133000" algn="tl" rotWithShape="0">
                  <a:srgbClr val="000000">
                    <a:alpha val="43000"/>
                  </a:srgbClr>
                </a:outerShdw>
              </a:effectLst>
              <a:latin typeface="+mn-lt"/>
            </a:endParaRPr>
          </a:p>
        </p:txBody>
      </p:sp>
    </p:spTree>
    <p:extLst>
      <p:ext uri="{BB962C8B-B14F-4D97-AF65-F5344CB8AC3E}">
        <p14:creationId xmlns:p14="http://schemas.microsoft.com/office/powerpoint/2010/main" val="16293310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3074"/>
            <a:ext cx="7886700" cy="898026"/>
          </a:xfrm>
        </p:spPr>
        <p:txBody>
          <a:bodyPr/>
          <a:lstStyle/>
          <a:p>
            <a:r>
              <a:rPr lang="en-US" b="1" dirty="0" smtClean="0"/>
              <a:t>Outline – </a:t>
            </a:r>
            <a:r>
              <a:rPr lang="en-US" b="1" dirty="0" err="1" smtClean="0"/>
              <a:t>KMQ</a:t>
            </a:r>
            <a:r>
              <a:rPr lang="en-US" b="1" dirty="0" smtClean="0"/>
              <a:t> 2</a:t>
            </a:r>
            <a:endParaRPr lang="en-US" b="1" dirty="0"/>
          </a:p>
        </p:txBody>
      </p:sp>
      <p:sp>
        <p:nvSpPr>
          <p:cNvPr id="3" name="Content Placeholder 2"/>
          <p:cNvSpPr>
            <a:spLocks noGrp="1"/>
          </p:cNvSpPr>
          <p:nvPr>
            <p:ph idx="1"/>
          </p:nvPr>
        </p:nvSpPr>
        <p:spPr>
          <a:xfrm>
            <a:off x="628650" y="1131100"/>
            <a:ext cx="6717723" cy="5255206"/>
          </a:xfrm>
        </p:spPr>
        <p:txBody>
          <a:bodyPr>
            <a:normAutofit lnSpcReduction="10000"/>
          </a:bodyPr>
          <a:lstStyle/>
          <a:p>
            <a:r>
              <a:rPr lang="en-US" dirty="0" smtClean="0">
                <a:solidFill>
                  <a:schemeClr val="bg1">
                    <a:lumMod val="85000"/>
                  </a:schemeClr>
                </a:solidFill>
              </a:rPr>
              <a:t>Using </a:t>
            </a:r>
            <a:r>
              <a:rPr lang="en-US" dirty="0">
                <a:solidFill>
                  <a:schemeClr val="bg1">
                    <a:lumMod val="85000"/>
                  </a:schemeClr>
                </a:solidFill>
              </a:rPr>
              <a:t>LCM to predict fish response to different habitat improvement scenarios – Lemhi – </a:t>
            </a:r>
            <a:r>
              <a:rPr lang="en-US" dirty="0" err="1">
                <a:solidFill>
                  <a:schemeClr val="bg1">
                    <a:lumMod val="85000"/>
                  </a:schemeClr>
                </a:solidFill>
              </a:rPr>
              <a:t>QCI</a:t>
            </a:r>
            <a:endParaRPr lang="en-US" dirty="0">
              <a:solidFill>
                <a:schemeClr val="bg1">
                  <a:lumMod val="85000"/>
                </a:schemeClr>
              </a:solidFill>
            </a:endParaRPr>
          </a:p>
          <a:p>
            <a:r>
              <a:rPr lang="en-US" dirty="0">
                <a:solidFill>
                  <a:schemeClr val="bg1">
                    <a:lumMod val="85000"/>
                  </a:schemeClr>
                </a:solidFill>
              </a:rPr>
              <a:t>Informing recovery options for spring Chinook salmon in the upper Grande </a:t>
            </a:r>
            <a:r>
              <a:rPr lang="en-US" dirty="0" err="1">
                <a:solidFill>
                  <a:schemeClr val="bg1">
                    <a:lumMod val="85000"/>
                  </a:schemeClr>
                </a:solidFill>
              </a:rPr>
              <a:t>Ronde</a:t>
            </a:r>
            <a:r>
              <a:rPr lang="en-US" dirty="0">
                <a:solidFill>
                  <a:schemeClr val="bg1">
                    <a:lumMod val="85000"/>
                  </a:schemeClr>
                </a:solidFill>
              </a:rPr>
              <a:t> River – </a:t>
            </a:r>
            <a:r>
              <a:rPr lang="en-US" dirty="0" err="1">
                <a:solidFill>
                  <a:schemeClr val="bg1">
                    <a:lumMod val="85000"/>
                  </a:schemeClr>
                </a:solidFill>
              </a:rPr>
              <a:t>CRITFC</a:t>
            </a:r>
            <a:endParaRPr lang="en-US" dirty="0">
              <a:solidFill>
                <a:schemeClr val="bg1">
                  <a:lumMod val="85000"/>
                </a:schemeClr>
              </a:solidFill>
            </a:endParaRPr>
          </a:p>
          <a:p>
            <a:r>
              <a:rPr lang="en-US" b="1" dirty="0"/>
              <a:t>Coordination in Planning - </a:t>
            </a:r>
            <a:r>
              <a:rPr lang="en-US" b="1" dirty="0" err="1"/>
              <a:t>Entiat</a:t>
            </a:r>
            <a:endParaRPr lang="en-US" b="1" dirty="0"/>
          </a:p>
          <a:p>
            <a:r>
              <a:rPr lang="en-US" dirty="0" smtClean="0"/>
              <a:t>Leveraging </a:t>
            </a:r>
            <a:r>
              <a:rPr lang="en-US" dirty="0" err="1" smtClean="0"/>
              <a:t>CHaMP</a:t>
            </a:r>
            <a:r>
              <a:rPr lang="en-US" dirty="0" smtClean="0"/>
              <a:t> Data as Baseline for Design – </a:t>
            </a:r>
            <a:r>
              <a:rPr lang="en-US" dirty="0" err="1" smtClean="0"/>
              <a:t>Entiat</a:t>
            </a:r>
            <a:r>
              <a:rPr lang="en-US" dirty="0" smtClean="0"/>
              <a:t> – </a:t>
            </a:r>
            <a:r>
              <a:rPr lang="en-US" dirty="0" err="1" smtClean="0"/>
              <a:t>Terraqua</a:t>
            </a:r>
            <a:endParaRPr lang="en-US" dirty="0" smtClean="0"/>
          </a:p>
          <a:p>
            <a:r>
              <a:rPr lang="en-US" dirty="0" smtClean="0"/>
              <a:t>Using </a:t>
            </a:r>
            <a:r>
              <a:rPr lang="en-US" dirty="0" err="1" smtClean="0"/>
              <a:t>CHaMP</a:t>
            </a:r>
            <a:r>
              <a:rPr lang="en-US" dirty="0" smtClean="0"/>
              <a:t> Data as analogs for design – </a:t>
            </a:r>
            <a:r>
              <a:rPr lang="en-US" dirty="0" err="1" smtClean="0"/>
              <a:t>Tucannon</a:t>
            </a:r>
            <a:r>
              <a:rPr lang="en-US" dirty="0" smtClean="0"/>
              <a:t> - </a:t>
            </a:r>
            <a:r>
              <a:rPr lang="en-US" dirty="0" err="1" smtClean="0"/>
              <a:t>ELR</a:t>
            </a:r>
            <a:r>
              <a:rPr lang="en-US" dirty="0" smtClean="0"/>
              <a:t> </a:t>
            </a:r>
          </a:p>
          <a:p>
            <a:r>
              <a:rPr lang="en-US" dirty="0" smtClean="0"/>
              <a:t>Design Hypothesis Testing – Asotin - </a:t>
            </a:r>
            <a:r>
              <a:rPr lang="en-US" dirty="0" err="1" smtClean="0"/>
              <a:t>ELR</a:t>
            </a:r>
            <a:endParaRPr lang="en-US" dirty="0" smtClean="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9331" y="5009286"/>
            <a:ext cx="1524000" cy="15240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9331" y="1318568"/>
            <a:ext cx="1524000" cy="15240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9331" y="3163927"/>
            <a:ext cx="1524000" cy="152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38100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9360" y="0"/>
            <a:ext cx="5510189" cy="1325563"/>
          </a:xfrm>
        </p:spPr>
        <p:txBody>
          <a:bodyPr>
            <a:normAutofit/>
          </a:bodyPr>
          <a:lstStyle/>
          <a:p>
            <a:r>
              <a:rPr lang="en-US" dirty="0" smtClean="0"/>
              <a:t>Entiat IMW Experimental Design</a:t>
            </a:r>
            <a:endParaRPr lang="en-US" dirty="0"/>
          </a:p>
        </p:txBody>
      </p:sp>
      <p:graphicFrame>
        <p:nvGraphicFramePr>
          <p:cNvPr id="6" name="Object 3"/>
          <p:cNvGraphicFramePr>
            <a:graphicFrameLocks noChangeAspect="1"/>
          </p:cNvGraphicFramePr>
          <p:nvPr>
            <p:extLst/>
          </p:nvPr>
        </p:nvGraphicFramePr>
        <p:xfrm>
          <a:off x="4227991" y="1690689"/>
          <a:ext cx="4694867" cy="3897574"/>
        </p:xfrm>
        <a:graphic>
          <a:graphicData uri="http://schemas.openxmlformats.org/presentationml/2006/ole">
            <mc:AlternateContent xmlns:mc="http://schemas.openxmlformats.org/markup-compatibility/2006">
              <mc:Choice xmlns:v="urn:schemas-microsoft-com:vml" Requires="v">
                <p:oleObj spid="_x0000_s1046" name="Worksheet" r:id="rId4" imgW="5048244" imgH="4190940" progId="Excel.Sheet.12">
                  <p:embed/>
                </p:oleObj>
              </mc:Choice>
              <mc:Fallback>
                <p:oleObj name="Worksheet" r:id="rId4" imgW="5048244" imgH="4190940" progId="Excel.Shee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7991" y="1690689"/>
                        <a:ext cx="4694867" cy="389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4"/>
          <p:cNvGraphicFramePr>
            <a:graphicFrameLocks noChangeAspect="1"/>
          </p:cNvGraphicFramePr>
          <p:nvPr>
            <p:extLst/>
          </p:nvPr>
        </p:nvGraphicFramePr>
        <p:xfrm>
          <a:off x="5156200" y="5722938"/>
          <a:ext cx="2838450" cy="885825"/>
        </p:xfrm>
        <a:graphic>
          <a:graphicData uri="http://schemas.openxmlformats.org/presentationml/2006/ole">
            <mc:AlternateContent xmlns:mc="http://schemas.openxmlformats.org/markup-compatibility/2006">
              <mc:Choice xmlns:v="urn:schemas-microsoft-com:vml" Requires="v">
                <p:oleObj spid="_x0000_s1047" name="Worksheet" r:id="rId6" imgW="2838557" imgH="885870" progId="Excel.Sheet.12">
                  <p:embed/>
                </p:oleObj>
              </mc:Choice>
              <mc:Fallback>
                <p:oleObj name="Worksheet" r:id="rId6" imgW="2838557" imgH="885870" progId="Excel.Sheet.1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6200" y="5722938"/>
                        <a:ext cx="28384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Picture 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603" b="98729" l="9953" r="90831">
                        <a14:foregroundMark x1="56113" y1="28571" x2="56113" y2="28571"/>
                        <a14:foregroundMark x1="19828" y1="2603" x2="19828" y2="2603"/>
                        <a14:foregroundMark x1="25470" y1="27603" x2="25470" y2="27603"/>
                        <a14:foregroundMark x1="40752" y1="57627" x2="40752" y2="57627"/>
                        <a14:foregroundMark x1="74295" y1="98789" x2="74295" y2="98789"/>
                        <a14:foregroundMark x1="86207" y1="94673" x2="86207" y2="94673"/>
                        <a14:foregroundMark x1="90831" y1="74395" x2="90831" y2="74395"/>
                        <a14:foregroundMark x1="88401" y1="57869" x2="88401" y2="57869"/>
                        <a14:foregroundMark x1="70376" y1="36622" x2="70376" y2="36622"/>
                      </a14:backgroundRemoval>
                    </a14:imgEffect>
                  </a14:imgLayer>
                </a14:imgProps>
              </a:ext>
              <a:ext uri="{28A0092B-C50C-407E-A947-70E740481C1C}">
                <a14:useLocalDpi xmlns:a14="http://schemas.microsoft.com/office/drawing/2010/main" val="0"/>
              </a:ext>
            </a:extLst>
          </a:blip>
          <a:srcRect l="40986" t="42587"/>
          <a:stretch/>
        </p:blipFill>
        <p:spPr>
          <a:xfrm>
            <a:off x="0" y="0"/>
            <a:ext cx="4899702" cy="6168788"/>
          </a:xfrm>
          <a:prstGeom prst="rect">
            <a:avLst/>
          </a:prstGeom>
        </p:spPr>
      </p:pic>
    </p:spTree>
    <p:extLst>
      <p:ext uri="{BB962C8B-B14F-4D97-AF65-F5344CB8AC3E}">
        <p14:creationId xmlns:p14="http://schemas.microsoft.com/office/powerpoint/2010/main" val="17048166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1"/>
          <p:cNvGrpSpPr>
            <a:grpSpLocks/>
          </p:cNvGrpSpPr>
          <p:nvPr/>
        </p:nvGrpSpPr>
        <p:grpSpPr bwMode="auto">
          <a:xfrm>
            <a:off x="829600" y="1311982"/>
            <a:ext cx="7244563" cy="4989394"/>
            <a:chOff x="747713" y="1371600"/>
            <a:chExt cx="7634287" cy="5257800"/>
          </a:xfrm>
        </p:grpSpPr>
        <p:sp>
          <p:nvSpPr>
            <p:cNvPr id="8" name="Rounded Rectangle 7"/>
            <p:cNvSpPr/>
            <p:nvPr/>
          </p:nvSpPr>
          <p:spPr>
            <a:xfrm>
              <a:off x="762000" y="4572000"/>
              <a:ext cx="4419600" cy="2057400"/>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sz="2400" b="1" dirty="0"/>
            </a:p>
            <a:p>
              <a:pPr algn="ctr" fontAlgn="auto">
                <a:spcBef>
                  <a:spcPts val="0"/>
                </a:spcBef>
                <a:spcAft>
                  <a:spcPts val="0"/>
                </a:spcAft>
                <a:defRPr/>
              </a:pPr>
              <a:r>
                <a:rPr lang="en-US" sz="2000" b="1" dirty="0"/>
                <a:t>Effectiveness Monitoring</a:t>
              </a:r>
            </a:p>
            <a:p>
              <a:pPr fontAlgn="auto">
                <a:spcBef>
                  <a:spcPts val="0"/>
                </a:spcBef>
                <a:spcAft>
                  <a:spcPts val="0"/>
                </a:spcAft>
                <a:defRPr/>
              </a:pPr>
              <a:r>
                <a:rPr lang="en-US" dirty="0"/>
                <a:t>Terraqua, Inc.</a:t>
              </a:r>
            </a:p>
            <a:p>
              <a:pPr fontAlgn="auto">
                <a:spcBef>
                  <a:spcPts val="0"/>
                </a:spcBef>
                <a:spcAft>
                  <a:spcPts val="0"/>
                </a:spcAft>
                <a:defRPr/>
              </a:pPr>
              <a:r>
                <a:rPr lang="en-US" dirty="0"/>
                <a:t>U.S. Forest Service- Entiat Ranger District</a:t>
              </a:r>
            </a:p>
            <a:p>
              <a:pPr fontAlgn="auto">
                <a:spcBef>
                  <a:spcPts val="0"/>
                </a:spcBef>
                <a:spcAft>
                  <a:spcPts val="0"/>
                </a:spcAft>
                <a:defRPr/>
              </a:pPr>
              <a:r>
                <a:rPr lang="en-US" dirty="0"/>
                <a:t>U.S. Fish and Wildlife Service</a:t>
              </a:r>
            </a:p>
            <a:p>
              <a:pPr fontAlgn="auto">
                <a:spcBef>
                  <a:spcPts val="0"/>
                </a:spcBef>
                <a:spcAft>
                  <a:spcPts val="0"/>
                </a:spcAft>
                <a:defRPr/>
              </a:pPr>
              <a:r>
                <a:rPr lang="en-US" dirty="0"/>
                <a:t>U.S. Forest Service–PNW Research Station</a:t>
              </a:r>
            </a:p>
            <a:p>
              <a:pPr fontAlgn="auto">
                <a:spcBef>
                  <a:spcPts val="0"/>
                </a:spcBef>
                <a:spcAft>
                  <a:spcPts val="0"/>
                </a:spcAft>
                <a:defRPr/>
              </a:pPr>
              <a:r>
                <a:rPr lang="en-US" dirty="0"/>
                <a:t>Washington Department of Ecology</a:t>
              </a:r>
            </a:p>
            <a:p>
              <a:pPr algn="ctr" fontAlgn="auto">
                <a:spcBef>
                  <a:spcPts val="0"/>
                </a:spcBef>
                <a:spcAft>
                  <a:spcPts val="0"/>
                </a:spcAft>
                <a:defRPr/>
              </a:pPr>
              <a:endParaRPr lang="en-US" dirty="0"/>
            </a:p>
          </p:txBody>
        </p:sp>
        <p:sp>
          <p:nvSpPr>
            <p:cNvPr id="9" name="Rounded Rectangle 8"/>
            <p:cNvSpPr/>
            <p:nvPr/>
          </p:nvSpPr>
          <p:spPr>
            <a:xfrm>
              <a:off x="747713" y="3276600"/>
              <a:ext cx="3976687" cy="1219200"/>
            </a:xfrm>
            <a:prstGeom prst="roundRect">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600"/>
                </a:spcBef>
                <a:spcAft>
                  <a:spcPts val="0"/>
                </a:spcAft>
                <a:defRPr/>
              </a:pPr>
              <a:r>
                <a:rPr lang="en-US" sz="2000" b="1" dirty="0"/>
                <a:t>Technical Review</a:t>
              </a:r>
            </a:p>
            <a:p>
              <a:pPr fontAlgn="auto">
                <a:spcBef>
                  <a:spcPts val="0"/>
                </a:spcBef>
                <a:spcAft>
                  <a:spcPts val="0"/>
                </a:spcAft>
                <a:defRPr/>
              </a:pPr>
              <a:r>
                <a:rPr lang="en-US" dirty="0"/>
                <a:t>Entiat Habitat Subcommittee</a:t>
              </a:r>
            </a:p>
            <a:p>
              <a:pPr fontAlgn="auto">
                <a:spcBef>
                  <a:spcPts val="0"/>
                </a:spcBef>
                <a:spcAft>
                  <a:spcPts val="0"/>
                </a:spcAft>
                <a:defRPr/>
              </a:pPr>
              <a:r>
                <a:rPr lang="en-US" dirty="0"/>
                <a:t>U.C. Regional Technical Team</a:t>
              </a:r>
            </a:p>
            <a:p>
              <a:pPr algn="ctr" fontAlgn="auto">
                <a:spcBef>
                  <a:spcPts val="0"/>
                </a:spcBef>
                <a:spcAft>
                  <a:spcPts val="0"/>
                </a:spcAft>
                <a:defRPr/>
              </a:pPr>
              <a:endParaRPr lang="en-US" dirty="0"/>
            </a:p>
          </p:txBody>
        </p:sp>
        <p:sp>
          <p:nvSpPr>
            <p:cNvPr id="10" name="Rounded Rectangle 9"/>
            <p:cNvSpPr/>
            <p:nvPr/>
          </p:nvSpPr>
          <p:spPr>
            <a:xfrm>
              <a:off x="4800600" y="1371600"/>
              <a:ext cx="3581400" cy="1143000"/>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sz="2400" b="1" dirty="0"/>
            </a:p>
            <a:p>
              <a:pPr algn="ctr" fontAlgn="auto">
                <a:spcBef>
                  <a:spcPts val="0"/>
                </a:spcBef>
                <a:spcAft>
                  <a:spcPts val="0"/>
                </a:spcAft>
                <a:defRPr/>
              </a:pPr>
              <a:endParaRPr lang="en-US" sz="2400" b="1" dirty="0"/>
            </a:p>
            <a:p>
              <a:pPr algn="ctr" fontAlgn="auto">
                <a:spcBef>
                  <a:spcPts val="0"/>
                </a:spcBef>
                <a:spcAft>
                  <a:spcPts val="0"/>
                </a:spcAft>
                <a:defRPr/>
              </a:pPr>
              <a:endParaRPr lang="en-US" sz="2400" b="1" dirty="0"/>
            </a:p>
            <a:p>
              <a:pPr algn="ctr" fontAlgn="auto">
                <a:spcBef>
                  <a:spcPts val="0"/>
                </a:spcBef>
                <a:spcAft>
                  <a:spcPts val="0"/>
                </a:spcAft>
                <a:defRPr/>
              </a:pPr>
              <a:r>
                <a:rPr lang="en-US" sz="2000" b="1" dirty="0"/>
                <a:t>Oversight &amp; Landowner Involvement</a:t>
              </a:r>
            </a:p>
            <a:p>
              <a:pPr algn="ctr" fontAlgn="auto">
                <a:spcBef>
                  <a:spcPts val="0"/>
                </a:spcBef>
                <a:spcAft>
                  <a:spcPts val="0"/>
                </a:spcAft>
                <a:defRPr/>
              </a:pPr>
              <a:r>
                <a:rPr lang="en-US" dirty="0"/>
                <a:t>Entiat Watershed Planning Unit</a:t>
              </a:r>
            </a:p>
            <a:p>
              <a:pPr algn="ctr" fontAlgn="auto">
                <a:spcBef>
                  <a:spcPts val="0"/>
                </a:spcBef>
                <a:spcAft>
                  <a:spcPts val="0"/>
                </a:spcAft>
                <a:defRPr/>
              </a:pPr>
              <a:endParaRPr lang="en-US" sz="2400" b="1" dirty="0"/>
            </a:p>
            <a:p>
              <a:pPr algn="ctr" fontAlgn="auto">
                <a:spcBef>
                  <a:spcPts val="0"/>
                </a:spcBef>
                <a:spcAft>
                  <a:spcPts val="0"/>
                </a:spcAft>
                <a:defRPr/>
              </a:pPr>
              <a:endParaRPr lang="en-US" sz="2400" b="1" dirty="0"/>
            </a:p>
            <a:p>
              <a:pPr algn="ctr" fontAlgn="auto">
                <a:spcBef>
                  <a:spcPts val="0"/>
                </a:spcBef>
                <a:spcAft>
                  <a:spcPts val="0"/>
                </a:spcAft>
                <a:defRPr/>
              </a:pPr>
              <a:endParaRPr lang="en-US" dirty="0"/>
            </a:p>
          </p:txBody>
        </p:sp>
        <p:sp>
          <p:nvSpPr>
            <p:cNvPr id="11" name="Rounded Rectangle 10"/>
            <p:cNvSpPr/>
            <p:nvPr/>
          </p:nvSpPr>
          <p:spPr>
            <a:xfrm>
              <a:off x="5257800" y="4495800"/>
              <a:ext cx="3124200" cy="2133600"/>
            </a:xfrm>
            <a:prstGeom prst="roundRect">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US" sz="2000" b="1" dirty="0"/>
                <a:t>Project Design</a:t>
              </a:r>
            </a:p>
            <a:p>
              <a:pPr fontAlgn="auto">
                <a:spcBef>
                  <a:spcPts val="0"/>
                </a:spcBef>
                <a:spcAft>
                  <a:spcPts val="0"/>
                </a:spcAft>
                <a:defRPr/>
              </a:pPr>
              <a:r>
                <a:rPr lang="en-US" dirty="0"/>
                <a:t>U.S. Bureau of Reclamation</a:t>
              </a:r>
            </a:p>
            <a:p>
              <a:pPr fontAlgn="auto">
                <a:spcBef>
                  <a:spcPts val="0"/>
                </a:spcBef>
                <a:spcAft>
                  <a:spcPts val="0"/>
                </a:spcAft>
                <a:defRPr/>
              </a:pPr>
              <a:r>
                <a:rPr lang="en-US" dirty="0"/>
                <a:t>Yakama Nation</a:t>
              </a:r>
            </a:p>
            <a:p>
              <a:pPr fontAlgn="auto">
                <a:spcBef>
                  <a:spcPts val="0"/>
                </a:spcBef>
                <a:spcAft>
                  <a:spcPts val="0"/>
                </a:spcAft>
                <a:defRPr/>
              </a:pPr>
              <a:r>
                <a:rPr lang="en-US" dirty="0"/>
                <a:t>Chelan County NRD</a:t>
              </a:r>
            </a:p>
            <a:p>
              <a:pPr fontAlgn="auto">
                <a:spcBef>
                  <a:spcPts val="0"/>
                </a:spcBef>
                <a:spcAft>
                  <a:spcPts val="0"/>
                </a:spcAft>
                <a:defRPr/>
              </a:pPr>
              <a:r>
                <a:rPr lang="en-US" dirty="0"/>
                <a:t>U.S. Fish and Wildlife Service</a:t>
              </a:r>
            </a:p>
          </p:txBody>
        </p:sp>
        <p:sp>
          <p:nvSpPr>
            <p:cNvPr id="12" name="Rounded Rectangle 11"/>
            <p:cNvSpPr/>
            <p:nvPr/>
          </p:nvSpPr>
          <p:spPr>
            <a:xfrm>
              <a:off x="4800600" y="2590800"/>
              <a:ext cx="3581400" cy="1828800"/>
            </a:xfrm>
            <a:prstGeom prst="roundRect">
              <a:avLst/>
            </a:prstGeom>
            <a:solidFill>
              <a:schemeClr val="accent6"/>
            </a:solidFill>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US" sz="2000" b="1" dirty="0"/>
                <a:t>Project Sponsors</a:t>
              </a:r>
            </a:p>
            <a:p>
              <a:pPr fontAlgn="auto">
                <a:spcBef>
                  <a:spcPts val="0"/>
                </a:spcBef>
                <a:spcAft>
                  <a:spcPts val="0"/>
                </a:spcAft>
                <a:defRPr/>
              </a:pPr>
              <a:r>
                <a:rPr lang="en-US" dirty="0"/>
                <a:t>Cascadia Conservation District</a:t>
              </a:r>
            </a:p>
            <a:p>
              <a:pPr fontAlgn="auto">
                <a:spcBef>
                  <a:spcPts val="0"/>
                </a:spcBef>
                <a:spcAft>
                  <a:spcPts val="0"/>
                </a:spcAft>
                <a:defRPr/>
              </a:pPr>
              <a:r>
                <a:rPr lang="en-US" dirty="0"/>
                <a:t>Chelan County NRD</a:t>
              </a:r>
            </a:p>
            <a:p>
              <a:pPr fontAlgn="auto">
                <a:spcBef>
                  <a:spcPts val="0"/>
                </a:spcBef>
                <a:spcAft>
                  <a:spcPts val="0"/>
                </a:spcAft>
                <a:defRPr/>
              </a:pPr>
              <a:r>
                <a:rPr lang="en-US" dirty="0"/>
                <a:t>Chelan-Douglas Land Trust</a:t>
              </a:r>
            </a:p>
            <a:p>
              <a:pPr fontAlgn="auto">
                <a:spcBef>
                  <a:spcPts val="0"/>
                </a:spcBef>
                <a:spcAft>
                  <a:spcPts val="0"/>
                </a:spcAft>
                <a:defRPr/>
              </a:pPr>
              <a:r>
                <a:rPr lang="en-US" dirty="0"/>
                <a:t>Washington Rivers Conservancy</a:t>
              </a:r>
            </a:p>
            <a:p>
              <a:pPr fontAlgn="auto">
                <a:spcBef>
                  <a:spcPts val="0"/>
                </a:spcBef>
                <a:spcAft>
                  <a:spcPts val="0"/>
                </a:spcAft>
                <a:defRPr/>
              </a:pPr>
              <a:r>
                <a:rPr lang="en-US" dirty="0"/>
                <a:t>Yakama Nation</a:t>
              </a:r>
            </a:p>
          </p:txBody>
        </p:sp>
        <p:sp>
          <p:nvSpPr>
            <p:cNvPr id="13" name="Rounded Rectangle 12"/>
            <p:cNvSpPr/>
            <p:nvPr/>
          </p:nvSpPr>
          <p:spPr>
            <a:xfrm>
              <a:off x="762000" y="1371600"/>
              <a:ext cx="3962400" cy="1828800"/>
            </a:xfrm>
            <a:prstGeom prst="roundRect">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US" sz="2000" b="1" dirty="0"/>
                <a:t>Coordination Partners</a:t>
              </a:r>
            </a:p>
            <a:p>
              <a:pPr fontAlgn="auto">
                <a:spcBef>
                  <a:spcPts val="0"/>
                </a:spcBef>
                <a:spcAft>
                  <a:spcPts val="0"/>
                </a:spcAft>
                <a:defRPr/>
              </a:pPr>
              <a:r>
                <a:rPr lang="en-US" dirty="0"/>
                <a:t>ISEMP</a:t>
              </a:r>
            </a:p>
            <a:p>
              <a:pPr fontAlgn="auto">
                <a:spcBef>
                  <a:spcPts val="0"/>
                </a:spcBef>
                <a:spcAft>
                  <a:spcPts val="0"/>
                </a:spcAft>
                <a:defRPr/>
              </a:pPr>
              <a:r>
                <a:rPr lang="en-US" dirty="0"/>
                <a:t>U.C. Salmon Recovery Board</a:t>
              </a:r>
            </a:p>
            <a:p>
              <a:pPr fontAlgn="auto">
                <a:spcBef>
                  <a:spcPts val="0"/>
                </a:spcBef>
                <a:spcAft>
                  <a:spcPts val="0"/>
                </a:spcAft>
                <a:defRPr/>
              </a:pPr>
              <a:r>
                <a:rPr lang="en-US" dirty="0"/>
                <a:t>Bonneville Environmental Foundation</a:t>
              </a:r>
            </a:p>
          </p:txBody>
        </p:sp>
      </p:grpSp>
      <p:sp>
        <p:nvSpPr>
          <p:cNvPr id="8195" name="Title 1"/>
          <p:cNvSpPr>
            <a:spLocks noGrp="1"/>
          </p:cNvSpPr>
          <p:nvPr>
            <p:ph type="title"/>
          </p:nvPr>
        </p:nvSpPr>
        <p:spPr>
          <a:xfrm>
            <a:off x="457200" y="152400"/>
            <a:ext cx="8229600" cy="1143000"/>
          </a:xfrm>
        </p:spPr>
        <p:txBody>
          <a:bodyPr/>
          <a:lstStyle/>
          <a:p>
            <a:r>
              <a:rPr lang="en-US" dirty="0" smtClean="0"/>
              <a:t>Entiat IMW Partners</a:t>
            </a:r>
          </a:p>
        </p:txBody>
      </p:sp>
    </p:spTree>
    <p:extLst>
      <p:ext uri="{BB962C8B-B14F-4D97-AF65-F5344CB8AC3E}">
        <p14:creationId xmlns:p14="http://schemas.microsoft.com/office/powerpoint/2010/main" val="20109448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3074"/>
            <a:ext cx="7886700" cy="898026"/>
          </a:xfrm>
        </p:spPr>
        <p:txBody>
          <a:bodyPr/>
          <a:lstStyle/>
          <a:p>
            <a:r>
              <a:rPr lang="en-US" b="1" dirty="0" smtClean="0"/>
              <a:t>Outline – </a:t>
            </a:r>
            <a:r>
              <a:rPr lang="en-US" b="1" dirty="0" err="1" smtClean="0"/>
              <a:t>KMQ</a:t>
            </a:r>
            <a:r>
              <a:rPr lang="en-US" b="1" dirty="0" smtClean="0"/>
              <a:t> 2</a:t>
            </a:r>
            <a:endParaRPr lang="en-US" b="1" dirty="0"/>
          </a:p>
        </p:txBody>
      </p:sp>
      <p:sp>
        <p:nvSpPr>
          <p:cNvPr id="3" name="Content Placeholder 2"/>
          <p:cNvSpPr>
            <a:spLocks noGrp="1"/>
          </p:cNvSpPr>
          <p:nvPr>
            <p:ph idx="1"/>
          </p:nvPr>
        </p:nvSpPr>
        <p:spPr>
          <a:xfrm>
            <a:off x="628650" y="1131100"/>
            <a:ext cx="6717723" cy="5255206"/>
          </a:xfrm>
        </p:spPr>
        <p:txBody>
          <a:bodyPr>
            <a:normAutofit lnSpcReduction="10000"/>
          </a:bodyPr>
          <a:lstStyle/>
          <a:p>
            <a:r>
              <a:rPr lang="en-US" b="1" dirty="0" smtClean="0"/>
              <a:t>Using LCM to predict fish response to different habitat improvement scenarios – Lemhi – </a:t>
            </a:r>
            <a:r>
              <a:rPr lang="en-US" b="1" dirty="0" err="1" smtClean="0"/>
              <a:t>QCI</a:t>
            </a:r>
            <a:endParaRPr lang="en-US" b="1" dirty="0" smtClean="0"/>
          </a:p>
          <a:p>
            <a:r>
              <a:rPr lang="en-US" dirty="0" smtClean="0"/>
              <a:t>Informing </a:t>
            </a:r>
            <a:r>
              <a:rPr lang="en-US" dirty="0"/>
              <a:t>recovery options for spring </a:t>
            </a:r>
            <a:r>
              <a:rPr lang="en-US" dirty="0" smtClean="0"/>
              <a:t>Chinook salmon </a:t>
            </a:r>
            <a:r>
              <a:rPr lang="en-US" dirty="0"/>
              <a:t>in the upper Grande </a:t>
            </a:r>
            <a:r>
              <a:rPr lang="en-US" dirty="0" err="1"/>
              <a:t>Ronde</a:t>
            </a:r>
            <a:r>
              <a:rPr lang="en-US" dirty="0"/>
              <a:t> </a:t>
            </a:r>
            <a:r>
              <a:rPr lang="en-US" dirty="0" smtClean="0"/>
              <a:t>River – </a:t>
            </a:r>
            <a:r>
              <a:rPr lang="en-US" dirty="0" err="1" smtClean="0"/>
              <a:t>CRITFC</a:t>
            </a:r>
            <a:endParaRPr lang="en-US" dirty="0" smtClean="0"/>
          </a:p>
          <a:p>
            <a:r>
              <a:rPr lang="en-US" dirty="0"/>
              <a:t>Coordination in Planning - </a:t>
            </a:r>
            <a:r>
              <a:rPr lang="en-US" dirty="0" err="1"/>
              <a:t>Entiat</a:t>
            </a:r>
            <a:endParaRPr lang="en-US" dirty="0"/>
          </a:p>
          <a:p>
            <a:r>
              <a:rPr lang="en-US" dirty="0" smtClean="0"/>
              <a:t>Leveraging </a:t>
            </a:r>
            <a:r>
              <a:rPr lang="en-US" dirty="0" err="1" smtClean="0"/>
              <a:t>CHaMP</a:t>
            </a:r>
            <a:r>
              <a:rPr lang="en-US" dirty="0" smtClean="0"/>
              <a:t> Data as Baseline for Design – </a:t>
            </a:r>
            <a:r>
              <a:rPr lang="en-US" dirty="0" err="1" smtClean="0"/>
              <a:t>Entiat</a:t>
            </a:r>
            <a:r>
              <a:rPr lang="en-US" dirty="0" smtClean="0"/>
              <a:t> – </a:t>
            </a:r>
            <a:r>
              <a:rPr lang="en-US" dirty="0" err="1" smtClean="0"/>
              <a:t>Terraqua</a:t>
            </a:r>
            <a:endParaRPr lang="en-US" dirty="0" smtClean="0"/>
          </a:p>
          <a:p>
            <a:r>
              <a:rPr lang="en-US" dirty="0" smtClean="0"/>
              <a:t>Using </a:t>
            </a:r>
            <a:r>
              <a:rPr lang="en-US" dirty="0" err="1" smtClean="0"/>
              <a:t>CHaMP</a:t>
            </a:r>
            <a:r>
              <a:rPr lang="en-US" dirty="0" smtClean="0"/>
              <a:t> Data as analogs for design – </a:t>
            </a:r>
            <a:r>
              <a:rPr lang="en-US" dirty="0" err="1" smtClean="0"/>
              <a:t>Tucannon</a:t>
            </a:r>
            <a:r>
              <a:rPr lang="en-US" dirty="0" smtClean="0"/>
              <a:t> - </a:t>
            </a:r>
            <a:r>
              <a:rPr lang="en-US" dirty="0" err="1" smtClean="0"/>
              <a:t>ELR</a:t>
            </a:r>
            <a:r>
              <a:rPr lang="en-US" dirty="0" smtClean="0"/>
              <a:t> </a:t>
            </a:r>
          </a:p>
          <a:p>
            <a:r>
              <a:rPr lang="en-US" dirty="0" smtClean="0"/>
              <a:t>Design Hypothesis Testing – Asotin - </a:t>
            </a:r>
            <a:r>
              <a:rPr lang="en-US" dirty="0" err="1" smtClean="0"/>
              <a:t>ELR</a:t>
            </a:r>
            <a:endParaRPr lang="en-US" dirty="0" smtClean="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9331" y="5009286"/>
            <a:ext cx="1524000" cy="15240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9331" y="1318568"/>
            <a:ext cx="1524000" cy="15240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9331" y="3163927"/>
            <a:ext cx="1524000" cy="152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39209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45660" y="300259"/>
            <a:ext cx="1331317" cy="828675"/>
          </a:xfrm>
        </p:spPr>
        <p:txBody>
          <a:bodyPr/>
          <a:lstStyle/>
          <a:p>
            <a:pPr algn="l"/>
            <a:r>
              <a:rPr lang="en-US" sz="3200" b="1" dirty="0" smtClean="0"/>
              <a:t>Before</a:t>
            </a:r>
          </a:p>
        </p:txBody>
      </p:sp>
      <p:sp>
        <p:nvSpPr>
          <p:cNvPr id="9220" name="Title 1"/>
          <p:cNvSpPr txBox="1">
            <a:spLocks/>
          </p:cNvSpPr>
          <p:nvPr/>
        </p:nvSpPr>
        <p:spPr bwMode="auto">
          <a:xfrm>
            <a:off x="365407" y="3395331"/>
            <a:ext cx="109182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3200" b="1" dirty="0" smtClean="0">
                <a:latin typeface="+mj-lt"/>
              </a:rPr>
              <a:t>After</a:t>
            </a:r>
            <a:endParaRPr lang="en-US" sz="3200" b="1" dirty="0">
              <a:latin typeface="+mj-lt"/>
            </a:endParaRPr>
          </a:p>
        </p:txBody>
      </p:sp>
      <p:pic>
        <p:nvPicPr>
          <p:cNvPr id="22" name="Picture 21"/>
          <p:cNvPicPr>
            <a:picLocks noChangeAspect="1"/>
          </p:cNvPicPr>
          <p:nvPr/>
        </p:nvPicPr>
        <p:blipFill>
          <a:blip r:embed="rId3"/>
          <a:stretch>
            <a:fillRect/>
          </a:stretch>
        </p:blipFill>
        <p:spPr>
          <a:xfrm>
            <a:off x="1808988" y="300259"/>
            <a:ext cx="5410677" cy="2648813"/>
          </a:xfrm>
          <a:prstGeom prst="rect">
            <a:avLst/>
          </a:prstGeom>
        </p:spPr>
      </p:pic>
      <p:pic>
        <p:nvPicPr>
          <p:cNvPr id="23" name="Picture 22"/>
          <p:cNvPicPr>
            <a:picLocks noChangeAspect="1"/>
          </p:cNvPicPr>
          <p:nvPr/>
        </p:nvPicPr>
        <p:blipFill>
          <a:blip r:embed="rId4"/>
          <a:stretch>
            <a:fillRect/>
          </a:stretch>
        </p:blipFill>
        <p:spPr>
          <a:xfrm>
            <a:off x="1808988" y="3245677"/>
            <a:ext cx="5410677" cy="2598314"/>
          </a:xfrm>
          <a:prstGeom prst="rect">
            <a:avLst/>
          </a:prstGeom>
        </p:spPr>
      </p:pic>
      <p:pic>
        <p:nvPicPr>
          <p:cNvPr id="24" name="Picture 23"/>
          <p:cNvPicPr>
            <a:picLocks noChangeAspect="1"/>
          </p:cNvPicPr>
          <p:nvPr/>
        </p:nvPicPr>
        <p:blipFill>
          <a:blip r:embed="rId5"/>
          <a:stretch>
            <a:fillRect/>
          </a:stretch>
        </p:blipFill>
        <p:spPr>
          <a:xfrm>
            <a:off x="3586434" y="6072716"/>
            <a:ext cx="2489746" cy="635156"/>
          </a:xfrm>
          <a:prstGeom prst="rect">
            <a:avLst/>
          </a:prstGeom>
        </p:spPr>
      </p:pic>
    </p:spTree>
    <p:extLst>
      <p:ext uri="{BB962C8B-B14F-4D97-AF65-F5344CB8AC3E}">
        <p14:creationId xmlns:p14="http://schemas.microsoft.com/office/powerpoint/2010/main" val="26396868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3074"/>
            <a:ext cx="7886700" cy="898026"/>
          </a:xfrm>
        </p:spPr>
        <p:txBody>
          <a:bodyPr/>
          <a:lstStyle/>
          <a:p>
            <a:r>
              <a:rPr lang="en-US" b="1" dirty="0" smtClean="0"/>
              <a:t>Outline – </a:t>
            </a:r>
            <a:r>
              <a:rPr lang="en-US" b="1" dirty="0" err="1" smtClean="0"/>
              <a:t>KMQ</a:t>
            </a:r>
            <a:r>
              <a:rPr lang="en-US" b="1" dirty="0" smtClean="0"/>
              <a:t> 2</a:t>
            </a:r>
            <a:endParaRPr lang="en-US" b="1" dirty="0"/>
          </a:p>
        </p:txBody>
      </p:sp>
      <p:sp>
        <p:nvSpPr>
          <p:cNvPr id="3" name="Content Placeholder 2"/>
          <p:cNvSpPr>
            <a:spLocks noGrp="1"/>
          </p:cNvSpPr>
          <p:nvPr>
            <p:ph idx="1"/>
          </p:nvPr>
        </p:nvSpPr>
        <p:spPr>
          <a:xfrm>
            <a:off x="628650" y="1131100"/>
            <a:ext cx="6717723" cy="5255206"/>
          </a:xfrm>
        </p:spPr>
        <p:txBody>
          <a:bodyPr>
            <a:normAutofit lnSpcReduction="10000"/>
          </a:bodyPr>
          <a:lstStyle/>
          <a:p>
            <a:r>
              <a:rPr lang="en-US" dirty="0" smtClean="0">
                <a:solidFill>
                  <a:schemeClr val="bg1">
                    <a:lumMod val="85000"/>
                  </a:schemeClr>
                </a:solidFill>
              </a:rPr>
              <a:t>Using </a:t>
            </a:r>
            <a:r>
              <a:rPr lang="en-US" dirty="0">
                <a:solidFill>
                  <a:schemeClr val="bg1">
                    <a:lumMod val="85000"/>
                  </a:schemeClr>
                </a:solidFill>
              </a:rPr>
              <a:t>LCM to predict fish response to different habitat improvement scenarios – Lemhi – </a:t>
            </a:r>
            <a:r>
              <a:rPr lang="en-US" dirty="0" err="1">
                <a:solidFill>
                  <a:schemeClr val="bg1">
                    <a:lumMod val="85000"/>
                  </a:schemeClr>
                </a:solidFill>
              </a:rPr>
              <a:t>QCI</a:t>
            </a:r>
            <a:endParaRPr lang="en-US" dirty="0">
              <a:solidFill>
                <a:schemeClr val="bg1">
                  <a:lumMod val="85000"/>
                </a:schemeClr>
              </a:solidFill>
            </a:endParaRPr>
          </a:p>
          <a:p>
            <a:r>
              <a:rPr lang="en-US" dirty="0">
                <a:solidFill>
                  <a:schemeClr val="bg1">
                    <a:lumMod val="85000"/>
                  </a:schemeClr>
                </a:solidFill>
              </a:rPr>
              <a:t>Informing recovery options for spring Chinook salmon in the upper Grande </a:t>
            </a:r>
            <a:r>
              <a:rPr lang="en-US" dirty="0" err="1">
                <a:solidFill>
                  <a:schemeClr val="bg1">
                    <a:lumMod val="85000"/>
                  </a:schemeClr>
                </a:solidFill>
              </a:rPr>
              <a:t>Ronde</a:t>
            </a:r>
            <a:r>
              <a:rPr lang="en-US" dirty="0">
                <a:solidFill>
                  <a:schemeClr val="bg1">
                    <a:lumMod val="85000"/>
                  </a:schemeClr>
                </a:solidFill>
              </a:rPr>
              <a:t> River – </a:t>
            </a:r>
            <a:r>
              <a:rPr lang="en-US" dirty="0" err="1">
                <a:solidFill>
                  <a:schemeClr val="bg1">
                    <a:lumMod val="85000"/>
                  </a:schemeClr>
                </a:solidFill>
              </a:rPr>
              <a:t>CRITFC</a:t>
            </a:r>
            <a:endParaRPr lang="en-US" dirty="0">
              <a:solidFill>
                <a:schemeClr val="bg1">
                  <a:lumMod val="85000"/>
                </a:schemeClr>
              </a:solidFill>
            </a:endParaRPr>
          </a:p>
          <a:p>
            <a:r>
              <a:rPr lang="en-US" dirty="0">
                <a:solidFill>
                  <a:schemeClr val="bg1">
                    <a:lumMod val="85000"/>
                  </a:schemeClr>
                </a:solidFill>
              </a:rPr>
              <a:t>Coordination in Planning - </a:t>
            </a:r>
            <a:r>
              <a:rPr lang="en-US" dirty="0" err="1">
                <a:solidFill>
                  <a:schemeClr val="bg1">
                    <a:lumMod val="85000"/>
                  </a:schemeClr>
                </a:solidFill>
              </a:rPr>
              <a:t>Entiat</a:t>
            </a:r>
            <a:endParaRPr lang="en-US" dirty="0">
              <a:solidFill>
                <a:schemeClr val="bg1">
                  <a:lumMod val="85000"/>
                </a:schemeClr>
              </a:solidFill>
            </a:endParaRPr>
          </a:p>
          <a:p>
            <a:r>
              <a:rPr lang="en-US" b="1" dirty="0"/>
              <a:t>Leveraging </a:t>
            </a:r>
            <a:r>
              <a:rPr lang="en-US" b="1" dirty="0" err="1"/>
              <a:t>CHaMP</a:t>
            </a:r>
            <a:r>
              <a:rPr lang="en-US" b="1" dirty="0"/>
              <a:t> Data as Baseline for Design – </a:t>
            </a:r>
            <a:r>
              <a:rPr lang="en-US" b="1" dirty="0" err="1"/>
              <a:t>Entiat</a:t>
            </a:r>
            <a:r>
              <a:rPr lang="en-US" b="1" dirty="0"/>
              <a:t> – </a:t>
            </a:r>
            <a:r>
              <a:rPr lang="en-US" b="1" dirty="0" err="1"/>
              <a:t>Terraqua</a:t>
            </a:r>
            <a:endParaRPr lang="en-US" b="1" dirty="0"/>
          </a:p>
          <a:p>
            <a:r>
              <a:rPr lang="en-US" dirty="0" smtClean="0"/>
              <a:t>Using </a:t>
            </a:r>
            <a:r>
              <a:rPr lang="en-US" dirty="0" err="1" smtClean="0"/>
              <a:t>CHaMP</a:t>
            </a:r>
            <a:r>
              <a:rPr lang="en-US" dirty="0" smtClean="0"/>
              <a:t> Data as analogs for design – </a:t>
            </a:r>
            <a:r>
              <a:rPr lang="en-US" dirty="0" err="1" smtClean="0"/>
              <a:t>Tucannon</a:t>
            </a:r>
            <a:r>
              <a:rPr lang="en-US" dirty="0" smtClean="0"/>
              <a:t>- </a:t>
            </a:r>
            <a:r>
              <a:rPr lang="en-US" dirty="0" err="1" smtClean="0"/>
              <a:t>ELR</a:t>
            </a:r>
            <a:r>
              <a:rPr lang="en-US" dirty="0" smtClean="0"/>
              <a:t> </a:t>
            </a:r>
          </a:p>
          <a:p>
            <a:r>
              <a:rPr lang="en-US" dirty="0" smtClean="0"/>
              <a:t>Design Hypothesis Testing – Asotin - </a:t>
            </a:r>
            <a:r>
              <a:rPr lang="en-US" dirty="0" err="1" smtClean="0"/>
              <a:t>ELR</a:t>
            </a:r>
            <a:endParaRPr lang="en-US" dirty="0" smtClean="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9331" y="5009286"/>
            <a:ext cx="1524000" cy="15240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9331" y="1318568"/>
            <a:ext cx="1524000" cy="15240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9331" y="3163927"/>
            <a:ext cx="1524000" cy="152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018009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18208" y="0"/>
            <a:ext cx="8925791" cy="914400"/>
          </a:xfrm>
        </p:spPr>
        <p:txBody>
          <a:bodyPr rtlCol="0">
            <a:normAutofit/>
          </a:bodyPr>
          <a:lstStyle/>
          <a:p>
            <a:pPr eaLnBrk="1" fontAlgn="auto" hangingPunct="1">
              <a:spcAft>
                <a:spcPts val="0"/>
              </a:spcAft>
              <a:defRPr/>
            </a:pPr>
            <a:r>
              <a:rPr lang="en-US" sz="3600" b="1" dirty="0" smtClean="0"/>
              <a:t>Location of Monitoring and Restoration </a:t>
            </a:r>
            <a:r>
              <a:rPr lang="en-US" sz="3600" b="1" dirty="0"/>
              <a:t>S</a:t>
            </a:r>
            <a:r>
              <a:rPr lang="en-US" sz="3600" b="1" dirty="0" smtClean="0"/>
              <a:t>ites</a:t>
            </a:r>
            <a:endParaRPr lang="en-US" sz="3600" b="1" dirty="0"/>
          </a:p>
        </p:txBody>
      </p:sp>
      <p:grpSp>
        <p:nvGrpSpPr>
          <p:cNvPr id="4" name="Group 3"/>
          <p:cNvGrpSpPr/>
          <p:nvPr/>
        </p:nvGrpSpPr>
        <p:grpSpPr>
          <a:xfrm>
            <a:off x="400454" y="1466879"/>
            <a:ext cx="3262622" cy="4374657"/>
            <a:chOff x="184832" y="1080515"/>
            <a:chExt cx="3262622" cy="4374657"/>
          </a:xfrm>
        </p:grpSpPr>
        <p:pic>
          <p:nvPicPr>
            <p:cNvPr id="11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530" t="1634" r="2528" b="1224"/>
            <a:stretch/>
          </p:blipFill>
          <p:spPr bwMode="auto">
            <a:xfrm>
              <a:off x="184832" y="1080515"/>
              <a:ext cx="3262622" cy="4374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6" name="TextBox 115"/>
            <p:cNvSpPr txBox="1"/>
            <p:nvPr/>
          </p:nvSpPr>
          <p:spPr>
            <a:xfrm rot="20163972">
              <a:off x="1334658" y="4238659"/>
              <a:ext cx="1049836" cy="246221"/>
            </a:xfrm>
            <a:prstGeom prst="rect">
              <a:avLst/>
            </a:prstGeom>
            <a:noFill/>
          </p:spPr>
          <p:txBody>
            <a:bodyPr wrap="square" rtlCol="0">
              <a:spAutoFit/>
            </a:bodyPr>
            <a:lstStyle/>
            <a:p>
              <a:r>
                <a:rPr lang="en-US" sz="1000" i="1" dirty="0" smtClean="0">
                  <a:latin typeface="Calibri Light" panose="020F0302020204030204" pitchFamily="34" charset="0"/>
                  <a:cs typeface="Times New Roman" pitchFamily="18" charset="0"/>
                </a:rPr>
                <a:t>Tillicum Creek</a:t>
              </a:r>
              <a:endParaRPr lang="en-US" sz="1000" i="1" dirty="0">
                <a:latin typeface="Calibri Light" panose="020F0302020204030204" pitchFamily="34" charset="0"/>
                <a:cs typeface="Times New Roman" pitchFamily="18" charset="0"/>
              </a:endParaRPr>
            </a:p>
          </p:txBody>
        </p:sp>
        <p:sp>
          <p:nvSpPr>
            <p:cNvPr id="117" name="TextBox 116"/>
            <p:cNvSpPr txBox="1"/>
            <p:nvPr/>
          </p:nvSpPr>
          <p:spPr>
            <a:xfrm rot="456565">
              <a:off x="827855" y="2649574"/>
              <a:ext cx="1034187" cy="246221"/>
            </a:xfrm>
            <a:prstGeom prst="rect">
              <a:avLst/>
            </a:prstGeom>
            <a:noFill/>
          </p:spPr>
          <p:txBody>
            <a:bodyPr wrap="square" rtlCol="0">
              <a:spAutoFit/>
            </a:bodyPr>
            <a:lstStyle/>
            <a:p>
              <a:r>
                <a:rPr lang="en-US" sz="1000" i="1" dirty="0" smtClean="0">
                  <a:latin typeface="Calibri Light" panose="020F0302020204030204" pitchFamily="34" charset="0"/>
                  <a:cs typeface="Times New Roman" pitchFamily="18" charset="0"/>
                </a:rPr>
                <a:t>Tommy Creek</a:t>
              </a:r>
              <a:endParaRPr lang="en-US" sz="1000" i="1" dirty="0">
                <a:latin typeface="Calibri Light" panose="020F0302020204030204" pitchFamily="34" charset="0"/>
                <a:cs typeface="Times New Roman" pitchFamily="18" charset="0"/>
              </a:endParaRPr>
            </a:p>
          </p:txBody>
        </p:sp>
        <p:sp>
          <p:nvSpPr>
            <p:cNvPr id="118" name="TextBox 117"/>
            <p:cNvSpPr txBox="1"/>
            <p:nvPr/>
          </p:nvSpPr>
          <p:spPr>
            <a:xfrm rot="19839088">
              <a:off x="1825344" y="4578664"/>
              <a:ext cx="976386" cy="246221"/>
            </a:xfrm>
            <a:prstGeom prst="rect">
              <a:avLst/>
            </a:prstGeom>
            <a:noFill/>
          </p:spPr>
          <p:txBody>
            <a:bodyPr wrap="square" rtlCol="0">
              <a:spAutoFit/>
            </a:bodyPr>
            <a:lstStyle/>
            <a:p>
              <a:r>
                <a:rPr lang="en-US" sz="1000" i="1" dirty="0" smtClean="0">
                  <a:latin typeface="Calibri Light" panose="020F0302020204030204" pitchFamily="34" charset="0"/>
                  <a:cs typeface="Times New Roman" pitchFamily="18" charset="0"/>
                </a:rPr>
                <a:t>Roaring Creek</a:t>
              </a:r>
              <a:endParaRPr lang="en-US" sz="1000" i="1" dirty="0">
                <a:latin typeface="Calibri Light" panose="020F0302020204030204" pitchFamily="34" charset="0"/>
                <a:cs typeface="Times New Roman" pitchFamily="18" charset="0"/>
              </a:endParaRPr>
            </a:p>
          </p:txBody>
        </p:sp>
        <p:sp>
          <p:nvSpPr>
            <p:cNvPr id="121" name="TextBox 120"/>
            <p:cNvSpPr txBox="1"/>
            <p:nvPr/>
          </p:nvSpPr>
          <p:spPr>
            <a:xfrm rot="18510256">
              <a:off x="2062272" y="2871552"/>
              <a:ext cx="1002265" cy="246221"/>
            </a:xfrm>
            <a:prstGeom prst="rect">
              <a:avLst/>
            </a:prstGeom>
            <a:noFill/>
          </p:spPr>
          <p:txBody>
            <a:bodyPr wrap="square" rtlCol="0">
              <a:spAutoFit/>
            </a:bodyPr>
            <a:lstStyle/>
            <a:p>
              <a:r>
                <a:rPr lang="en-US" sz="1000" i="1" dirty="0" smtClean="0">
                  <a:latin typeface="Calibri Light" panose="020F0302020204030204" pitchFamily="34" charset="0"/>
                  <a:cs typeface="Times New Roman" pitchFamily="18" charset="0"/>
                </a:rPr>
                <a:t>Stormy  Creek</a:t>
              </a:r>
              <a:endParaRPr lang="en-US" sz="1000" i="1" dirty="0">
                <a:latin typeface="Calibri Light" panose="020F0302020204030204" pitchFamily="34" charset="0"/>
                <a:cs typeface="Times New Roman" pitchFamily="18" charset="0"/>
              </a:endParaRPr>
            </a:p>
          </p:txBody>
        </p:sp>
        <p:sp>
          <p:nvSpPr>
            <p:cNvPr id="123" name="TextBox 122"/>
            <p:cNvSpPr txBox="1"/>
            <p:nvPr/>
          </p:nvSpPr>
          <p:spPr>
            <a:xfrm rot="19120706">
              <a:off x="1610233" y="2247269"/>
              <a:ext cx="843065" cy="246221"/>
            </a:xfrm>
            <a:prstGeom prst="rect">
              <a:avLst/>
            </a:prstGeom>
            <a:noFill/>
          </p:spPr>
          <p:txBody>
            <a:bodyPr wrap="square" rtlCol="0">
              <a:spAutoFit/>
            </a:bodyPr>
            <a:lstStyle/>
            <a:p>
              <a:r>
                <a:rPr lang="en-US" sz="1000" i="1" dirty="0" smtClean="0">
                  <a:latin typeface="Calibri Light" panose="020F0302020204030204" pitchFamily="34" charset="0"/>
                  <a:cs typeface="Times New Roman" pitchFamily="18" charset="0"/>
                </a:rPr>
                <a:t>Lake Creek</a:t>
              </a:r>
              <a:endParaRPr lang="en-US" sz="1000" i="1" dirty="0">
                <a:latin typeface="Calibri Light" panose="020F0302020204030204" pitchFamily="34" charset="0"/>
                <a:cs typeface="Times New Roman" pitchFamily="18" charset="0"/>
              </a:endParaRPr>
            </a:p>
          </p:txBody>
        </p:sp>
        <p:sp>
          <p:nvSpPr>
            <p:cNvPr id="124" name="TextBox 123"/>
            <p:cNvSpPr txBox="1"/>
            <p:nvPr/>
          </p:nvSpPr>
          <p:spPr>
            <a:xfrm rot="1669922">
              <a:off x="1265720" y="3634709"/>
              <a:ext cx="882943" cy="246221"/>
            </a:xfrm>
            <a:prstGeom prst="rect">
              <a:avLst/>
            </a:prstGeom>
            <a:noFill/>
          </p:spPr>
          <p:txBody>
            <a:bodyPr wrap="square" rtlCol="0">
              <a:spAutoFit/>
            </a:bodyPr>
            <a:lstStyle/>
            <a:p>
              <a:r>
                <a:rPr lang="en-US" sz="1000" i="1" dirty="0" smtClean="0">
                  <a:latin typeface="Calibri Light" panose="020F0302020204030204" pitchFamily="34" charset="0"/>
                  <a:cs typeface="Times New Roman" pitchFamily="18" charset="0"/>
                </a:rPr>
                <a:t>Mad River</a:t>
              </a:r>
              <a:endParaRPr lang="en-US" sz="1000" i="1" dirty="0">
                <a:latin typeface="Calibri Light" panose="020F0302020204030204" pitchFamily="34" charset="0"/>
                <a:cs typeface="Times New Roman" pitchFamily="18" charset="0"/>
              </a:endParaRPr>
            </a:p>
          </p:txBody>
        </p:sp>
        <p:sp>
          <p:nvSpPr>
            <p:cNvPr id="125" name="TextBox 124"/>
            <p:cNvSpPr txBox="1"/>
            <p:nvPr/>
          </p:nvSpPr>
          <p:spPr>
            <a:xfrm rot="19250014">
              <a:off x="2432519" y="3531098"/>
              <a:ext cx="962115" cy="246221"/>
            </a:xfrm>
            <a:prstGeom prst="rect">
              <a:avLst/>
            </a:prstGeom>
            <a:noFill/>
          </p:spPr>
          <p:txBody>
            <a:bodyPr wrap="square" rtlCol="0">
              <a:spAutoFit/>
            </a:bodyPr>
            <a:lstStyle/>
            <a:p>
              <a:r>
                <a:rPr lang="en-US" sz="1000" i="1" dirty="0" smtClean="0">
                  <a:latin typeface="Calibri Light" panose="020F0302020204030204" pitchFamily="34" charset="0"/>
                  <a:cs typeface="Times New Roman" pitchFamily="18" charset="0"/>
                </a:rPr>
                <a:t>Mud Creek</a:t>
              </a:r>
              <a:endParaRPr lang="en-US" sz="1000" i="1" dirty="0">
                <a:latin typeface="Calibri Light" panose="020F0302020204030204" pitchFamily="34" charset="0"/>
                <a:cs typeface="Times New Roman" pitchFamily="18" charset="0"/>
              </a:endParaRPr>
            </a:p>
          </p:txBody>
        </p:sp>
        <p:pic>
          <p:nvPicPr>
            <p:cNvPr id="128" name="Picture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093" y="4946536"/>
              <a:ext cx="103294" cy="401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 name="Picture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100" y="5141565"/>
              <a:ext cx="1186293" cy="161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2332" name="Straight Connector 12331"/>
          <p:cNvCxnSpPr/>
          <p:nvPr/>
        </p:nvCxnSpPr>
        <p:spPr>
          <a:xfrm flipV="1">
            <a:off x="2529159" y="908391"/>
            <a:ext cx="1971590" cy="29919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2604925" y="4144183"/>
            <a:ext cx="4961523" cy="27736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2226"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00749" y="908389"/>
            <a:ext cx="4643252" cy="5983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1" y="5917501"/>
            <a:ext cx="5474527" cy="369332"/>
          </a:xfrm>
          <a:prstGeom prst="rect">
            <a:avLst/>
          </a:prstGeom>
          <a:noFill/>
        </p:spPr>
        <p:txBody>
          <a:bodyPr wrap="square" rtlCol="0">
            <a:spAutoFit/>
          </a:bodyPr>
          <a:lstStyle/>
          <a:p>
            <a:r>
              <a:rPr lang="en-US" dirty="0" smtClean="0">
                <a:latin typeface="Calibri Light" panose="020F0302020204030204" pitchFamily="34" charset="0"/>
                <a:cs typeface="Times New Roman" panose="02020603050405020304" pitchFamily="18" charset="0"/>
              </a:rPr>
              <a:t>(Overlay proposed restoration design elements on map)</a:t>
            </a:r>
          </a:p>
        </p:txBody>
      </p:sp>
      <p:sp>
        <p:nvSpPr>
          <p:cNvPr id="18" name="TextBox 17"/>
          <p:cNvSpPr txBox="1"/>
          <p:nvPr/>
        </p:nvSpPr>
        <p:spPr>
          <a:xfrm>
            <a:off x="5474526" y="1122495"/>
            <a:ext cx="1805050" cy="369332"/>
          </a:xfrm>
          <a:prstGeom prst="rect">
            <a:avLst/>
          </a:prstGeom>
          <a:noFill/>
        </p:spPr>
        <p:txBody>
          <a:bodyPr wrap="square" rtlCol="0">
            <a:spAutoFit/>
          </a:bodyPr>
          <a:lstStyle/>
          <a:p>
            <a:r>
              <a:rPr lang="en-US" dirty="0" smtClean="0">
                <a:latin typeface="Calibri Light" panose="020F0302020204030204" pitchFamily="34" charset="0"/>
                <a:cs typeface="Times New Roman" panose="02020603050405020304" pitchFamily="18" charset="0"/>
              </a:rPr>
              <a:t>ENT00001-2A9</a:t>
            </a:r>
          </a:p>
        </p:txBody>
      </p:sp>
      <p:sp>
        <p:nvSpPr>
          <p:cNvPr id="34" name="TextBox 33"/>
          <p:cNvSpPr txBox="1"/>
          <p:nvPr/>
        </p:nvSpPr>
        <p:spPr>
          <a:xfrm>
            <a:off x="6054438" y="1644227"/>
            <a:ext cx="1805050" cy="369332"/>
          </a:xfrm>
          <a:prstGeom prst="rect">
            <a:avLst/>
          </a:prstGeom>
          <a:noFill/>
        </p:spPr>
        <p:txBody>
          <a:bodyPr wrap="square" rtlCol="0">
            <a:spAutoFit/>
          </a:bodyPr>
          <a:lstStyle/>
          <a:p>
            <a:r>
              <a:rPr lang="en-US" dirty="0" smtClean="0">
                <a:latin typeface="Calibri Light" panose="020F0302020204030204" pitchFamily="34" charset="0"/>
                <a:cs typeface="Times New Roman" panose="02020603050405020304" pitchFamily="18" charset="0"/>
              </a:rPr>
              <a:t>ENT00001-2A8</a:t>
            </a:r>
          </a:p>
        </p:txBody>
      </p:sp>
      <p:sp>
        <p:nvSpPr>
          <p:cNvPr id="35" name="TextBox 34"/>
          <p:cNvSpPr txBox="1"/>
          <p:nvPr/>
        </p:nvSpPr>
        <p:spPr>
          <a:xfrm>
            <a:off x="6893629" y="2727548"/>
            <a:ext cx="1805050" cy="369332"/>
          </a:xfrm>
          <a:prstGeom prst="rect">
            <a:avLst/>
          </a:prstGeom>
          <a:noFill/>
        </p:spPr>
        <p:txBody>
          <a:bodyPr wrap="square" rtlCol="0">
            <a:spAutoFit/>
          </a:bodyPr>
          <a:lstStyle/>
          <a:p>
            <a:r>
              <a:rPr lang="en-US" dirty="0" smtClean="0">
                <a:latin typeface="Calibri Light" panose="020F0302020204030204" pitchFamily="34" charset="0"/>
                <a:cs typeface="Times New Roman" panose="02020603050405020304" pitchFamily="18" charset="0"/>
              </a:rPr>
              <a:t>ENT00001-2A6</a:t>
            </a:r>
          </a:p>
        </p:txBody>
      </p:sp>
      <p:sp>
        <p:nvSpPr>
          <p:cNvPr id="36" name="TextBox 35"/>
          <p:cNvSpPr txBox="1"/>
          <p:nvPr/>
        </p:nvSpPr>
        <p:spPr>
          <a:xfrm>
            <a:off x="6956963" y="3497815"/>
            <a:ext cx="1805050" cy="369332"/>
          </a:xfrm>
          <a:prstGeom prst="rect">
            <a:avLst/>
          </a:prstGeom>
          <a:noFill/>
        </p:spPr>
        <p:txBody>
          <a:bodyPr wrap="square" rtlCol="0">
            <a:spAutoFit/>
          </a:bodyPr>
          <a:lstStyle/>
          <a:p>
            <a:r>
              <a:rPr lang="en-US" dirty="0" smtClean="0">
                <a:latin typeface="Calibri Light" panose="020F0302020204030204" pitchFamily="34" charset="0"/>
                <a:cs typeface="Times New Roman" panose="02020603050405020304" pitchFamily="18" charset="0"/>
              </a:rPr>
              <a:t>ENT00001-2A5</a:t>
            </a:r>
          </a:p>
        </p:txBody>
      </p:sp>
      <p:sp>
        <p:nvSpPr>
          <p:cNvPr id="37" name="TextBox 36"/>
          <p:cNvSpPr txBox="1"/>
          <p:nvPr/>
        </p:nvSpPr>
        <p:spPr>
          <a:xfrm>
            <a:off x="5761398" y="4556889"/>
            <a:ext cx="1805050" cy="369332"/>
          </a:xfrm>
          <a:prstGeom prst="rect">
            <a:avLst/>
          </a:prstGeom>
          <a:noFill/>
        </p:spPr>
        <p:txBody>
          <a:bodyPr wrap="square" rtlCol="0">
            <a:spAutoFit/>
          </a:bodyPr>
          <a:lstStyle/>
          <a:p>
            <a:r>
              <a:rPr lang="en-US" dirty="0" smtClean="0">
                <a:latin typeface="Calibri Light" panose="020F0302020204030204" pitchFamily="34" charset="0"/>
                <a:cs typeface="Times New Roman" panose="02020603050405020304" pitchFamily="18" charset="0"/>
              </a:rPr>
              <a:t>ENT00001-2A3</a:t>
            </a:r>
          </a:p>
        </p:txBody>
      </p:sp>
      <p:sp>
        <p:nvSpPr>
          <p:cNvPr id="38" name="TextBox 37"/>
          <p:cNvSpPr txBox="1"/>
          <p:nvPr/>
        </p:nvSpPr>
        <p:spPr>
          <a:xfrm>
            <a:off x="6054438" y="5065390"/>
            <a:ext cx="1805050" cy="369332"/>
          </a:xfrm>
          <a:prstGeom prst="rect">
            <a:avLst/>
          </a:prstGeom>
          <a:noFill/>
        </p:spPr>
        <p:txBody>
          <a:bodyPr wrap="square" rtlCol="0">
            <a:spAutoFit/>
          </a:bodyPr>
          <a:lstStyle/>
          <a:p>
            <a:r>
              <a:rPr lang="en-US" dirty="0" smtClean="0">
                <a:latin typeface="Calibri Light" panose="020F0302020204030204" pitchFamily="34" charset="0"/>
                <a:cs typeface="Times New Roman" panose="02020603050405020304" pitchFamily="18" charset="0"/>
              </a:rPr>
              <a:t>ENT00001-2A2</a:t>
            </a:r>
          </a:p>
        </p:txBody>
      </p:sp>
      <p:sp>
        <p:nvSpPr>
          <p:cNvPr id="39" name="TextBox 38"/>
          <p:cNvSpPr txBox="1"/>
          <p:nvPr/>
        </p:nvSpPr>
        <p:spPr>
          <a:xfrm>
            <a:off x="5919850" y="5656870"/>
            <a:ext cx="1805050" cy="369332"/>
          </a:xfrm>
          <a:prstGeom prst="rect">
            <a:avLst/>
          </a:prstGeom>
          <a:noFill/>
        </p:spPr>
        <p:txBody>
          <a:bodyPr wrap="square" rtlCol="0">
            <a:spAutoFit/>
          </a:bodyPr>
          <a:lstStyle/>
          <a:p>
            <a:r>
              <a:rPr lang="en-US" dirty="0" smtClean="0">
                <a:latin typeface="Calibri Light" panose="020F0302020204030204" pitchFamily="34" charset="0"/>
                <a:cs typeface="Times New Roman" panose="02020603050405020304" pitchFamily="18" charset="0"/>
              </a:rPr>
              <a:t>ENT00001-2A1</a:t>
            </a:r>
          </a:p>
        </p:txBody>
      </p:sp>
    </p:spTree>
    <p:extLst>
      <p:ext uri="{BB962C8B-B14F-4D97-AF65-F5344CB8AC3E}">
        <p14:creationId xmlns:p14="http://schemas.microsoft.com/office/powerpoint/2010/main" val="15330385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75" y="1092757"/>
            <a:ext cx="6461125" cy="509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6" name="Picture 2"/>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770"/>
          <a:stretch/>
        </p:blipFill>
        <p:spPr bwMode="auto">
          <a:xfrm>
            <a:off x="0" y="2280061"/>
            <a:ext cx="3643407" cy="4612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7"/>
          <p:cNvSpPr>
            <a:spLocks noGrp="1"/>
          </p:cNvSpPr>
          <p:nvPr>
            <p:ph type="title"/>
          </p:nvPr>
        </p:nvSpPr>
        <p:spPr>
          <a:xfrm>
            <a:off x="147204" y="97875"/>
            <a:ext cx="9163050" cy="914400"/>
          </a:xfrm>
        </p:spPr>
        <p:txBody>
          <a:bodyPr rtlCol="0">
            <a:noAutofit/>
          </a:bodyPr>
          <a:lstStyle/>
          <a:p>
            <a:pPr eaLnBrk="1" fontAlgn="auto" hangingPunct="1">
              <a:spcAft>
                <a:spcPts val="0"/>
              </a:spcAft>
              <a:defRPr/>
            </a:pPr>
            <a:r>
              <a:rPr lang="en-US" sz="3600" b="1" dirty="0" err="1" smtClean="0"/>
              <a:t>CHaMP</a:t>
            </a:r>
            <a:r>
              <a:rPr lang="en-US" sz="3600" b="1" dirty="0" smtClean="0"/>
              <a:t> Data Can Be Used as </a:t>
            </a:r>
            <a:br>
              <a:rPr lang="en-US" sz="3600" b="1" dirty="0" smtClean="0"/>
            </a:br>
            <a:r>
              <a:rPr lang="en-US" sz="3600" b="1" dirty="0" err="1" smtClean="0"/>
              <a:t>Basemap</a:t>
            </a:r>
            <a:r>
              <a:rPr lang="en-US" sz="3600" b="1" dirty="0" smtClean="0"/>
              <a:t> &amp; Baseline for Design</a:t>
            </a:r>
            <a:endParaRPr lang="en-US" sz="3600" b="1" dirty="0"/>
          </a:p>
        </p:txBody>
      </p:sp>
      <p:cxnSp>
        <p:nvCxnSpPr>
          <p:cNvPr id="12332" name="Straight Connector 12331"/>
          <p:cNvCxnSpPr/>
          <p:nvPr/>
        </p:nvCxnSpPr>
        <p:spPr>
          <a:xfrm flipV="1">
            <a:off x="498763" y="1721922"/>
            <a:ext cx="2576946" cy="8876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270660" y="3277590"/>
            <a:ext cx="6768935" cy="2707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12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8750" y="1214155"/>
            <a:ext cx="1365250"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81881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3074"/>
            <a:ext cx="7886700" cy="898026"/>
          </a:xfrm>
        </p:spPr>
        <p:txBody>
          <a:bodyPr/>
          <a:lstStyle/>
          <a:p>
            <a:r>
              <a:rPr lang="en-US" b="1" dirty="0" smtClean="0"/>
              <a:t>Outline – </a:t>
            </a:r>
            <a:r>
              <a:rPr lang="en-US" b="1" dirty="0" err="1" smtClean="0"/>
              <a:t>KMQ</a:t>
            </a:r>
            <a:r>
              <a:rPr lang="en-US" b="1" dirty="0" smtClean="0"/>
              <a:t> 2</a:t>
            </a:r>
            <a:endParaRPr lang="en-US" b="1" dirty="0"/>
          </a:p>
        </p:txBody>
      </p:sp>
      <p:sp>
        <p:nvSpPr>
          <p:cNvPr id="3" name="Content Placeholder 2"/>
          <p:cNvSpPr>
            <a:spLocks noGrp="1"/>
          </p:cNvSpPr>
          <p:nvPr>
            <p:ph idx="1"/>
          </p:nvPr>
        </p:nvSpPr>
        <p:spPr>
          <a:xfrm>
            <a:off x="628650" y="1131100"/>
            <a:ext cx="6717723" cy="5255206"/>
          </a:xfrm>
        </p:spPr>
        <p:txBody>
          <a:bodyPr>
            <a:normAutofit lnSpcReduction="10000"/>
          </a:bodyPr>
          <a:lstStyle/>
          <a:p>
            <a:r>
              <a:rPr lang="en-US" dirty="0" smtClean="0">
                <a:solidFill>
                  <a:schemeClr val="bg1">
                    <a:lumMod val="85000"/>
                  </a:schemeClr>
                </a:solidFill>
              </a:rPr>
              <a:t>Using </a:t>
            </a:r>
            <a:r>
              <a:rPr lang="en-US" dirty="0">
                <a:solidFill>
                  <a:schemeClr val="bg1">
                    <a:lumMod val="85000"/>
                  </a:schemeClr>
                </a:solidFill>
              </a:rPr>
              <a:t>LCM to predict fish response to different habitat improvement scenarios – Lemhi – </a:t>
            </a:r>
            <a:r>
              <a:rPr lang="en-US" dirty="0" err="1">
                <a:solidFill>
                  <a:schemeClr val="bg1">
                    <a:lumMod val="85000"/>
                  </a:schemeClr>
                </a:solidFill>
              </a:rPr>
              <a:t>QCI</a:t>
            </a:r>
            <a:endParaRPr lang="en-US" dirty="0">
              <a:solidFill>
                <a:schemeClr val="bg1">
                  <a:lumMod val="85000"/>
                </a:schemeClr>
              </a:solidFill>
            </a:endParaRPr>
          </a:p>
          <a:p>
            <a:r>
              <a:rPr lang="en-US" dirty="0">
                <a:solidFill>
                  <a:schemeClr val="bg1">
                    <a:lumMod val="85000"/>
                  </a:schemeClr>
                </a:solidFill>
              </a:rPr>
              <a:t>Informing recovery options for spring Chinook salmon in the upper Grande </a:t>
            </a:r>
            <a:r>
              <a:rPr lang="en-US" dirty="0" err="1">
                <a:solidFill>
                  <a:schemeClr val="bg1">
                    <a:lumMod val="85000"/>
                  </a:schemeClr>
                </a:solidFill>
              </a:rPr>
              <a:t>Ronde</a:t>
            </a:r>
            <a:r>
              <a:rPr lang="en-US" dirty="0">
                <a:solidFill>
                  <a:schemeClr val="bg1">
                    <a:lumMod val="85000"/>
                  </a:schemeClr>
                </a:solidFill>
              </a:rPr>
              <a:t> River – </a:t>
            </a:r>
            <a:r>
              <a:rPr lang="en-US" dirty="0" err="1">
                <a:solidFill>
                  <a:schemeClr val="bg1">
                    <a:lumMod val="85000"/>
                  </a:schemeClr>
                </a:solidFill>
              </a:rPr>
              <a:t>CRITFC</a:t>
            </a:r>
            <a:endParaRPr lang="en-US" dirty="0">
              <a:solidFill>
                <a:schemeClr val="bg1">
                  <a:lumMod val="85000"/>
                </a:schemeClr>
              </a:solidFill>
            </a:endParaRPr>
          </a:p>
          <a:p>
            <a:r>
              <a:rPr lang="en-US" dirty="0">
                <a:solidFill>
                  <a:schemeClr val="bg1">
                    <a:lumMod val="85000"/>
                  </a:schemeClr>
                </a:solidFill>
              </a:rPr>
              <a:t>Coordination in Planning - </a:t>
            </a:r>
            <a:r>
              <a:rPr lang="en-US" dirty="0" err="1">
                <a:solidFill>
                  <a:schemeClr val="bg1">
                    <a:lumMod val="85000"/>
                  </a:schemeClr>
                </a:solidFill>
              </a:rPr>
              <a:t>Entiat</a:t>
            </a:r>
            <a:endParaRPr lang="en-US" dirty="0">
              <a:solidFill>
                <a:schemeClr val="bg1">
                  <a:lumMod val="85000"/>
                </a:schemeClr>
              </a:solidFill>
            </a:endParaRPr>
          </a:p>
          <a:p>
            <a:r>
              <a:rPr lang="en-US" dirty="0">
                <a:solidFill>
                  <a:schemeClr val="bg1">
                    <a:lumMod val="85000"/>
                  </a:schemeClr>
                </a:solidFill>
              </a:rPr>
              <a:t>Leveraging </a:t>
            </a:r>
            <a:r>
              <a:rPr lang="en-US" dirty="0" err="1">
                <a:solidFill>
                  <a:schemeClr val="bg1">
                    <a:lumMod val="85000"/>
                  </a:schemeClr>
                </a:solidFill>
              </a:rPr>
              <a:t>CHaMP</a:t>
            </a:r>
            <a:r>
              <a:rPr lang="en-US" dirty="0">
                <a:solidFill>
                  <a:schemeClr val="bg1">
                    <a:lumMod val="85000"/>
                  </a:schemeClr>
                </a:solidFill>
              </a:rPr>
              <a:t> Data as Baseline for Design – </a:t>
            </a:r>
            <a:r>
              <a:rPr lang="en-US" dirty="0" err="1">
                <a:solidFill>
                  <a:schemeClr val="bg1">
                    <a:lumMod val="85000"/>
                  </a:schemeClr>
                </a:solidFill>
              </a:rPr>
              <a:t>Entiat</a:t>
            </a:r>
            <a:r>
              <a:rPr lang="en-US" dirty="0">
                <a:solidFill>
                  <a:schemeClr val="bg1">
                    <a:lumMod val="85000"/>
                  </a:schemeClr>
                </a:solidFill>
              </a:rPr>
              <a:t> – </a:t>
            </a:r>
            <a:r>
              <a:rPr lang="en-US" dirty="0" err="1">
                <a:solidFill>
                  <a:schemeClr val="bg1">
                    <a:lumMod val="85000"/>
                  </a:schemeClr>
                </a:solidFill>
              </a:rPr>
              <a:t>Terraqua</a:t>
            </a:r>
            <a:endParaRPr lang="en-US" dirty="0">
              <a:solidFill>
                <a:schemeClr val="bg1">
                  <a:lumMod val="85000"/>
                </a:schemeClr>
              </a:solidFill>
            </a:endParaRPr>
          </a:p>
          <a:p>
            <a:r>
              <a:rPr lang="en-US" b="1" dirty="0"/>
              <a:t>Using </a:t>
            </a:r>
            <a:r>
              <a:rPr lang="en-US" b="1" dirty="0" err="1"/>
              <a:t>CHaMP</a:t>
            </a:r>
            <a:r>
              <a:rPr lang="en-US" b="1" dirty="0"/>
              <a:t> Data as analogs for design – </a:t>
            </a:r>
            <a:r>
              <a:rPr lang="en-US" b="1" dirty="0" err="1" smtClean="0"/>
              <a:t>Tucannon</a:t>
            </a:r>
            <a:r>
              <a:rPr lang="en-US" b="1" dirty="0" smtClean="0"/>
              <a:t> </a:t>
            </a:r>
            <a:r>
              <a:rPr lang="en-US" b="1" dirty="0"/>
              <a:t>- </a:t>
            </a:r>
            <a:r>
              <a:rPr lang="en-US" b="1" dirty="0" err="1"/>
              <a:t>ELR</a:t>
            </a:r>
            <a:r>
              <a:rPr lang="en-US" b="1" dirty="0"/>
              <a:t> </a:t>
            </a:r>
          </a:p>
          <a:p>
            <a:r>
              <a:rPr lang="en-US" b="1" dirty="0"/>
              <a:t>Design Hypothesis Testing – Asotin - </a:t>
            </a:r>
            <a:r>
              <a:rPr lang="en-US" b="1" dirty="0" err="1"/>
              <a:t>ELR</a:t>
            </a:r>
            <a:endParaRPr lang="en-US" b="1"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9331" y="5009286"/>
            <a:ext cx="1524000" cy="15240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9331" y="1318568"/>
            <a:ext cx="1524000" cy="15240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9331" y="3163927"/>
            <a:ext cx="1524000" cy="152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32789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r>
            <a:br>
              <a:rPr lang="en-US" dirty="0"/>
            </a:br>
            <a:endParaRPr lang="en-US" dirty="0"/>
          </a:p>
        </p:txBody>
      </p:sp>
      <p:pic>
        <p:nvPicPr>
          <p:cNvPr id="5" name="Content Placeholder 4"/>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2540000" y="871538"/>
            <a:ext cx="6604000" cy="5724525"/>
          </a:xfrm>
        </p:spPr>
      </p:pic>
      <p:sp>
        <p:nvSpPr>
          <p:cNvPr id="3" name="Rectangle 2"/>
          <p:cNvSpPr/>
          <p:nvPr/>
        </p:nvSpPr>
        <p:spPr>
          <a:xfrm>
            <a:off x="3495808" y="2499745"/>
            <a:ext cx="2102435" cy="646331"/>
          </a:xfrm>
          <a:prstGeom prst="rect">
            <a:avLst/>
          </a:prstGeom>
          <a:noFill/>
        </p:spPr>
        <p:txBody>
          <a:bodyPr wrap="none" lIns="91440" tIns="45720" rIns="91440" bIns="45720">
            <a:spAutoFit/>
          </a:bodyPr>
          <a:lstStyle/>
          <a:p>
            <a:pPr algn="ctr"/>
            <a:r>
              <a:rPr lang="en-US" sz="3600" b="1" cap="none" spc="0" dirty="0" smtClean="0">
                <a:ln w="22225">
                  <a:solidFill>
                    <a:schemeClr val="accent2"/>
                  </a:solidFill>
                  <a:prstDash val="solid"/>
                </a:ln>
                <a:solidFill>
                  <a:schemeClr val="accent2">
                    <a:lumMod val="40000"/>
                    <a:lumOff val="60000"/>
                  </a:schemeClr>
                </a:solidFill>
                <a:effectLst/>
              </a:rPr>
              <a:t>Reference</a:t>
            </a:r>
            <a:endParaRPr lang="en-US" sz="3600" b="1" cap="none" spc="0" dirty="0">
              <a:ln w="22225">
                <a:solidFill>
                  <a:schemeClr val="accent2"/>
                </a:solidFill>
                <a:prstDash val="solid"/>
              </a:ln>
              <a:solidFill>
                <a:schemeClr val="accent2">
                  <a:lumMod val="40000"/>
                  <a:lumOff val="60000"/>
                </a:schemeClr>
              </a:solidFill>
              <a:effectLst/>
            </a:endParaRPr>
          </a:p>
        </p:txBody>
      </p:sp>
      <p:sp>
        <p:nvSpPr>
          <p:cNvPr id="6" name="Rectangle 5"/>
          <p:cNvSpPr/>
          <p:nvPr/>
        </p:nvSpPr>
        <p:spPr>
          <a:xfrm>
            <a:off x="5803299" y="1367523"/>
            <a:ext cx="1601400" cy="646331"/>
          </a:xfrm>
          <a:prstGeom prst="rect">
            <a:avLst/>
          </a:prstGeom>
          <a:noFill/>
        </p:spPr>
        <p:txBody>
          <a:bodyPr wrap="none" lIns="91440" tIns="45720" rIns="91440" bIns="45720">
            <a:spAutoFit/>
          </a:bodyPr>
          <a:lstStyle/>
          <a:p>
            <a:pPr algn="ctr"/>
            <a:r>
              <a:rPr lang="en-US" sz="3600" b="1" dirty="0" smtClean="0">
                <a:ln w="22225">
                  <a:solidFill>
                    <a:schemeClr val="accent2"/>
                  </a:solidFill>
                  <a:prstDash val="solid"/>
                </a:ln>
                <a:solidFill>
                  <a:schemeClr val="accent2">
                    <a:lumMod val="40000"/>
                    <a:lumOff val="60000"/>
                  </a:schemeClr>
                </a:solidFill>
              </a:rPr>
              <a:t>Control</a:t>
            </a:r>
            <a:endParaRPr lang="en-US" sz="3600" b="1" cap="none" spc="0" dirty="0">
              <a:ln w="22225">
                <a:solidFill>
                  <a:schemeClr val="accent2"/>
                </a:solidFill>
                <a:prstDash val="solid"/>
              </a:ln>
              <a:solidFill>
                <a:schemeClr val="accent2">
                  <a:lumMod val="40000"/>
                  <a:lumOff val="60000"/>
                </a:schemeClr>
              </a:solidFill>
              <a:effectLst/>
            </a:endParaRPr>
          </a:p>
        </p:txBody>
      </p:sp>
      <p:sp>
        <p:nvSpPr>
          <p:cNvPr id="7" name="Title 1"/>
          <p:cNvSpPr txBox="1">
            <a:spLocks/>
          </p:cNvSpPr>
          <p:nvPr/>
        </p:nvSpPr>
        <p:spPr>
          <a:xfrm>
            <a:off x="431223" y="-9512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smtClean="0">
                <a:latin typeface="+mn-lt"/>
              </a:rPr>
              <a:t>Using </a:t>
            </a:r>
            <a:r>
              <a:rPr lang="en-US" sz="3600" b="1" dirty="0" err="1" smtClean="0">
                <a:latin typeface="+mn-lt"/>
              </a:rPr>
              <a:t>CHaMP</a:t>
            </a:r>
            <a:r>
              <a:rPr lang="en-US" sz="3600" b="1" dirty="0" smtClean="0">
                <a:latin typeface="+mn-lt"/>
              </a:rPr>
              <a:t> Sites as Analogs</a:t>
            </a:r>
            <a:endParaRPr lang="en-US" sz="5400" b="1" dirty="0"/>
          </a:p>
        </p:txBody>
      </p:sp>
      <p:sp>
        <p:nvSpPr>
          <p:cNvPr id="8" name="Rectangle 7"/>
          <p:cNvSpPr/>
          <p:nvPr/>
        </p:nvSpPr>
        <p:spPr>
          <a:xfrm>
            <a:off x="3483689" y="814233"/>
            <a:ext cx="2176621" cy="646331"/>
          </a:xfrm>
          <a:prstGeom prst="rect">
            <a:avLst/>
          </a:prstGeom>
          <a:noFill/>
        </p:spPr>
        <p:txBody>
          <a:bodyPr wrap="none" lIns="91440" tIns="45720" rIns="91440" bIns="45720">
            <a:spAutoFit/>
          </a:bodyPr>
          <a:lstStyle/>
          <a:p>
            <a:pPr algn="ctr"/>
            <a:r>
              <a:rPr lang="en-US" sz="3600" b="1" cap="none" spc="0" dirty="0" smtClean="0">
                <a:ln w="22225">
                  <a:solidFill>
                    <a:schemeClr val="accent2"/>
                  </a:solidFill>
                  <a:prstDash val="solid"/>
                </a:ln>
                <a:solidFill>
                  <a:schemeClr val="accent2">
                    <a:lumMod val="40000"/>
                    <a:lumOff val="60000"/>
                  </a:schemeClr>
                </a:solidFill>
                <a:effectLst/>
              </a:rPr>
              <a:t>Treatment</a:t>
            </a:r>
            <a:endParaRPr lang="en-US" sz="36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4643820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589076" y="-199939"/>
            <a:ext cx="78867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smtClean="0">
                <a:latin typeface="+mn-lt"/>
              </a:rPr>
              <a:t>GCD to Describe Behavior… in a Poor Condition Variant</a:t>
            </a:r>
            <a:endParaRPr lang="en-US" sz="3200" b="1" dirty="0">
              <a:latin typeface="+mn-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22" y="462843"/>
            <a:ext cx="8500408" cy="5902605"/>
          </a:xfrm>
          <a:prstGeom prst="rect">
            <a:avLst/>
          </a:prstGeom>
        </p:spPr>
      </p:pic>
    </p:spTree>
    <p:extLst>
      <p:ext uri="{BB962C8B-B14F-4D97-AF65-F5344CB8AC3E}">
        <p14:creationId xmlns:p14="http://schemas.microsoft.com/office/powerpoint/2010/main" val="371250117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373" y="0"/>
            <a:ext cx="8058150" cy="1325563"/>
          </a:xfrm>
        </p:spPr>
        <p:txBody>
          <a:bodyPr>
            <a:normAutofit/>
          </a:bodyPr>
          <a:lstStyle/>
          <a:p>
            <a:r>
              <a:rPr lang="en-US" sz="3600" b="1" dirty="0"/>
              <a:t>GCD to Describe Behavior… in a </a:t>
            </a:r>
            <a:r>
              <a:rPr lang="en-US" sz="3600" b="1" dirty="0" smtClean="0"/>
              <a:t>Good Condition </a:t>
            </a:r>
            <a:r>
              <a:rPr lang="en-US" sz="3600" b="1" dirty="0"/>
              <a:t>Variant</a:t>
            </a:r>
            <a:endParaRPr lang="en-US" sz="54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732" y="849426"/>
            <a:ext cx="7330017" cy="5805373"/>
          </a:xfrm>
          <a:prstGeom prst="rect">
            <a:avLst/>
          </a:prstGeom>
        </p:spPr>
      </p:pic>
    </p:spTree>
    <p:extLst>
      <p:ext uri="{BB962C8B-B14F-4D97-AF65-F5344CB8AC3E}">
        <p14:creationId xmlns:p14="http://schemas.microsoft.com/office/powerpoint/2010/main" val="7671335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4273390" y="284803"/>
            <a:ext cx="4459087" cy="7330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smtClean="0">
                <a:latin typeface="+mn-lt"/>
              </a:rPr>
              <a:t>Analogs for Design</a:t>
            </a:r>
            <a:endParaRPr lang="en-US" sz="3200" b="1" dirty="0">
              <a:latin typeface="+mn-lt"/>
            </a:endParaRPr>
          </a:p>
        </p:txBody>
      </p:sp>
      <p:sp>
        <p:nvSpPr>
          <p:cNvPr id="5" name="Content Placeholder 2"/>
          <p:cNvSpPr>
            <a:spLocks noGrp="1"/>
          </p:cNvSpPr>
          <p:nvPr>
            <p:ph idx="1"/>
          </p:nvPr>
        </p:nvSpPr>
        <p:spPr>
          <a:xfrm>
            <a:off x="4176284" y="1456210"/>
            <a:ext cx="4556193" cy="2768561"/>
          </a:xfrm>
        </p:spPr>
        <p:txBody>
          <a:bodyPr>
            <a:normAutofit lnSpcReduction="10000"/>
          </a:bodyPr>
          <a:lstStyle/>
          <a:p>
            <a:r>
              <a:rPr lang="en-US" sz="2400" dirty="0" smtClean="0"/>
              <a:t>Multi-threaded </a:t>
            </a:r>
            <a:r>
              <a:rPr lang="en-US" sz="2400" dirty="0"/>
              <a:t>channel </a:t>
            </a:r>
            <a:r>
              <a:rPr lang="en-US" sz="2400" dirty="0" smtClean="0"/>
              <a:t>with diverse </a:t>
            </a:r>
            <a:r>
              <a:rPr lang="en-US" sz="2400" dirty="0"/>
              <a:t>range of habitat serving </a:t>
            </a:r>
            <a:r>
              <a:rPr lang="en-US" sz="2400" dirty="0" smtClean="0"/>
              <a:t>critical </a:t>
            </a:r>
            <a:r>
              <a:rPr lang="en-US" sz="2400" dirty="0"/>
              <a:t>functions for </a:t>
            </a:r>
            <a:r>
              <a:rPr lang="en-US" sz="2400" dirty="0" err="1"/>
              <a:t>salmonids</a:t>
            </a:r>
            <a:r>
              <a:rPr lang="en-US" sz="2400" dirty="0"/>
              <a:t> </a:t>
            </a:r>
            <a:r>
              <a:rPr lang="en-US" sz="2400" dirty="0" smtClean="0"/>
              <a:t>at </a:t>
            </a:r>
            <a:r>
              <a:rPr lang="en-US" sz="2400" dirty="0"/>
              <a:t>various life </a:t>
            </a:r>
            <a:r>
              <a:rPr lang="en-US" sz="2400" dirty="0" smtClean="0"/>
              <a:t>stages</a:t>
            </a:r>
          </a:p>
          <a:p>
            <a:r>
              <a:rPr lang="en-US" sz="2400" dirty="0" smtClean="0"/>
              <a:t>The </a:t>
            </a:r>
            <a:r>
              <a:rPr lang="en-US" sz="2400" dirty="0"/>
              <a:t>regular turn-over of </a:t>
            </a:r>
            <a:r>
              <a:rPr lang="en-US" sz="2400" dirty="0" smtClean="0"/>
              <a:t>this habitat </a:t>
            </a:r>
            <a:r>
              <a:rPr lang="en-US" sz="2400" dirty="0"/>
              <a:t>is maintained by dynamic behavior (regular erosion and </a:t>
            </a:r>
            <a:r>
              <a:rPr lang="en-US" sz="2400" dirty="0" smtClean="0"/>
              <a:t>deposition).</a:t>
            </a:r>
            <a:endParaRPr lang="en-US" sz="2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9076" y="4368436"/>
            <a:ext cx="4089358" cy="208557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453" y="180621"/>
            <a:ext cx="3907787" cy="6326708"/>
          </a:xfrm>
          <a:prstGeom prst="rect">
            <a:avLst/>
          </a:prstGeom>
        </p:spPr>
      </p:pic>
    </p:spTree>
    <p:extLst>
      <p:ext uri="{BB962C8B-B14F-4D97-AF65-F5344CB8AC3E}">
        <p14:creationId xmlns:p14="http://schemas.microsoft.com/office/powerpoint/2010/main" val="76561975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051" y="0"/>
            <a:ext cx="8353897" cy="6858000"/>
          </a:xfrm>
          <a:prstGeom prst="rect">
            <a:avLst/>
          </a:prstGeom>
        </p:spPr>
      </p:pic>
      <p:sp>
        <p:nvSpPr>
          <p:cNvPr id="2" name="Title 1"/>
          <p:cNvSpPr>
            <a:spLocks noGrp="1"/>
          </p:cNvSpPr>
          <p:nvPr>
            <p:ph type="title"/>
          </p:nvPr>
        </p:nvSpPr>
        <p:spPr/>
        <p:txBody>
          <a:bodyPr>
            <a:normAutofit fontScale="90000"/>
          </a:bodyPr>
          <a:lstStyle/>
          <a:p>
            <a:r>
              <a:rPr lang="en-US" sz="3100" dirty="0">
                <a:latin typeface="+mn-lt"/>
              </a:rPr>
              <a:t/>
            </a:r>
            <a:br>
              <a:rPr lang="en-US" sz="3100" dirty="0">
                <a:latin typeface="+mn-lt"/>
              </a:rPr>
            </a:br>
            <a:r>
              <a:rPr lang="en-US" sz="3100" dirty="0" smtClean="0">
                <a:latin typeface="+mn-lt"/>
              </a:rPr>
              <a:t/>
            </a:r>
            <a:br>
              <a:rPr lang="en-US" sz="3100" dirty="0" smtClean="0">
                <a:latin typeface="+mn-lt"/>
              </a:rPr>
            </a:br>
            <a:endParaRPr lang="en-US" sz="3100" dirty="0">
              <a:latin typeface="+mn-lt"/>
            </a:endParaRPr>
          </a:p>
        </p:txBody>
      </p:sp>
    </p:spTree>
    <p:extLst>
      <p:ext uri="{BB962C8B-B14F-4D97-AF65-F5344CB8AC3E}">
        <p14:creationId xmlns:p14="http://schemas.microsoft.com/office/powerpoint/2010/main" val="36647087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1971" y="417163"/>
            <a:ext cx="8460058"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smtClean="0">
                <a:latin typeface="Tahoma" panose="020B0604030504040204" pitchFamily="34" charset="0"/>
                <a:ea typeface="Tahoma" panose="020B0604030504040204" pitchFamily="34" charset="0"/>
                <a:cs typeface="Tahoma" panose="020B0604030504040204" pitchFamily="34" charset="0"/>
              </a:rPr>
              <a:t>Using a Model to Guide Actions and Predict Outcomes – Lemhi River</a:t>
            </a:r>
            <a:endParaRPr lang="en-US" sz="2400" b="1" dirty="0"/>
          </a:p>
        </p:txBody>
      </p:sp>
      <p:sp>
        <p:nvSpPr>
          <p:cNvPr id="3" name="Content Placeholder 2"/>
          <p:cNvSpPr txBox="1">
            <a:spLocks/>
          </p:cNvSpPr>
          <p:nvPr/>
        </p:nvSpPr>
        <p:spPr>
          <a:xfrm>
            <a:off x="829369" y="1742726"/>
            <a:ext cx="78867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i="1" dirty="0" smtClean="0"/>
          </a:p>
          <a:p>
            <a:r>
              <a:rPr lang="en-US" sz="2200" dirty="0" err="1" smtClean="0">
                <a:solidFill>
                  <a:schemeClr val="accent1">
                    <a:lumMod val="50000"/>
                  </a:schemeClr>
                </a:solidFill>
              </a:rPr>
              <a:t>CHaMP</a:t>
            </a:r>
            <a:r>
              <a:rPr lang="en-US" sz="2200" dirty="0" smtClean="0">
                <a:solidFill>
                  <a:schemeClr val="accent1">
                    <a:lumMod val="50000"/>
                  </a:schemeClr>
                </a:solidFill>
              </a:rPr>
              <a:t> and ISEMP State of the Science Workshop</a:t>
            </a:r>
          </a:p>
          <a:p>
            <a:r>
              <a:rPr lang="en-US" sz="1800" dirty="0" smtClean="0">
                <a:solidFill>
                  <a:schemeClr val="accent1">
                    <a:lumMod val="50000"/>
                  </a:schemeClr>
                </a:solidFill>
              </a:rPr>
              <a:t>Portland, Oregon – February 25</a:t>
            </a:r>
            <a:r>
              <a:rPr lang="en-US" sz="1800" baseline="30000" dirty="0" smtClean="0">
                <a:solidFill>
                  <a:schemeClr val="accent1">
                    <a:lumMod val="50000"/>
                  </a:schemeClr>
                </a:solidFill>
              </a:rPr>
              <a:t>th</a:t>
            </a:r>
            <a:r>
              <a:rPr lang="en-US" sz="1800" dirty="0" smtClean="0">
                <a:solidFill>
                  <a:schemeClr val="accent1">
                    <a:lumMod val="50000"/>
                  </a:schemeClr>
                </a:solidFill>
              </a:rPr>
              <a:t> and 26</a:t>
            </a:r>
            <a:r>
              <a:rPr lang="en-US" sz="1800" baseline="30000" dirty="0" smtClean="0">
                <a:solidFill>
                  <a:schemeClr val="accent1">
                    <a:lumMod val="50000"/>
                  </a:schemeClr>
                </a:solidFill>
              </a:rPr>
              <a:t>th</a:t>
            </a:r>
            <a:r>
              <a:rPr lang="en-US" sz="1800" dirty="0" smtClean="0">
                <a:solidFill>
                  <a:schemeClr val="accent1">
                    <a:lumMod val="50000"/>
                  </a:schemeClr>
                </a:solidFill>
              </a:rPr>
              <a:t>, 2014</a:t>
            </a:r>
          </a:p>
        </p:txBody>
      </p:sp>
      <p:sp>
        <p:nvSpPr>
          <p:cNvPr id="4" name="TextBox 3"/>
          <p:cNvSpPr txBox="1"/>
          <p:nvPr/>
        </p:nvSpPr>
        <p:spPr>
          <a:xfrm>
            <a:off x="2183742" y="3435707"/>
            <a:ext cx="3144643" cy="954107"/>
          </a:xfrm>
          <a:prstGeom prst="rect">
            <a:avLst/>
          </a:prstGeom>
          <a:noFill/>
        </p:spPr>
        <p:txBody>
          <a:bodyPr wrap="square" rtlCol="0">
            <a:spAutoFit/>
          </a:bodyPr>
          <a:lstStyle/>
          <a:p>
            <a:r>
              <a:rPr lang="en-US" sz="1400" dirty="0" smtClean="0">
                <a:latin typeface="+mj-lt"/>
              </a:rPr>
              <a:t>Presenter:</a:t>
            </a:r>
          </a:p>
          <a:p>
            <a:r>
              <a:rPr lang="en-US" sz="2200" dirty="0" smtClean="0">
                <a:latin typeface="+mj-lt"/>
              </a:rPr>
              <a:t>Chris Beasley</a:t>
            </a:r>
          </a:p>
          <a:p>
            <a:r>
              <a:rPr lang="en-US" dirty="0" smtClean="0"/>
              <a:t>      </a:t>
            </a:r>
            <a:endParaRPr lang="en-US" dirty="0"/>
          </a:p>
        </p:txBody>
      </p:sp>
      <p:sp>
        <p:nvSpPr>
          <p:cNvPr id="7" name="TextBox 6"/>
          <p:cNvSpPr txBox="1"/>
          <p:nvPr/>
        </p:nvSpPr>
        <p:spPr>
          <a:xfrm>
            <a:off x="2104363" y="4389814"/>
            <a:ext cx="5336711" cy="954107"/>
          </a:xfrm>
          <a:prstGeom prst="rect">
            <a:avLst/>
          </a:prstGeom>
          <a:noFill/>
        </p:spPr>
        <p:txBody>
          <a:bodyPr wrap="square" rtlCol="0">
            <a:spAutoFit/>
          </a:bodyPr>
          <a:lstStyle/>
          <a:p>
            <a:r>
              <a:rPr lang="en-US" sz="1400" dirty="0" smtClean="0">
                <a:latin typeface="+mj-lt"/>
              </a:rPr>
              <a:t>Collaborators:</a:t>
            </a:r>
          </a:p>
          <a:p>
            <a:r>
              <a:rPr lang="en-US" sz="2200" dirty="0" smtClean="0">
                <a:latin typeface="+mj-lt"/>
              </a:rPr>
              <a:t>Joe Benjamin and Jody White</a:t>
            </a:r>
          </a:p>
          <a:p>
            <a:r>
              <a:rPr lang="en-US" dirty="0" smtClean="0"/>
              <a:t>      </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8385" y="3618604"/>
            <a:ext cx="1502654" cy="465489"/>
          </a:xfrm>
          <a:prstGeom prst="rect">
            <a:avLst/>
          </a:prstGeom>
        </p:spPr>
      </p:pic>
    </p:spTree>
    <p:extLst>
      <p:ext uri="{BB962C8B-B14F-4D97-AF65-F5344CB8AC3E}">
        <p14:creationId xmlns:p14="http://schemas.microsoft.com/office/powerpoint/2010/main" val="23411929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3074"/>
            <a:ext cx="7886700" cy="898026"/>
          </a:xfrm>
        </p:spPr>
        <p:txBody>
          <a:bodyPr/>
          <a:lstStyle/>
          <a:p>
            <a:r>
              <a:rPr lang="en-US" b="1" dirty="0" smtClean="0"/>
              <a:t>Outline – </a:t>
            </a:r>
            <a:r>
              <a:rPr lang="en-US" b="1" dirty="0" err="1" smtClean="0"/>
              <a:t>KMQ</a:t>
            </a:r>
            <a:r>
              <a:rPr lang="en-US" b="1" dirty="0" smtClean="0"/>
              <a:t> 2</a:t>
            </a:r>
            <a:endParaRPr lang="en-US" b="1" dirty="0"/>
          </a:p>
        </p:txBody>
      </p:sp>
      <p:sp>
        <p:nvSpPr>
          <p:cNvPr id="3" name="Content Placeholder 2"/>
          <p:cNvSpPr>
            <a:spLocks noGrp="1"/>
          </p:cNvSpPr>
          <p:nvPr>
            <p:ph idx="1"/>
          </p:nvPr>
        </p:nvSpPr>
        <p:spPr>
          <a:xfrm>
            <a:off x="628650" y="1131100"/>
            <a:ext cx="6717723" cy="5255206"/>
          </a:xfrm>
        </p:spPr>
        <p:txBody>
          <a:bodyPr>
            <a:normAutofit lnSpcReduction="10000"/>
          </a:bodyPr>
          <a:lstStyle/>
          <a:p>
            <a:r>
              <a:rPr lang="en-US" dirty="0" smtClean="0">
                <a:solidFill>
                  <a:schemeClr val="bg1">
                    <a:lumMod val="85000"/>
                  </a:schemeClr>
                </a:solidFill>
              </a:rPr>
              <a:t>Using </a:t>
            </a:r>
            <a:r>
              <a:rPr lang="en-US" dirty="0">
                <a:solidFill>
                  <a:schemeClr val="bg1">
                    <a:lumMod val="85000"/>
                  </a:schemeClr>
                </a:solidFill>
              </a:rPr>
              <a:t>LCM to predict fish response to different habitat improvement scenarios – Lemhi – </a:t>
            </a:r>
            <a:r>
              <a:rPr lang="en-US" dirty="0" err="1">
                <a:solidFill>
                  <a:schemeClr val="bg1">
                    <a:lumMod val="85000"/>
                  </a:schemeClr>
                </a:solidFill>
              </a:rPr>
              <a:t>QCI</a:t>
            </a:r>
            <a:endParaRPr lang="en-US" dirty="0">
              <a:solidFill>
                <a:schemeClr val="bg1">
                  <a:lumMod val="85000"/>
                </a:schemeClr>
              </a:solidFill>
            </a:endParaRPr>
          </a:p>
          <a:p>
            <a:r>
              <a:rPr lang="en-US" dirty="0">
                <a:solidFill>
                  <a:schemeClr val="bg1">
                    <a:lumMod val="85000"/>
                  </a:schemeClr>
                </a:solidFill>
              </a:rPr>
              <a:t>Informing recovery options for spring Chinook salmon in the upper Grande </a:t>
            </a:r>
            <a:r>
              <a:rPr lang="en-US" dirty="0" err="1">
                <a:solidFill>
                  <a:schemeClr val="bg1">
                    <a:lumMod val="85000"/>
                  </a:schemeClr>
                </a:solidFill>
              </a:rPr>
              <a:t>Ronde</a:t>
            </a:r>
            <a:r>
              <a:rPr lang="en-US" dirty="0">
                <a:solidFill>
                  <a:schemeClr val="bg1">
                    <a:lumMod val="85000"/>
                  </a:schemeClr>
                </a:solidFill>
              </a:rPr>
              <a:t> River – </a:t>
            </a:r>
            <a:r>
              <a:rPr lang="en-US" dirty="0" err="1">
                <a:solidFill>
                  <a:schemeClr val="bg1">
                    <a:lumMod val="85000"/>
                  </a:schemeClr>
                </a:solidFill>
              </a:rPr>
              <a:t>CRITFC</a:t>
            </a:r>
            <a:endParaRPr lang="en-US" dirty="0">
              <a:solidFill>
                <a:schemeClr val="bg1">
                  <a:lumMod val="85000"/>
                </a:schemeClr>
              </a:solidFill>
            </a:endParaRPr>
          </a:p>
          <a:p>
            <a:r>
              <a:rPr lang="en-US" dirty="0">
                <a:solidFill>
                  <a:schemeClr val="bg1">
                    <a:lumMod val="85000"/>
                  </a:schemeClr>
                </a:solidFill>
              </a:rPr>
              <a:t>Coordination in Planning - </a:t>
            </a:r>
            <a:r>
              <a:rPr lang="en-US" dirty="0" err="1">
                <a:solidFill>
                  <a:schemeClr val="bg1">
                    <a:lumMod val="85000"/>
                  </a:schemeClr>
                </a:solidFill>
              </a:rPr>
              <a:t>Entiat</a:t>
            </a:r>
            <a:endParaRPr lang="en-US" dirty="0">
              <a:solidFill>
                <a:schemeClr val="bg1">
                  <a:lumMod val="85000"/>
                </a:schemeClr>
              </a:solidFill>
            </a:endParaRPr>
          </a:p>
          <a:p>
            <a:r>
              <a:rPr lang="en-US" dirty="0">
                <a:solidFill>
                  <a:schemeClr val="bg1">
                    <a:lumMod val="85000"/>
                  </a:schemeClr>
                </a:solidFill>
              </a:rPr>
              <a:t>Leveraging </a:t>
            </a:r>
            <a:r>
              <a:rPr lang="en-US" dirty="0" err="1">
                <a:solidFill>
                  <a:schemeClr val="bg1">
                    <a:lumMod val="85000"/>
                  </a:schemeClr>
                </a:solidFill>
              </a:rPr>
              <a:t>CHaMP</a:t>
            </a:r>
            <a:r>
              <a:rPr lang="en-US" dirty="0">
                <a:solidFill>
                  <a:schemeClr val="bg1">
                    <a:lumMod val="85000"/>
                  </a:schemeClr>
                </a:solidFill>
              </a:rPr>
              <a:t> Data as Baseline for Design – </a:t>
            </a:r>
            <a:r>
              <a:rPr lang="en-US" dirty="0" err="1">
                <a:solidFill>
                  <a:schemeClr val="bg1">
                    <a:lumMod val="85000"/>
                  </a:schemeClr>
                </a:solidFill>
              </a:rPr>
              <a:t>Entiat</a:t>
            </a:r>
            <a:r>
              <a:rPr lang="en-US" dirty="0">
                <a:solidFill>
                  <a:schemeClr val="bg1">
                    <a:lumMod val="85000"/>
                  </a:schemeClr>
                </a:solidFill>
              </a:rPr>
              <a:t> – </a:t>
            </a:r>
            <a:r>
              <a:rPr lang="en-US" dirty="0" err="1">
                <a:solidFill>
                  <a:schemeClr val="bg1">
                    <a:lumMod val="85000"/>
                  </a:schemeClr>
                </a:solidFill>
              </a:rPr>
              <a:t>Terraqua</a:t>
            </a:r>
            <a:endParaRPr lang="en-US" dirty="0">
              <a:solidFill>
                <a:schemeClr val="bg1">
                  <a:lumMod val="85000"/>
                </a:schemeClr>
              </a:solidFill>
            </a:endParaRPr>
          </a:p>
          <a:p>
            <a:r>
              <a:rPr lang="en-US" dirty="0">
                <a:solidFill>
                  <a:schemeClr val="bg1">
                    <a:lumMod val="85000"/>
                  </a:schemeClr>
                </a:solidFill>
              </a:rPr>
              <a:t>Using </a:t>
            </a:r>
            <a:r>
              <a:rPr lang="en-US" dirty="0" err="1">
                <a:solidFill>
                  <a:schemeClr val="bg1">
                    <a:lumMod val="85000"/>
                  </a:schemeClr>
                </a:solidFill>
              </a:rPr>
              <a:t>CHaMP</a:t>
            </a:r>
            <a:r>
              <a:rPr lang="en-US" dirty="0">
                <a:solidFill>
                  <a:schemeClr val="bg1">
                    <a:lumMod val="85000"/>
                  </a:schemeClr>
                </a:solidFill>
              </a:rPr>
              <a:t> Data as analogs for design – </a:t>
            </a:r>
            <a:r>
              <a:rPr lang="en-US" dirty="0" err="1">
                <a:solidFill>
                  <a:schemeClr val="bg1">
                    <a:lumMod val="85000"/>
                  </a:schemeClr>
                </a:solidFill>
              </a:rPr>
              <a:t>Tucannon</a:t>
            </a:r>
            <a:r>
              <a:rPr lang="en-US" dirty="0">
                <a:solidFill>
                  <a:schemeClr val="bg1">
                    <a:lumMod val="85000"/>
                  </a:schemeClr>
                </a:solidFill>
              </a:rPr>
              <a:t> - </a:t>
            </a:r>
            <a:r>
              <a:rPr lang="en-US" dirty="0" err="1">
                <a:solidFill>
                  <a:schemeClr val="bg1">
                    <a:lumMod val="85000"/>
                  </a:schemeClr>
                </a:solidFill>
              </a:rPr>
              <a:t>ELR</a:t>
            </a:r>
            <a:r>
              <a:rPr lang="en-US" dirty="0">
                <a:solidFill>
                  <a:schemeClr val="bg1">
                    <a:lumMod val="85000"/>
                  </a:schemeClr>
                </a:solidFill>
              </a:rPr>
              <a:t> </a:t>
            </a:r>
          </a:p>
          <a:p>
            <a:r>
              <a:rPr lang="en-US" b="1" dirty="0"/>
              <a:t>Design Hypothesis Testing – Asotin - </a:t>
            </a:r>
            <a:r>
              <a:rPr lang="en-US" b="1" dirty="0" err="1"/>
              <a:t>ELR</a:t>
            </a:r>
            <a:endParaRPr lang="en-US" b="1"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9331" y="5009286"/>
            <a:ext cx="1524000" cy="15240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9331" y="1318568"/>
            <a:ext cx="1524000" cy="15240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9331" y="3163927"/>
            <a:ext cx="1524000" cy="152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707974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263830" cy="840059"/>
          </a:xfrm>
        </p:spPr>
        <p:txBody>
          <a:bodyPr/>
          <a:lstStyle/>
          <a:p>
            <a:r>
              <a:rPr lang="en-US" b="1" dirty="0" smtClean="0"/>
              <a:t>Impressions of Asotin</a:t>
            </a:r>
            <a:endParaRPr lang="en-US" b="1" dirty="0"/>
          </a:p>
        </p:txBody>
      </p:sp>
      <p:sp>
        <p:nvSpPr>
          <p:cNvPr id="3" name="Content Placeholder 2"/>
          <p:cNvSpPr>
            <a:spLocks noGrp="1"/>
          </p:cNvSpPr>
          <p:nvPr>
            <p:ph idx="1"/>
          </p:nvPr>
        </p:nvSpPr>
        <p:spPr>
          <a:xfrm>
            <a:off x="251520" y="1028699"/>
            <a:ext cx="6048672" cy="2688333"/>
          </a:xfrm>
        </p:spPr>
        <p:txBody>
          <a:bodyPr>
            <a:normAutofit fontScale="92500" lnSpcReduction="10000"/>
          </a:bodyPr>
          <a:lstStyle/>
          <a:p>
            <a:r>
              <a:rPr lang="en-US" dirty="0" smtClean="0"/>
              <a:t>Riparian not all that bad… compared to some places</a:t>
            </a:r>
          </a:p>
          <a:p>
            <a:r>
              <a:rPr lang="en-US" dirty="0" smtClean="0"/>
              <a:t>Nothing like what it once was</a:t>
            </a:r>
          </a:p>
          <a:p>
            <a:r>
              <a:rPr lang="en-US" dirty="0" smtClean="0"/>
              <a:t>Habitat highly simplified</a:t>
            </a:r>
          </a:p>
          <a:p>
            <a:pPr lvl="1"/>
            <a:r>
              <a:rPr lang="en-US" dirty="0" smtClean="0"/>
              <a:t>Armored</a:t>
            </a:r>
          </a:p>
          <a:p>
            <a:pPr lvl="1"/>
            <a:r>
              <a:rPr lang="en-US" dirty="0" smtClean="0"/>
              <a:t>Few pools / Not much large wood</a:t>
            </a:r>
          </a:p>
          <a:p>
            <a:pPr lvl="1"/>
            <a:r>
              <a:rPr lang="en-US" dirty="0" smtClean="0"/>
              <a:t>Few active bars</a:t>
            </a:r>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9480" y="1124744"/>
            <a:ext cx="2840842" cy="50405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107904"/>
            <a:ext cx="2743200" cy="2057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9496" y="4107904"/>
            <a:ext cx="2743200" cy="2057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ww2.hdnux.com/photos/12/60/57/2821077/9/628x471.jpg"/>
          <p:cNvPicPr>
            <a:picLocks noChangeAspect="1" noChangeArrowheads="1"/>
          </p:cNvPicPr>
          <p:nvPr/>
        </p:nvPicPr>
        <p:blipFill rotWithShape="1">
          <a:blip r:embed="rId5">
            <a:extLst>
              <a:ext uri="{28A0092B-C50C-407E-A947-70E740481C1C}">
                <a14:useLocalDpi xmlns:a14="http://schemas.microsoft.com/office/drawing/2010/main" val="0"/>
              </a:ext>
            </a:extLst>
          </a:blip>
          <a:srcRect l="34199" r="14909"/>
          <a:stretch/>
        </p:blipFill>
        <p:spPr bwMode="auto">
          <a:xfrm>
            <a:off x="6660232" y="188640"/>
            <a:ext cx="1939499" cy="22757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7437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958" y="198519"/>
            <a:ext cx="7886700" cy="628854"/>
          </a:xfrm>
        </p:spPr>
        <p:txBody>
          <a:bodyPr>
            <a:normAutofit fontScale="90000"/>
          </a:bodyPr>
          <a:lstStyle/>
          <a:p>
            <a:r>
              <a:rPr lang="en-US" b="1" dirty="0" smtClean="0"/>
              <a:t>Typical </a:t>
            </a:r>
            <a:r>
              <a:rPr lang="en-US" b="1" dirty="0" err="1" smtClean="0"/>
              <a:t>DWS</a:t>
            </a:r>
            <a:r>
              <a:rPr lang="en-US" b="1" dirty="0" smtClean="0"/>
              <a:t> Structures</a:t>
            </a:r>
            <a:endParaRPr lang="en-US" b="1" dirty="0"/>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08720"/>
            <a:ext cx="7342187" cy="54959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http://ww2.hdnux.com/photos/12/60/57/2821077/9/628x471.jpg"/>
          <p:cNvPicPr>
            <a:picLocks noChangeAspect="1" noChangeArrowheads="1"/>
          </p:cNvPicPr>
          <p:nvPr/>
        </p:nvPicPr>
        <p:blipFill rotWithShape="1">
          <a:blip r:embed="rId3">
            <a:extLst>
              <a:ext uri="{28A0092B-C50C-407E-A947-70E740481C1C}">
                <a14:useLocalDpi xmlns:a14="http://schemas.microsoft.com/office/drawing/2010/main" val="0"/>
              </a:ext>
            </a:extLst>
          </a:blip>
          <a:srcRect l="34199" r="14909"/>
          <a:stretch/>
        </p:blipFill>
        <p:spPr bwMode="auto">
          <a:xfrm>
            <a:off x="7169317" y="2132856"/>
            <a:ext cx="1939499" cy="22757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http://3.bp.blogspot.com/-eF9Gi4KU_nY/Tv9OGXX07EI/AAAAAAAABGs/vOHWi7E6J6Y/s1600/WN_Flipper_CU_j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7957" y="4653136"/>
            <a:ext cx="2296043" cy="15215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http://youoffendmeyouoffendmyfamily.com/wordpress/wp-content/uploads/2012/11/direct5.jpg"/>
          <p:cNvPicPr>
            <a:picLocks noChangeAspect="1" noChangeArrowheads="1"/>
          </p:cNvPicPr>
          <p:nvPr/>
        </p:nvPicPr>
        <p:blipFill rotWithShape="1">
          <a:blip r:embed="rId5">
            <a:extLst>
              <a:ext uri="{28A0092B-C50C-407E-A947-70E740481C1C}">
                <a14:useLocalDpi xmlns:a14="http://schemas.microsoft.com/office/drawing/2010/main" val="0"/>
              </a:ext>
            </a:extLst>
          </a:blip>
          <a:srcRect l="17970" r="9359"/>
          <a:stretch/>
        </p:blipFill>
        <p:spPr bwMode="auto">
          <a:xfrm>
            <a:off x="7169317" y="8620"/>
            <a:ext cx="1974683" cy="1800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flipV="1">
            <a:off x="7236296" y="2348880"/>
            <a:ext cx="1656184" cy="1728192"/>
          </a:xfrm>
          <a:prstGeom prst="line">
            <a:avLst/>
          </a:prstGeom>
          <a:ln w="200025">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Down Arrow 5"/>
          <p:cNvSpPr/>
          <p:nvPr/>
        </p:nvSpPr>
        <p:spPr>
          <a:xfrm>
            <a:off x="8030644" y="4401108"/>
            <a:ext cx="252028" cy="2520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94387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55913" y="-164811"/>
            <a:ext cx="8338705" cy="1325563"/>
          </a:xfrm>
        </p:spPr>
        <p:txBody>
          <a:bodyPr/>
          <a:lstStyle/>
          <a:p>
            <a:r>
              <a:rPr lang="en-US" b="1" dirty="0" smtClean="0"/>
              <a:t>Simple </a:t>
            </a:r>
            <a:r>
              <a:rPr lang="en-US" b="1" dirty="0" err="1" smtClean="0"/>
              <a:t>DWS</a:t>
            </a:r>
            <a:r>
              <a:rPr lang="en-US" b="1" dirty="0" smtClean="0"/>
              <a:t> Hypothesized Response</a:t>
            </a:r>
            <a:endParaRPr lang="en-US" b="1" dirty="0"/>
          </a:p>
        </p:txBody>
      </p:sp>
      <p:pic>
        <p:nvPicPr>
          <p:cNvPr id="17410" name="Picture 2" descr="C:\et_al\Projects\USA\Washington\Asotin\wrk_Docs\Design\Figures\Working\ConstrictionCarto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8245" y="764705"/>
            <a:ext cx="8002267" cy="609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564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2509" y="155864"/>
            <a:ext cx="8811491" cy="841663"/>
          </a:xfrm>
        </p:spPr>
        <p:txBody>
          <a:bodyPr>
            <a:normAutofit/>
          </a:bodyPr>
          <a:lstStyle/>
          <a:p>
            <a:r>
              <a:rPr lang="en-US" b="1" dirty="0" smtClean="0"/>
              <a:t>Pilot or </a:t>
            </a:r>
            <a:r>
              <a:rPr lang="en-US" b="1" dirty="0" err="1" smtClean="0"/>
              <a:t>AEM</a:t>
            </a:r>
            <a:r>
              <a:rPr lang="en-US" b="1" dirty="0" smtClean="0"/>
              <a:t> Testing vs. Design Stage</a:t>
            </a:r>
            <a:endParaRPr lang="en-US" b="1" dirty="0"/>
          </a:p>
        </p:txBody>
      </p:sp>
      <p:sp>
        <p:nvSpPr>
          <p:cNvPr id="5" name="Content Placeholder 4"/>
          <p:cNvSpPr>
            <a:spLocks noGrp="1"/>
          </p:cNvSpPr>
          <p:nvPr>
            <p:ph idx="1"/>
          </p:nvPr>
        </p:nvSpPr>
        <p:spPr>
          <a:xfrm>
            <a:off x="457200" y="908721"/>
            <a:ext cx="3682752" cy="792088"/>
          </a:xfrm>
        </p:spPr>
        <p:txBody>
          <a:bodyPr/>
          <a:lstStyle/>
          <a:p>
            <a:r>
              <a:rPr lang="en-US" sz="2400" dirty="0" smtClean="0"/>
              <a:t>Do we have to build it to test it?</a:t>
            </a:r>
            <a:endParaRPr lang="en-US" sz="2400" dirty="0"/>
          </a:p>
        </p:txBody>
      </p:sp>
      <p:pic>
        <p:nvPicPr>
          <p:cNvPr id="19458" name="Picture 2" descr="C:\et_al\Projects\USA\Washington\Asotin\wrk_Docs\Design\Figures\Working\CHaMP_Topo_CC_TX_P1-3_201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858223"/>
            <a:ext cx="4720164" cy="519218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892829"/>
            <a:ext cx="3181232" cy="424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06163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C:\Users\elr\Desktop\FebChampStoryBoardStuff\ImagesFigures\NREI_Pres_exports\SFF3H2_2012HshadWContour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828" y="945448"/>
            <a:ext cx="5357374" cy="557862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elr\Desktop\FebChampStoryBoardStuff\ImagesFigures\NREI_Pres_exports\SFF3H2_2012RS_HshadWContour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4897" y="945448"/>
            <a:ext cx="5356623" cy="5577840"/>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p:cNvSpPr txBox="1">
            <a:spLocks/>
          </p:cNvSpPr>
          <p:nvPr/>
        </p:nvSpPr>
        <p:spPr>
          <a:xfrm>
            <a:off x="5082969" y="1051245"/>
            <a:ext cx="1917144" cy="6610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smtClean="0"/>
              <a:t>Simulated Change</a:t>
            </a:r>
            <a:endParaRPr lang="en-US" sz="1800" dirty="0"/>
          </a:p>
        </p:txBody>
      </p:sp>
      <p:sp>
        <p:nvSpPr>
          <p:cNvPr id="4" name="Title 1"/>
          <p:cNvSpPr txBox="1">
            <a:spLocks noGrp="1"/>
          </p:cNvSpPr>
          <p:nvPr>
            <p:ph type="title"/>
          </p:nvPr>
        </p:nvSpPr>
        <p:spPr>
          <a:xfrm>
            <a:off x="475488" y="0"/>
            <a:ext cx="8229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smtClean="0">
                <a:latin typeface="+mn-lt"/>
              </a:rPr>
              <a:t>A Design Hypothesis Test…</a:t>
            </a:r>
            <a:endParaRPr lang="en-US" sz="3600" b="1" dirty="0">
              <a:latin typeface="+mn-lt"/>
            </a:endParaRPr>
          </a:p>
        </p:txBody>
      </p:sp>
      <p:cxnSp>
        <p:nvCxnSpPr>
          <p:cNvPr id="3" name="Straight Connector 2"/>
          <p:cNvCxnSpPr/>
          <p:nvPr/>
        </p:nvCxnSpPr>
        <p:spPr>
          <a:xfrm>
            <a:off x="6951430" y="2078474"/>
            <a:ext cx="34747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981825" y="2733794"/>
            <a:ext cx="34747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Content Placeholder 2"/>
          <p:cNvSpPr txBox="1">
            <a:spLocks/>
          </p:cNvSpPr>
          <p:nvPr/>
        </p:nvSpPr>
        <p:spPr>
          <a:xfrm>
            <a:off x="7298902" y="1819720"/>
            <a:ext cx="1392362" cy="6610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dirty="0" smtClean="0">
                <a:solidFill>
                  <a:srgbClr val="FF0000"/>
                </a:solidFill>
              </a:rPr>
              <a:t>Simulated</a:t>
            </a:r>
          </a:p>
          <a:p>
            <a:pPr marL="0" indent="0">
              <a:spcBef>
                <a:spcPts val="0"/>
              </a:spcBef>
              <a:buNone/>
            </a:pPr>
            <a:r>
              <a:rPr lang="en-US" sz="1800" dirty="0" smtClean="0">
                <a:solidFill>
                  <a:srgbClr val="FF0000"/>
                </a:solidFill>
              </a:rPr>
              <a:t>Erosion</a:t>
            </a:r>
            <a:endParaRPr lang="en-US" sz="1800" dirty="0">
              <a:solidFill>
                <a:srgbClr val="FF0000"/>
              </a:solidFill>
            </a:endParaRPr>
          </a:p>
        </p:txBody>
      </p:sp>
      <p:sp>
        <p:nvSpPr>
          <p:cNvPr id="15" name="Content Placeholder 2"/>
          <p:cNvSpPr txBox="1">
            <a:spLocks/>
          </p:cNvSpPr>
          <p:nvPr/>
        </p:nvSpPr>
        <p:spPr>
          <a:xfrm>
            <a:off x="1543717" y="1051245"/>
            <a:ext cx="2027396" cy="6610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smtClean="0"/>
              <a:t>Existing Topography</a:t>
            </a:r>
            <a:endParaRPr lang="en-US" sz="1800" dirty="0"/>
          </a:p>
        </p:txBody>
      </p:sp>
      <p:sp>
        <p:nvSpPr>
          <p:cNvPr id="17" name="Down Arrow 16"/>
          <p:cNvSpPr/>
          <p:nvPr/>
        </p:nvSpPr>
        <p:spPr>
          <a:xfrm rot="16200000">
            <a:off x="4109937" y="3150967"/>
            <a:ext cx="468908" cy="799902"/>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C:\Users\elr\Desktop\FebChampStoryBoardStuff\NREI_Presentation\imagesAndFigures\OneStructur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1082" y="3250073"/>
            <a:ext cx="916429" cy="577350"/>
          </a:xfrm>
          <a:prstGeom prst="rect">
            <a:avLst/>
          </a:prstGeom>
          <a:noFill/>
          <a:extLst>
            <a:ext uri="{909E8E84-426E-40DD-AFC4-6F175D3DCCD1}">
              <a14:hiddenFill xmlns:a14="http://schemas.microsoft.com/office/drawing/2010/main">
                <a:solidFill>
                  <a:srgbClr val="FFFFFF"/>
                </a:solidFill>
              </a14:hiddenFill>
            </a:ext>
          </a:extLst>
        </p:spPr>
      </p:pic>
      <p:sp>
        <p:nvSpPr>
          <p:cNvPr id="22" name="Content Placeholder 2"/>
          <p:cNvSpPr txBox="1">
            <a:spLocks/>
          </p:cNvSpPr>
          <p:nvPr/>
        </p:nvSpPr>
        <p:spPr>
          <a:xfrm>
            <a:off x="7710548" y="3240816"/>
            <a:ext cx="1217914" cy="6610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dirty="0" smtClean="0"/>
              <a:t>Wood</a:t>
            </a:r>
          </a:p>
          <a:p>
            <a:pPr marL="0" indent="0">
              <a:spcBef>
                <a:spcPts val="0"/>
              </a:spcBef>
              <a:buNone/>
            </a:pPr>
            <a:r>
              <a:rPr lang="en-US" sz="1800" dirty="0" smtClean="0"/>
              <a:t>Structures</a:t>
            </a:r>
            <a:endParaRPr lang="en-US" sz="1800" dirty="0"/>
          </a:p>
        </p:txBody>
      </p:sp>
      <p:sp>
        <p:nvSpPr>
          <p:cNvPr id="23" name="Content Placeholder 2"/>
          <p:cNvSpPr txBox="1">
            <a:spLocks/>
          </p:cNvSpPr>
          <p:nvPr/>
        </p:nvSpPr>
        <p:spPr>
          <a:xfrm>
            <a:off x="7311009" y="2463349"/>
            <a:ext cx="1392362" cy="6610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800" dirty="0" smtClean="0">
                <a:solidFill>
                  <a:srgbClr val="0070C0"/>
                </a:solidFill>
              </a:rPr>
              <a:t>Simulated</a:t>
            </a:r>
          </a:p>
          <a:p>
            <a:pPr marL="0" indent="0">
              <a:spcBef>
                <a:spcPts val="0"/>
              </a:spcBef>
              <a:buNone/>
            </a:pPr>
            <a:r>
              <a:rPr lang="en-US" sz="1800" dirty="0" smtClean="0">
                <a:solidFill>
                  <a:srgbClr val="0070C0"/>
                </a:solidFill>
              </a:rPr>
              <a:t>Deposition</a:t>
            </a:r>
            <a:endParaRPr lang="en-US" sz="1800" dirty="0">
              <a:solidFill>
                <a:srgbClr val="0070C0"/>
              </a:solidFill>
            </a:endParaRPr>
          </a:p>
        </p:txBody>
      </p:sp>
      <p:pic>
        <p:nvPicPr>
          <p:cNvPr id="26" name="Picture 5" descr="C:\Users\elr\Desktop\FebChampStoryBoardStuff\NREI_Presentation\imagesAndFigures\AsotinSF_log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4080" y="1163588"/>
            <a:ext cx="2808843" cy="5122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1175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C:\Users\elr\Desktop\FebChampStoryBoardStuff\NREI_Presentation\imagesAndFigures\AsotinSF_2012Stoplight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5988" y="1154330"/>
            <a:ext cx="2873639" cy="5248656"/>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C:\Users\elr\Desktop\FebChampStoryBoardStuff\NREI_Presentation\imagesAndFigures\AsotinSF_2012RS_Stoplight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1827" y="1155467"/>
            <a:ext cx="2873639" cy="5248656"/>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p:cNvSpPr txBox="1">
            <a:spLocks/>
          </p:cNvSpPr>
          <p:nvPr/>
        </p:nvSpPr>
        <p:spPr>
          <a:xfrm>
            <a:off x="5417941" y="945931"/>
            <a:ext cx="1917144" cy="6610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smtClean="0"/>
              <a:t>Potential NREI</a:t>
            </a:r>
            <a:endParaRPr lang="en-US" sz="1800" dirty="0"/>
          </a:p>
        </p:txBody>
      </p:sp>
      <p:sp>
        <p:nvSpPr>
          <p:cNvPr id="4" name="Title 1"/>
          <p:cNvSpPr txBox="1">
            <a:spLocks noGrp="1"/>
          </p:cNvSpPr>
          <p:nvPr>
            <p:ph type="title"/>
          </p:nvPr>
        </p:nvSpPr>
        <p:spPr>
          <a:xfrm>
            <a:off x="475488" y="0"/>
            <a:ext cx="8229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b="1" dirty="0" smtClean="0">
                <a:latin typeface="+mn-lt"/>
              </a:rPr>
              <a:t>Does Design Produce Intended Benefit for Fish?</a:t>
            </a:r>
            <a:endParaRPr lang="en-US" sz="3200" b="1" dirty="0">
              <a:latin typeface="+mn-lt"/>
            </a:endParaRPr>
          </a:p>
        </p:txBody>
      </p:sp>
      <p:pic>
        <p:nvPicPr>
          <p:cNvPr id="22" name="Picture 6" descr="C:\Users\elr\Desktop\FebChampStoryBoardStuff\NREI_Presentation\imagesAndFigures\OneStructur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8302" y="3779795"/>
            <a:ext cx="916429" cy="577350"/>
          </a:xfrm>
          <a:prstGeom prst="rect">
            <a:avLst/>
          </a:prstGeom>
          <a:noFill/>
          <a:extLst>
            <a:ext uri="{909E8E84-426E-40DD-AFC4-6F175D3DCCD1}">
              <a14:hiddenFill xmlns:a14="http://schemas.microsoft.com/office/drawing/2010/main">
                <a:solidFill>
                  <a:srgbClr val="FFFFFF"/>
                </a:solidFill>
              </a14:hiddenFill>
            </a:ext>
          </a:extLst>
        </p:spPr>
      </p:pic>
      <p:sp>
        <p:nvSpPr>
          <p:cNvPr id="23" name="Content Placeholder 2"/>
          <p:cNvSpPr txBox="1">
            <a:spLocks/>
          </p:cNvSpPr>
          <p:nvPr/>
        </p:nvSpPr>
        <p:spPr>
          <a:xfrm>
            <a:off x="4043432" y="4264972"/>
            <a:ext cx="1217914" cy="6610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800" dirty="0" smtClean="0"/>
              <a:t>Wood</a:t>
            </a:r>
          </a:p>
          <a:p>
            <a:pPr marL="0" indent="0" algn="ctr">
              <a:spcBef>
                <a:spcPts val="0"/>
              </a:spcBef>
              <a:buNone/>
            </a:pPr>
            <a:r>
              <a:rPr lang="en-US" sz="1800" dirty="0" smtClean="0"/>
              <a:t>Structures</a:t>
            </a:r>
            <a:endParaRPr lang="en-US" sz="1800" dirty="0"/>
          </a:p>
        </p:txBody>
      </p:sp>
      <p:grpSp>
        <p:nvGrpSpPr>
          <p:cNvPr id="11" name="Group 10"/>
          <p:cNvGrpSpPr/>
          <p:nvPr/>
        </p:nvGrpSpPr>
        <p:grpSpPr>
          <a:xfrm>
            <a:off x="3945227" y="5715234"/>
            <a:ext cx="1641079" cy="396579"/>
            <a:chOff x="3948182" y="5678422"/>
            <a:chExt cx="1641079" cy="396579"/>
          </a:xfrm>
        </p:grpSpPr>
        <p:cxnSp>
          <p:nvCxnSpPr>
            <p:cNvPr id="5" name="Straight Connector 4"/>
            <p:cNvCxnSpPr/>
            <p:nvPr/>
          </p:nvCxnSpPr>
          <p:spPr>
            <a:xfrm rot="5400000">
              <a:off x="4681087" y="5074919"/>
              <a:ext cx="0" cy="12070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077583" y="5678423"/>
              <a:ext cx="0" cy="100965"/>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284591" y="5678423"/>
              <a:ext cx="0" cy="100965"/>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678471" y="5678423"/>
              <a:ext cx="0" cy="100965"/>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988821" y="5681183"/>
              <a:ext cx="0" cy="100965"/>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369696" y="5678422"/>
              <a:ext cx="0" cy="100965"/>
            </a:xfrm>
            <a:prstGeom prst="line">
              <a:avLst/>
            </a:prstGeom>
            <a:ln w="12700" cap="sq">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3948182" y="5770480"/>
              <a:ext cx="1641079" cy="304521"/>
              <a:chOff x="4057910" y="5980792"/>
              <a:chExt cx="1641079" cy="304521"/>
            </a:xfrm>
          </p:grpSpPr>
          <p:sp>
            <p:nvSpPr>
              <p:cNvPr id="33" name="Content Placeholder 2"/>
              <p:cNvSpPr txBox="1">
                <a:spLocks/>
              </p:cNvSpPr>
              <p:nvPr/>
            </p:nvSpPr>
            <p:spPr>
              <a:xfrm>
                <a:off x="4057910" y="5980792"/>
                <a:ext cx="252876" cy="20301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200" dirty="0" smtClean="0"/>
                  <a:t>0</a:t>
                </a:r>
                <a:endParaRPr lang="en-US" sz="1200" dirty="0"/>
              </a:p>
            </p:txBody>
          </p:sp>
          <p:sp>
            <p:nvSpPr>
              <p:cNvPr id="34" name="Content Placeholder 2"/>
              <p:cNvSpPr txBox="1">
                <a:spLocks/>
              </p:cNvSpPr>
              <p:nvPr/>
            </p:nvSpPr>
            <p:spPr>
              <a:xfrm>
                <a:off x="4669248" y="5980792"/>
                <a:ext cx="252876" cy="20301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200" dirty="0"/>
                  <a:t>5</a:t>
                </a:r>
              </a:p>
            </p:txBody>
          </p:sp>
          <p:sp>
            <p:nvSpPr>
              <p:cNvPr id="36" name="Content Placeholder 2"/>
              <p:cNvSpPr txBox="1">
                <a:spLocks/>
              </p:cNvSpPr>
              <p:nvPr/>
            </p:nvSpPr>
            <p:spPr>
              <a:xfrm>
                <a:off x="5242049" y="5980792"/>
                <a:ext cx="304540" cy="20301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200" dirty="0" smtClean="0"/>
                  <a:t>10</a:t>
                </a:r>
                <a:endParaRPr lang="en-US" sz="1200" dirty="0"/>
              </a:p>
            </p:txBody>
          </p:sp>
          <p:sp>
            <p:nvSpPr>
              <p:cNvPr id="40" name="Content Placeholder 2"/>
              <p:cNvSpPr txBox="1">
                <a:spLocks/>
              </p:cNvSpPr>
              <p:nvPr/>
            </p:nvSpPr>
            <p:spPr>
              <a:xfrm>
                <a:off x="5035550" y="6082299"/>
                <a:ext cx="663439" cy="2030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200" dirty="0" smtClean="0"/>
                  <a:t>meters</a:t>
                </a:r>
                <a:endParaRPr lang="en-US" sz="1200" dirty="0"/>
              </a:p>
            </p:txBody>
          </p:sp>
        </p:grpSp>
      </p:grpSp>
      <p:grpSp>
        <p:nvGrpSpPr>
          <p:cNvPr id="10" name="Group 9"/>
          <p:cNvGrpSpPr/>
          <p:nvPr/>
        </p:nvGrpSpPr>
        <p:grpSpPr>
          <a:xfrm>
            <a:off x="1076525" y="5055104"/>
            <a:ext cx="347509" cy="803386"/>
            <a:chOff x="640043" y="4451663"/>
            <a:chExt cx="347509" cy="803386"/>
          </a:xfrm>
        </p:grpSpPr>
        <p:cxnSp>
          <p:nvCxnSpPr>
            <p:cNvPr id="9" name="Straight Connector 8"/>
            <p:cNvCxnSpPr/>
            <p:nvPr/>
          </p:nvCxnSpPr>
          <p:spPr>
            <a:xfrm>
              <a:off x="987552" y="4590288"/>
              <a:ext cx="0" cy="431024"/>
            </a:xfrm>
            <a:prstGeom prst="line">
              <a:avLst/>
            </a:prstGeom>
            <a:ln w="38100">
              <a:solidFill>
                <a:schemeClr val="tx1"/>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44" name="Content Placeholder 2"/>
            <p:cNvSpPr txBox="1">
              <a:spLocks/>
            </p:cNvSpPr>
            <p:nvPr/>
          </p:nvSpPr>
          <p:spPr>
            <a:xfrm rot="16200000">
              <a:off x="403623" y="4688083"/>
              <a:ext cx="803386" cy="33054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smtClean="0"/>
                <a:t>Flow</a:t>
              </a:r>
              <a:endParaRPr lang="en-US" sz="1800" dirty="0"/>
            </a:p>
          </p:txBody>
        </p:sp>
      </p:grpSp>
      <p:sp>
        <p:nvSpPr>
          <p:cNvPr id="49" name="Content Placeholder 2"/>
          <p:cNvSpPr txBox="1">
            <a:spLocks/>
          </p:cNvSpPr>
          <p:nvPr/>
        </p:nvSpPr>
        <p:spPr>
          <a:xfrm>
            <a:off x="1076525" y="945931"/>
            <a:ext cx="2893105" cy="6610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smtClean="0"/>
              <a:t>NREI Before LWD Structures</a:t>
            </a:r>
            <a:endParaRPr lang="en-US" sz="1800" dirty="0"/>
          </a:p>
        </p:txBody>
      </p:sp>
      <p:pic>
        <p:nvPicPr>
          <p:cNvPr id="6153" name="Picture 9" descr="C:\Users\elr\Desktop\FebChampStoryBoardStuff\NREI_Presentation\imagesAndFigures\nreiLegendIte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7776" y="1743075"/>
            <a:ext cx="1339688" cy="1664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46565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1682" y="147927"/>
            <a:ext cx="5044000" cy="1037645"/>
          </a:xfrm>
        </p:spPr>
        <p:txBody>
          <a:bodyPr>
            <a:normAutofit/>
          </a:bodyPr>
          <a:lstStyle/>
          <a:p>
            <a:r>
              <a:rPr lang="en-US" b="1" dirty="0" smtClean="0"/>
              <a:t>Summary </a:t>
            </a:r>
            <a:r>
              <a:rPr lang="en-US" b="1" dirty="0" err="1" smtClean="0"/>
              <a:t>KMQ</a:t>
            </a:r>
            <a:r>
              <a:rPr lang="en-US" b="1" dirty="0" smtClean="0"/>
              <a:t> 2</a:t>
            </a:r>
            <a:endParaRPr lang="en-US" b="1" dirty="0"/>
          </a:p>
        </p:txBody>
      </p:sp>
      <p:sp>
        <p:nvSpPr>
          <p:cNvPr id="5" name="TextBox 4"/>
          <p:cNvSpPr txBox="1"/>
          <p:nvPr/>
        </p:nvSpPr>
        <p:spPr>
          <a:xfrm>
            <a:off x="3618155" y="1403274"/>
            <a:ext cx="5266072" cy="3046988"/>
          </a:xfrm>
          <a:prstGeom prst="rect">
            <a:avLst/>
          </a:prstGeom>
          <a:noFill/>
        </p:spPr>
        <p:txBody>
          <a:bodyPr wrap="square" rtlCol="0">
            <a:spAutoFit/>
          </a:bodyPr>
          <a:lstStyle/>
          <a:p>
            <a:pPr marL="342900" indent="-342900">
              <a:buFont typeface="Arial" panose="020B0604020202020204" pitchFamily="34" charset="0"/>
              <a:buChar char="•"/>
            </a:pPr>
            <a:r>
              <a:rPr lang="en-US" sz="3200" dirty="0" smtClean="0"/>
              <a:t>More explicit leveraging of RM&amp; E for:</a:t>
            </a:r>
          </a:p>
          <a:p>
            <a:pPr marL="800100" lvl="1" indent="-342900">
              <a:buFont typeface="Arial" panose="020B0604020202020204" pitchFamily="34" charset="0"/>
              <a:buChar char="•"/>
            </a:pPr>
            <a:r>
              <a:rPr lang="en-US" sz="3200" dirty="0" smtClean="0"/>
              <a:t>Realistic Expectations</a:t>
            </a:r>
          </a:p>
          <a:p>
            <a:pPr marL="800100" lvl="1" indent="-342900">
              <a:buFont typeface="Arial" panose="020B0604020202020204" pitchFamily="34" charset="0"/>
              <a:buChar char="•"/>
            </a:pPr>
            <a:r>
              <a:rPr lang="en-US" sz="3200" dirty="0" smtClean="0"/>
              <a:t>Strategic Plans</a:t>
            </a:r>
          </a:p>
          <a:p>
            <a:pPr marL="800100" lvl="1" indent="-342900">
              <a:buFont typeface="Arial" panose="020B0604020202020204" pitchFamily="34" charset="0"/>
              <a:buChar char="•"/>
            </a:pPr>
            <a:r>
              <a:rPr lang="en-US" sz="3200" dirty="0" smtClean="0"/>
              <a:t>Supporting Specific Restoration Designs </a:t>
            </a:r>
            <a:endParaRPr lang="en-US" sz="32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0025" t="32727" r="27600"/>
          <a:stretch/>
        </p:blipFill>
        <p:spPr>
          <a:xfrm>
            <a:off x="-103908" y="666749"/>
            <a:ext cx="4014037" cy="600078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8108" t="30843" r="28661"/>
          <a:stretch/>
        </p:blipFill>
        <p:spPr>
          <a:xfrm>
            <a:off x="-219318" y="666749"/>
            <a:ext cx="4095128" cy="6168855"/>
          </a:xfrm>
          <a:prstGeom prst="rect">
            <a:avLst/>
          </a:prstGeom>
        </p:spPr>
      </p:pic>
    </p:spTree>
    <p:extLst>
      <p:ext uri="{BB962C8B-B14F-4D97-AF65-F5344CB8AC3E}">
        <p14:creationId xmlns:p14="http://schemas.microsoft.com/office/powerpoint/2010/main" val="25778767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03820"/>
          </a:xfrm>
        </p:spPr>
        <p:txBody>
          <a:bodyPr>
            <a:normAutofit/>
          </a:bodyPr>
          <a:lstStyle/>
          <a:p>
            <a:r>
              <a:rPr lang="en-US" sz="3200" dirty="0" smtClean="0"/>
              <a:t>Context</a:t>
            </a:r>
            <a:endParaRPr lang="en-US" sz="3200" dirty="0"/>
          </a:p>
        </p:txBody>
      </p:sp>
      <p:sp>
        <p:nvSpPr>
          <p:cNvPr id="3" name="Content Placeholder 2"/>
          <p:cNvSpPr>
            <a:spLocks noGrp="1"/>
          </p:cNvSpPr>
          <p:nvPr>
            <p:ph idx="1"/>
          </p:nvPr>
        </p:nvSpPr>
        <p:spPr>
          <a:xfrm>
            <a:off x="165010" y="1068947"/>
            <a:ext cx="3775925" cy="5108016"/>
          </a:xfrm>
        </p:spPr>
        <p:txBody>
          <a:bodyPr>
            <a:normAutofit fontScale="92500"/>
          </a:bodyPr>
          <a:lstStyle/>
          <a:p>
            <a:pPr marL="0" indent="0">
              <a:buNone/>
            </a:pPr>
            <a:r>
              <a:rPr lang="en-US" dirty="0" smtClean="0"/>
              <a:t>Restoration targets:</a:t>
            </a:r>
          </a:p>
          <a:p>
            <a:r>
              <a:rPr lang="en-US" dirty="0" smtClean="0"/>
              <a:t>4% increase in Steelhead </a:t>
            </a:r>
            <a:r>
              <a:rPr lang="en-US" dirty="0" err="1" smtClean="0"/>
              <a:t>smolts</a:t>
            </a:r>
            <a:r>
              <a:rPr lang="en-US" dirty="0" smtClean="0"/>
              <a:t>/female.</a:t>
            </a:r>
          </a:p>
          <a:p>
            <a:r>
              <a:rPr lang="en-US" dirty="0" smtClean="0"/>
              <a:t>7% increase in </a:t>
            </a:r>
            <a:r>
              <a:rPr lang="en-US" dirty="0" err="1" smtClean="0"/>
              <a:t>sp</a:t>
            </a:r>
            <a:r>
              <a:rPr lang="en-US" dirty="0" smtClean="0"/>
              <a:t>/</a:t>
            </a:r>
            <a:r>
              <a:rPr lang="en-US" dirty="0" err="1" smtClean="0"/>
              <a:t>su</a:t>
            </a:r>
            <a:r>
              <a:rPr lang="en-US" dirty="0" smtClean="0"/>
              <a:t> Chinook </a:t>
            </a:r>
            <a:r>
              <a:rPr lang="en-US" dirty="0" err="1" smtClean="0"/>
              <a:t>smolts</a:t>
            </a:r>
            <a:r>
              <a:rPr lang="en-US" dirty="0" smtClean="0"/>
              <a:t>/female.</a:t>
            </a:r>
          </a:p>
          <a:p>
            <a:pPr marL="0" indent="0">
              <a:buNone/>
            </a:pPr>
            <a:endParaRPr lang="en-US" dirty="0" smtClean="0"/>
          </a:p>
          <a:p>
            <a:pPr marL="0" indent="0">
              <a:buNone/>
            </a:pPr>
            <a:r>
              <a:rPr lang="en-US" dirty="0" smtClean="0"/>
              <a:t>Lemhi restoration actions:</a:t>
            </a:r>
          </a:p>
          <a:p>
            <a:r>
              <a:rPr lang="en-US" dirty="0" smtClean="0"/>
              <a:t>Channel reconstruction – quality.</a:t>
            </a:r>
          </a:p>
          <a:p>
            <a:r>
              <a:rPr lang="en-US" dirty="0" smtClean="0"/>
              <a:t>Tributary reconnection – quantity/quality.</a:t>
            </a:r>
          </a:p>
        </p:txBody>
      </p:sp>
      <p:pic>
        <p:nvPicPr>
          <p:cNvPr id="4" name="Picture 19" descr="C:\LEMHI CONSERVATION PROGRAM\Implementation\Lemhi River\Hawley Creek\HC2 and dewatered channel.jpg"/>
          <p:cNvPicPr>
            <a:picLocks noChangeAspect="1" noChangeArrowheads="1"/>
          </p:cNvPicPr>
          <p:nvPr/>
        </p:nvPicPr>
        <p:blipFill>
          <a:blip r:embed="rId2">
            <a:extLst>
              <a:ext uri="{28A0092B-C50C-407E-A947-70E740481C1C}">
                <a14:useLocalDpi xmlns:a14="http://schemas.microsoft.com/office/drawing/2010/main" val="0"/>
              </a:ext>
            </a:extLst>
          </a:blip>
          <a:srcRect t="37" b="10306"/>
          <a:stretch>
            <a:fillRect/>
          </a:stretch>
        </p:blipFill>
        <p:spPr bwMode="auto">
          <a:xfrm>
            <a:off x="4512235" y="365128"/>
            <a:ext cx="4479365" cy="3011486"/>
          </a:xfrm>
          <a:prstGeom prst="rect">
            <a:avLst/>
          </a:prstGeom>
          <a:noFill/>
          <a:ln w="9525">
            <a:solidFill>
              <a:sysClr val="window" lastClr="FFFFFF"/>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inriver_berm"/>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4469519" y="3762549"/>
            <a:ext cx="4522081" cy="3019251"/>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9" descr="Big Timber2 headgate"/>
          <p:cNvPicPr>
            <a:picLocks noChangeAspect="1" noChangeArrowheads="1"/>
          </p:cNvPicPr>
          <p:nvPr/>
        </p:nvPicPr>
        <p:blipFill>
          <a:blip r:embed="rId4">
            <a:extLst>
              <a:ext uri="{28A0092B-C50C-407E-A947-70E740481C1C}">
                <a14:useLocalDpi xmlns:a14="http://schemas.microsoft.com/office/drawing/2010/main" val="0"/>
              </a:ext>
            </a:extLst>
          </a:blip>
          <a:srcRect b="3503"/>
          <a:stretch>
            <a:fillRect/>
          </a:stretch>
        </p:blipFill>
        <p:spPr bwMode="auto">
          <a:xfrm>
            <a:off x="5046358" y="2289192"/>
            <a:ext cx="3448355" cy="2489184"/>
          </a:xfrm>
          <a:prstGeom prst="rect">
            <a:avLst/>
          </a:prstGeom>
          <a:noFill/>
          <a:ln w="9525">
            <a:solidFill>
              <a:sysClr val="window" lastClr="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44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43521" t="3851" b="7544"/>
          <a:stretch/>
        </p:blipFill>
        <p:spPr bwMode="auto">
          <a:xfrm>
            <a:off x="3979572" y="0"/>
            <a:ext cx="5164428"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RipabvPond2"/>
          <p:cNvPicPr>
            <a:picLocks noChangeAspect="1" noChangeArrowheads="1"/>
          </p:cNvPicPr>
          <p:nvPr/>
        </p:nvPicPr>
        <p:blipFill>
          <a:blip r:embed="rId3">
            <a:extLst>
              <a:ext uri="{28A0092B-C50C-407E-A947-70E740481C1C}">
                <a14:useLocalDpi xmlns:a14="http://schemas.microsoft.com/office/drawing/2010/main" val="0"/>
              </a:ext>
            </a:extLst>
          </a:blip>
          <a:srcRect t="12437" b="16823"/>
          <a:stretch>
            <a:fillRect/>
          </a:stretch>
        </p:blipFill>
        <p:spPr bwMode="auto">
          <a:xfrm>
            <a:off x="7239000" y="3810000"/>
            <a:ext cx="1752600" cy="1277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4" descr="C:\LEMHI CONSERVATION PROGRAM\Implementation\Lemhi River\Lemhi Little Springs Ck Reconnect\Culverts\0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4244" y="735012"/>
            <a:ext cx="1892300" cy="1419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2" descr="C:\Users\jlutch\Desktop\LMHI11-148.jpg"/>
          <p:cNvPicPr>
            <a:picLocks noChangeAspect="1" noChangeArrowheads="1"/>
          </p:cNvPicPr>
          <p:nvPr/>
        </p:nvPicPr>
        <p:blipFill>
          <a:blip r:embed="rId5">
            <a:extLst>
              <a:ext uri="{28A0092B-C50C-407E-A947-70E740481C1C}">
                <a14:useLocalDpi xmlns:a14="http://schemas.microsoft.com/office/drawing/2010/main" val="0"/>
              </a:ext>
            </a:extLst>
          </a:blip>
          <a:srcRect l="10260" t="15305" r="28352" b="14188"/>
          <a:stretch>
            <a:fillRect/>
          </a:stretch>
        </p:blipFill>
        <p:spPr bwMode="auto">
          <a:xfrm>
            <a:off x="4359611" y="4878983"/>
            <a:ext cx="1997075"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4" descr="C:\LEMHI CONSERVATION PROGRAM\Implementation\Lemhi River\Lemhi Little Springs Ck Reconnect\Amonson Fence\Little springs fence_afte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5410200"/>
            <a:ext cx="16256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6788" y="2429668"/>
            <a:ext cx="1700212"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0134" y="539352"/>
            <a:ext cx="1752600" cy="1428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 name="Title 1"/>
          <p:cNvSpPr txBox="1">
            <a:spLocks/>
          </p:cNvSpPr>
          <p:nvPr/>
        </p:nvSpPr>
        <p:spPr>
          <a:xfrm>
            <a:off x="628650" y="365127"/>
            <a:ext cx="7886700" cy="70382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smtClean="0"/>
              <a:t>Context</a:t>
            </a:r>
            <a:endParaRPr lang="en-US" sz="3200" dirty="0"/>
          </a:p>
        </p:txBody>
      </p:sp>
      <p:sp>
        <p:nvSpPr>
          <p:cNvPr id="23" name="Content Placeholder 2"/>
          <p:cNvSpPr txBox="1">
            <a:spLocks/>
          </p:cNvSpPr>
          <p:nvPr/>
        </p:nvSpPr>
        <p:spPr>
          <a:xfrm>
            <a:off x="165010" y="1068947"/>
            <a:ext cx="3621379" cy="51080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t>Empirically constructed LCM.</a:t>
            </a:r>
          </a:p>
          <a:p>
            <a:pPr marL="0" indent="0">
              <a:buNone/>
            </a:pPr>
            <a:endParaRPr lang="en-US" dirty="0" smtClean="0"/>
          </a:p>
          <a:p>
            <a:pPr marL="0" indent="0">
              <a:buNone/>
            </a:pPr>
            <a:r>
              <a:rPr lang="en-US" dirty="0" smtClean="0"/>
              <a:t>LCM can be used to:</a:t>
            </a:r>
          </a:p>
          <a:p>
            <a:r>
              <a:rPr lang="en-US" dirty="0" smtClean="0"/>
              <a:t>Evaluate alternatives.</a:t>
            </a:r>
          </a:p>
          <a:p>
            <a:r>
              <a:rPr lang="en-US" dirty="0" smtClean="0"/>
              <a:t>Identify necessary extent of actions.</a:t>
            </a:r>
          </a:p>
          <a:p>
            <a:r>
              <a:rPr lang="en-US" dirty="0" smtClean="0"/>
              <a:t>Estimate effectiveness.</a:t>
            </a:r>
            <a:endParaRPr lang="en-US" dirty="0"/>
          </a:p>
        </p:txBody>
      </p:sp>
    </p:spTree>
    <p:extLst>
      <p:ext uri="{BB962C8B-B14F-4D97-AF65-F5344CB8AC3E}">
        <p14:creationId xmlns:p14="http://schemas.microsoft.com/office/powerpoint/2010/main" val="403146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noGrp="1"/>
          </p:cNvSpPr>
          <p:nvPr>
            <p:ph type="title"/>
          </p:nvPr>
        </p:nvSpPr>
        <p:spPr>
          <a:xfrm>
            <a:off x="628650" y="71710"/>
            <a:ext cx="7886700" cy="77580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dirty="0" smtClean="0"/>
              <a:t>Habitat Restoration – Site Based</a:t>
            </a:r>
            <a:endParaRPr lang="en-US" sz="3200" dirty="0"/>
          </a:p>
        </p:txBody>
      </p:sp>
      <p:pic>
        <p:nvPicPr>
          <p:cNvPr id="16" name="Content Placeholder 3"/>
          <p:cNvPicPr>
            <a:picLocks noGrp="1" noChangeAspect="1"/>
          </p:cNvPicPr>
          <p:nvPr/>
        </p:nvPicPr>
        <p:blipFill rotWithShape="1">
          <a:blip r:embed="rId2" cstate="print">
            <a:extLst>
              <a:ext uri="{28A0092B-C50C-407E-A947-70E740481C1C}">
                <a14:useLocalDpi xmlns:a14="http://schemas.microsoft.com/office/drawing/2010/main" val="0"/>
              </a:ext>
            </a:extLst>
          </a:blip>
          <a:srcRect l="12775" t="17064" r="11597" b="20870"/>
          <a:stretch/>
        </p:blipFill>
        <p:spPr>
          <a:xfrm>
            <a:off x="-4337" y="1202412"/>
            <a:ext cx="4450212" cy="4727486"/>
          </a:xfrm>
          <a:prstGeom prst="rect">
            <a:avLst/>
          </a:prstGeom>
        </p:spPr>
      </p:pic>
      <p:sp>
        <p:nvSpPr>
          <p:cNvPr id="28" name="TextBox 27"/>
          <p:cNvSpPr txBox="1"/>
          <p:nvPr/>
        </p:nvSpPr>
        <p:spPr>
          <a:xfrm>
            <a:off x="5719775" y="5173493"/>
            <a:ext cx="1204176" cy="923330"/>
          </a:xfrm>
          <a:prstGeom prst="rect">
            <a:avLst/>
          </a:prstGeom>
          <a:noFill/>
        </p:spPr>
        <p:txBody>
          <a:bodyPr wrap="none" rtlCol="0">
            <a:spAutoFit/>
          </a:bodyPr>
          <a:lstStyle/>
          <a:p>
            <a:r>
              <a:rPr lang="en-US" u="sng" dirty="0" smtClean="0"/>
              <a:t>Baseline</a:t>
            </a:r>
          </a:p>
          <a:p>
            <a:r>
              <a:rPr lang="en-US" dirty="0"/>
              <a:t>564 </a:t>
            </a:r>
            <a:r>
              <a:rPr lang="en-US" dirty="0" err="1"/>
              <a:t>smolts</a:t>
            </a:r>
            <a:endParaRPr lang="en-US" dirty="0"/>
          </a:p>
          <a:p>
            <a:r>
              <a:rPr lang="en-US" dirty="0" smtClean="0"/>
              <a:t>7 adults</a:t>
            </a:r>
          </a:p>
        </p:txBody>
      </p:sp>
      <p:sp>
        <p:nvSpPr>
          <p:cNvPr id="29" name="TextBox 28"/>
          <p:cNvSpPr txBox="1"/>
          <p:nvPr/>
        </p:nvSpPr>
        <p:spPr>
          <a:xfrm>
            <a:off x="7140509" y="5173493"/>
            <a:ext cx="1797287" cy="923330"/>
          </a:xfrm>
          <a:prstGeom prst="rect">
            <a:avLst/>
          </a:prstGeom>
          <a:noFill/>
        </p:spPr>
        <p:txBody>
          <a:bodyPr wrap="none" rtlCol="0">
            <a:spAutoFit/>
          </a:bodyPr>
          <a:lstStyle/>
          <a:p>
            <a:r>
              <a:rPr lang="en-US" u="sng" dirty="0" smtClean="0"/>
              <a:t>After Restoration</a:t>
            </a:r>
          </a:p>
          <a:p>
            <a:r>
              <a:rPr lang="en-US" dirty="0"/>
              <a:t>823 </a:t>
            </a:r>
            <a:r>
              <a:rPr lang="en-US" dirty="0" err="1"/>
              <a:t>smolts</a:t>
            </a:r>
            <a:r>
              <a:rPr lang="en-US" dirty="0"/>
              <a:t> (46%)</a:t>
            </a:r>
          </a:p>
          <a:p>
            <a:r>
              <a:rPr lang="en-US" dirty="0" smtClean="0"/>
              <a:t>10 adults (38%)</a:t>
            </a:r>
          </a:p>
        </p:txBody>
      </p:sp>
      <p:sp>
        <p:nvSpPr>
          <p:cNvPr id="30" name="TextBox 29"/>
          <p:cNvSpPr txBox="1"/>
          <p:nvPr/>
        </p:nvSpPr>
        <p:spPr>
          <a:xfrm>
            <a:off x="5716810" y="4863614"/>
            <a:ext cx="2729978" cy="461665"/>
          </a:xfrm>
          <a:prstGeom prst="rect">
            <a:avLst/>
          </a:prstGeom>
          <a:noFill/>
        </p:spPr>
        <p:txBody>
          <a:bodyPr wrap="none" rtlCol="0">
            <a:spAutoFit/>
          </a:bodyPr>
          <a:lstStyle/>
          <a:p>
            <a:r>
              <a:rPr lang="en-US" sz="2400" b="1" dirty="0" smtClean="0"/>
              <a:t>Chinook Predictions</a:t>
            </a:r>
            <a:endParaRPr lang="en-US" sz="2400" b="1" dirty="0"/>
          </a:p>
        </p:txBody>
      </p:sp>
      <p:grpSp>
        <p:nvGrpSpPr>
          <p:cNvPr id="6" name="Group 5"/>
          <p:cNvGrpSpPr/>
          <p:nvPr/>
        </p:nvGrpSpPr>
        <p:grpSpPr>
          <a:xfrm>
            <a:off x="2694630" y="962219"/>
            <a:ext cx="4237150" cy="2125806"/>
            <a:chOff x="-196750" y="4327357"/>
            <a:chExt cx="3527609" cy="2125806"/>
          </a:xfrm>
        </p:grpSpPr>
        <p:sp>
          <p:nvSpPr>
            <p:cNvPr id="31" name="TextBox 30"/>
            <p:cNvSpPr txBox="1"/>
            <p:nvPr/>
          </p:nvSpPr>
          <p:spPr>
            <a:xfrm>
              <a:off x="811112" y="4698837"/>
              <a:ext cx="968535" cy="1754326"/>
            </a:xfrm>
            <a:prstGeom prst="rect">
              <a:avLst/>
            </a:prstGeom>
            <a:noFill/>
          </p:spPr>
          <p:txBody>
            <a:bodyPr wrap="none" rtlCol="0">
              <a:spAutoFit/>
            </a:bodyPr>
            <a:lstStyle/>
            <a:p>
              <a:pPr algn="ctr"/>
              <a:r>
                <a:rPr lang="en-US" u="sng" dirty="0" smtClean="0"/>
                <a:t>Baseline</a:t>
              </a:r>
            </a:p>
            <a:p>
              <a:pPr algn="ctr"/>
              <a:r>
                <a:rPr lang="en-US" dirty="0"/>
                <a:t>1</a:t>
              </a:r>
              <a:endParaRPr lang="en-US" dirty="0" smtClean="0"/>
            </a:p>
            <a:p>
              <a:pPr algn="ctr"/>
              <a:r>
                <a:rPr lang="en-US" dirty="0" smtClean="0"/>
                <a:t>1</a:t>
              </a:r>
            </a:p>
            <a:p>
              <a:pPr algn="ctr"/>
              <a:r>
                <a:rPr lang="en-US" dirty="0" smtClean="0"/>
                <a:t>65</a:t>
              </a:r>
            </a:p>
            <a:p>
              <a:pPr algn="ctr"/>
              <a:r>
                <a:rPr lang="en-US" dirty="0" smtClean="0"/>
                <a:t>7</a:t>
              </a:r>
            </a:p>
            <a:p>
              <a:pPr algn="ctr"/>
              <a:r>
                <a:rPr lang="en-US" dirty="0" smtClean="0"/>
                <a:t>0.3</a:t>
              </a:r>
              <a:endParaRPr lang="en-US" dirty="0"/>
            </a:p>
          </p:txBody>
        </p:sp>
        <p:sp>
          <p:nvSpPr>
            <p:cNvPr id="32" name="TextBox 31"/>
            <p:cNvSpPr txBox="1"/>
            <p:nvPr/>
          </p:nvSpPr>
          <p:spPr>
            <a:xfrm>
              <a:off x="1542163" y="4697774"/>
              <a:ext cx="1788696" cy="1754326"/>
            </a:xfrm>
            <a:prstGeom prst="rect">
              <a:avLst/>
            </a:prstGeom>
            <a:noFill/>
          </p:spPr>
          <p:txBody>
            <a:bodyPr wrap="none" rtlCol="0">
              <a:spAutoFit/>
            </a:bodyPr>
            <a:lstStyle/>
            <a:p>
              <a:pPr algn="ctr"/>
              <a:r>
                <a:rPr lang="en-US" u="sng" dirty="0" smtClean="0"/>
                <a:t>After Restoration</a:t>
              </a:r>
            </a:p>
            <a:p>
              <a:pPr algn="ctr"/>
              <a:r>
                <a:rPr lang="en-US" dirty="0"/>
                <a:t>2</a:t>
              </a:r>
              <a:endParaRPr lang="en-US" dirty="0" smtClean="0"/>
            </a:p>
            <a:p>
              <a:pPr algn="ctr"/>
              <a:r>
                <a:rPr lang="en-US" dirty="0" smtClean="0"/>
                <a:t>2</a:t>
              </a:r>
            </a:p>
            <a:p>
              <a:pPr algn="ctr"/>
              <a:r>
                <a:rPr lang="en-US" dirty="0" smtClean="0"/>
                <a:t>5.3</a:t>
              </a:r>
            </a:p>
            <a:p>
              <a:pPr algn="ctr"/>
              <a:r>
                <a:rPr lang="en-US" dirty="0" smtClean="0"/>
                <a:t>11</a:t>
              </a:r>
            </a:p>
            <a:p>
              <a:pPr algn="ctr"/>
              <a:r>
                <a:rPr lang="en-US" dirty="0" smtClean="0"/>
                <a:t>7.4</a:t>
              </a:r>
              <a:endParaRPr lang="en-US" dirty="0"/>
            </a:p>
          </p:txBody>
        </p:sp>
        <p:sp>
          <p:nvSpPr>
            <p:cNvPr id="33" name="TextBox 32"/>
            <p:cNvSpPr txBox="1"/>
            <p:nvPr/>
          </p:nvSpPr>
          <p:spPr>
            <a:xfrm>
              <a:off x="-196750" y="4327357"/>
              <a:ext cx="1132554" cy="461665"/>
            </a:xfrm>
            <a:prstGeom prst="rect">
              <a:avLst/>
            </a:prstGeom>
            <a:noFill/>
          </p:spPr>
          <p:txBody>
            <a:bodyPr wrap="none" rtlCol="0">
              <a:spAutoFit/>
            </a:bodyPr>
            <a:lstStyle/>
            <a:p>
              <a:r>
                <a:rPr lang="en-US" sz="2400" b="1" dirty="0" smtClean="0"/>
                <a:t>Habitat</a:t>
              </a:r>
              <a:endParaRPr lang="en-US" sz="2400" b="1" dirty="0"/>
            </a:p>
          </p:txBody>
        </p:sp>
        <p:sp>
          <p:nvSpPr>
            <p:cNvPr id="34" name="TextBox 33"/>
            <p:cNvSpPr txBox="1"/>
            <p:nvPr/>
          </p:nvSpPr>
          <p:spPr>
            <a:xfrm>
              <a:off x="-196750" y="4696689"/>
              <a:ext cx="1651158" cy="1754326"/>
            </a:xfrm>
            <a:prstGeom prst="rect">
              <a:avLst/>
            </a:prstGeom>
            <a:noFill/>
          </p:spPr>
          <p:txBody>
            <a:bodyPr wrap="none" rtlCol="0">
              <a:spAutoFit/>
            </a:bodyPr>
            <a:lstStyle/>
            <a:p>
              <a:r>
                <a:rPr lang="en-US" u="sng" dirty="0" smtClean="0"/>
                <a:t>Metric</a:t>
              </a:r>
            </a:p>
            <a:p>
              <a:r>
                <a:rPr lang="en-US" dirty="0" smtClean="0"/>
                <a:t>Sinuosity </a:t>
              </a:r>
            </a:p>
            <a:p>
              <a:r>
                <a:rPr lang="en-US" dirty="0" smtClean="0"/>
                <a:t>Pool frequency </a:t>
              </a:r>
            </a:p>
            <a:p>
              <a:r>
                <a:rPr lang="en-US" dirty="0" smtClean="0"/>
                <a:t>Percent fines</a:t>
              </a:r>
            </a:p>
            <a:p>
              <a:r>
                <a:rPr lang="en-US" dirty="0" smtClean="0"/>
                <a:t>LWD Frequency</a:t>
              </a:r>
            </a:p>
            <a:p>
              <a:r>
                <a:rPr lang="en-US" dirty="0" smtClean="0"/>
                <a:t>LWD in Pools</a:t>
              </a:r>
              <a:endParaRPr lang="en-US" dirty="0"/>
            </a:p>
          </p:txBody>
        </p:sp>
      </p:grpSp>
      <p:sp>
        <p:nvSpPr>
          <p:cNvPr id="2" name="Down Arrow 1"/>
          <p:cNvSpPr/>
          <p:nvPr/>
        </p:nvSpPr>
        <p:spPr>
          <a:xfrm rot="18666412">
            <a:off x="5096588" y="3002164"/>
            <a:ext cx="467085" cy="9645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677569" y="3635713"/>
            <a:ext cx="1423699" cy="523220"/>
          </a:xfrm>
          <a:prstGeom prst="rect">
            <a:avLst/>
          </a:prstGeom>
          <a:noFill/>
        </p:spPr>
        <p:txBody>
          <a:bodyPr wrap="square" rtlCol="0">
            <a:spAutoFit/>
          </a:bodyPr>
          <a:lstStyle/>
          <a:p>
            <a:r>
              <a:rPr lang="en-US" sz="2800" dirty="0" smtClean="0"/>
              <a:t>LCM</a:t>
            </a:r>
            <a:endParaRPr lang="en-US" sz="2800" dirty="0"/>
          </a:p>
        </p:txBody>
      </p:sp>
      <p:sp>
        <p:nvSpPr>
          <p:cNvPr id="14" name="Down Arrow 13"/>
          <p:cNvSpPr/>
          <p:nvPr/>
        </p:nvSpPr>
        <p:spPr>
          <a:xfrm rot="18666412">
            <a:off x="6605246" y="3995072"/>
            <a:ext cx="467085" cy="9645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889" y="144371"/>
            <a:ext cx="1775146" cy="1291419"/>
          </a:xfrm>
          <a:prstGeom prst="rect">
            <a:avLst/>
          </a:prstGeom>
        </p:spPr>
      </p:pic>
    </p:spTree>
    <p:extLst>
      <p:ext uri="{BB962C8B-B14F-4D97-AF65-F5344CB8AC3E}">
        <p14:creationId xmlns:p14="http://schemas.microsoft.com/office/powerpoint/2010/main" val="27285921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3021</TotalTime>
  <Words>4213</Words>
  <Application>Microsoft Office PowerPoint</Application>
  <PresentationFormat>On-screen Show (4:3)</PresentationFormat>
  <Paragraphs>550</Paragraphs>
  <Slides>67</Slides>
  <Notes>22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75" baseType="lpstr">
      <vt:lpstr>Arial</vt:lpstr>
      <vt:lpstr>Calibri</vt:lpstr>
      <vt:lpstr>Calibri Light</vt:lpstr>
      <vt:lpstr>Tahoma</vt:lpstr>
      <vt:lpstr>Times New Roman</vt:lpstr>
      <vt:lpstr>Wingdings</vt:lpstr>
      <vt:lpstr>Office Theme</vt:lpstr>
      <vt:lpstr>Worksheet</vt:lpstr>
      <vt:lpstr>PowerPoint Presentation</vt:lpstr>
      <vt:lpstr>Addressing KMQ 2:</vt:lpstr>
      <vt:lpstr>KMQ 2: Summary Products</vt:lpstr>
      <vt:lpstr>Outline – KMQ 2</vt:lpstr>
      <vt:lpstr>Outline – KMQ 2</vt:lpstr>
      <vt:lpstr>PowerPoint Presentation</vt:lpstr>
      <vt:lpstr>Context</vt:lpstr>
      <vt:lpstr>PowerPoint Presentation</vt:lpstr>
      <vt:lpstr>Habitat Restoration – Site Based</vt:lpstr>
      <vt:lpstr>Lemhi River Tributary Reconnection</vt:lpstr>
      <vt:lpstr>Lemhi River Tributary Reconnection</vt:lpstr>
      <vt:lpstr>Lemhi River Tributary Reconnection</vt:lpstr>
      <vt:lpstr>Adaptive Management</vt:lpstr>
      <vt:lpstr>Lemhi River: Simulated Scenario</vt:lpstr>
      <vt:lpstr>ISEMP LCM – Value Added</vt:lpstr>
      <vt:lpstr>PowerPoint Presentation</vt:lpstr>
      <vt:lpstr>Planning – CRITFIC &amp; TERRAQUA</vt:lpstr>
      <vt:lpstr>Outline – KMQ 2</vt:lpstr>
      <vt:lpstr>PowerPoint Presentation</vt:lpstr>
      <vt:lpstr>Outline</vt:lpstr>
      <vt:lpstr>PowerPoint Presentation</vt:lpstr>
      <vt:lpstr>PowerPoint Presentation</vt:lpstr>
      <vt:lpstr>PowerPoint Presentation</vt:lpstr>
      <vt:lpstr>PowerPoint Presentation</vt:lpstr>
      <vt:lpstr>PowerPoint Presentation</vt:lpstr>
      <vt:lpstr>Outline</vt:lpstr>
      <vt:lpstr>CRITFC-CHaMP collaboration</vt:lpstr>
      <vt:lpstr>CRITFC-CHaMP collaboration</vt:lpstr>
      <vt:lpstr>CRITFC-CHaMP collaboration</vt:lpstr>
      <vt:lpstr>CRITFC-CHaMP collaboration</vt:lpstr>
      <vt:lpstr>Outline</vt:lpstr>
      <vt:lpstr>Grande Ronde Atlas</vt:lpstr>
      <vt:lpstr>What do restoration planners want? Wrong Answer #1: Opportunistic approach</vt:lpstr>
      <vt:lpstr>What do restoration planners want? Wrong Answer #2: Raw data (inc. measurements and metrics)</vt:lpstr>
      <vt:lpstr>Effective shade in the upper Grande Ronde</vt:lpstr>
      <vt:lpstr>What about the raw thermal imagery?</vt:lpstr>
      <vt:lpstr>Heat Source Model Calibrated for July 10 – September 20, 2010</vt:lpstr>
      <vt:lpstr>Heat Source Results</vt:lpstr>
      <vt:lpstr>PowerPoint Presentation</vt:lpstr>
      <vt:lpstr>PowerPoint Presentation</vt:lpstr>
      <vt:lpstr>PowerPoint Presentation</vt:lpstr>
      <vt:lpstr>PowerPoint Presentation</vt:lpstr>
      <vt:lpstr>PowerPoint Presentation</vt:lpstr>
      <vt:lpstr>PowerPoint Presentation</vt:lpstr>
      <vt:lpstr>What DO restoration planners want?</vt:lpstr>
      <vt:lpstr>PowerPoint Presentation</vt:lpstr>
      <vt:lpstr>Outline – KMQ 2</vt:lpstr>
      <vt:lpstr>Entiat IMW Experimental Design</vt:lpstr>
      <vt:lpstr>Entiat IMW Partners</vt:lpstr>
      <vt:lpstr>Before</vt:lpstr>
      <vt:lpstr>Outline – KMQ 2</vt:lpstr>
      <vt:lpstr>Location of Monitoring and Restoration Sites</vt:lpstr>
      <vt:lpstr>CHaMP Data Can Be Used as  Basemap &amp; Baseline for Design</vt:lpstr>
      <vt:lpstr>Outline – KMQ 2</vt:lpstr>
      <vt:lpstr> </vt:lpstr>
      <vt:lpstr>GCD to Describe Behavior… in a Poor Condition Variant</vt:lpstr>
      <vt:lpstr>GCD to Describe Behavior… in a Good Condition Variant</vt:lpstr>
      <vt:lpstr>Analogs for Design</vt:lpstr>
      <vt:lpstr>  </vt:lpstr>
      <vt:lpstr>Outline – KMQ 2</vt:lpstr>
      <vt:lpstr>Impressions of Asotin</vt:lpstr>
      <vt:lpstr>Typical DWS Structures</vt:lpstr>
      <vt:lpstr>Simple DWS Hypothesized Response</vt:lpstr>
      <vt:lpstr>Pilot or AEM Testing vs. Design Stage</vt:lpstr>
      <vt:lpstr>A Design Hypothesis Test…</vt:lpstr>
      <vt:lpstr>Does Design Produce Intended Benefit for Fish?</vt:lpstr>
      <vt:lpstr>Summary KMQ 2</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 1 - 04 - Key Management Question 2 - Joe Wheaton</dc:title>
  <dc:creator>marthaj</dc:creator>
  <cp:lastModifiedBy>Joseph Wheaton</cp:lastModifiedBy>
  <cp:revision>63</cp:revision>
  <cp:lastPrinted>2014-02-18T16:47:33Z</cp:lastPrinted>
  <dcterms:created xsi:type="dcterms:W3CDTF">2014-02-18T15:57:48Z</dcterms:created>
  <dcterms:modified xsi:type="dcterms:W3CDTF">2014-02-25T22:14:09Z</dcterms:modified>
</cp:coreProperties>
</file>