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8"/>
  </p:notesMasterIdLst>
  <p:sldIdLst>
    <p:sldId id="262" r:id="rId2"/>
    <p:sldId id="263" r:id="rId3"/>
    <p:sldId id="301" r:id="rId4"/>
    <p:sldId id="298" r:id="rId5"/>
    <p:sldId id="308" r:id="rId6"/>
    <p:sldId id="266" r:id="rId7"/>
    <p:sldId id="267" r:id="rId8"/>
    <p:sldId id="271" r:id="rId9"/>
    <p:sldId id="272" r:id="rId10"/>
    <p:sldId id="273" r:id="rId11"/>
    <p:sldId id="274" r:id="rId12"/>
    <p:sldId id="275" r:id="rId13"/>
    <p:sldId id="276" r:id="rId14"/>
    <p:sldId id="303" r:id="rId15"/>
    <p:sldId id="305" r:id="rId16"/>
    <p:sldId id="304" r:id="rId17"/>
    <p:sldId id="306" r:id="rId18"/>
    <p:sldId id="278" r:id="rId19"/>
    <p:sldId id="309" r:id="rId20"/>
    <p:sldId id="307" r:id="rId21"/>
    <p:sldId id="302" r:id="rId22"/>
    <p:sldId id="311" r:id="rId23"/>
    <p:sldId id="312" r:id="rId24"/>
    <p:sldId id="313" r:id="rId25"/>
    <p:sldId id="314" r:id="rId26"/>
    <p:sldId id="315" r:id="rId27"/>
    <p:sldId id="316" r:id="rId28"/>
    <p:sldId id="317" r:id="rId29"/>
    <p:sldId id="318" r:id="rId30"/>
    <p:sldId id="319" r:id="rId31"/>
    <p:sldId id="320" r:id="rId32"/>
    <p:sldId id="321" r:id="rId33"/>
    <p:sldId id="322" r:id="rId34"/>
    <p:sldId id="323" r:id="rId35"/>
    <p:sldId id="324" r:id="rId36"/>
    <p:sldId id="325" r:id="rId37"/>
    <p:sldId id="326" r:id="rId38"/>
    <p:sldId id="327" r:id="rId39"/>
    <p:sldId id="328" r:id="rId40"/>
    <p:sldId id="329" r:id="rId41"/>
    <p:sldId id="330" r:id="rId42"/>
    <p:sldId id="331" r:id="rId43"/>
    <p:sldId id="332" r:id="rId44"/>
    <p:sldId id="333" r:id="rId45"/>
    <p:sldId id="334" r:id="rId46"/>
    <p:sldId id="335" r:id="rId47"/>
    <p:sldId id="336" r:id="rId48"/>
    <p:sldId id="337" r:id="rId49"/>
    <p:sldId id="338" r:id="rId50"/>
    <p:sldId id="339" r:id="rId51"/>
    <p:sldId id="340" r:id="rId52"/>
    <p:sldId id="341" r:id="rId53"/>
    <p:sldId id="342" r:id="rId54"/>
    <p:sldId id="343" r:id="rId55"/>
    <p:sldId id="344" r:id="rId56"/>
    <p:sldId id="345" r:id="rId5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seph Wheaton" initials="JW"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9163" autoAdjust="0"/>
    <p:restoredTop sz="99852" autoAdjust="0"/>
  </p:normalViewPr>
  <p:slideViewPr>
    <p:cSldViewPr snapToGrid="0">
      <p:cViewPr>
        <p:scale>
          <a:sx n="100" d="100"/>
          <a:sy n="100" d="100"/>
        </p:scale>
        <p:origin x="-1544" y="-440"/>
      </p:cViewPr>
      <p:guideLst>
        <p:guide orient="horz" pos="2160"/>
        <p:guide pos="2880"/>
      </p:guideLst>
    </p:cSldViewPr>
  </p:slideViewPr>
  <p:notesTextViewPr>
    <p:cViewPr>
      <p:scale>
        <a:sx n="1" d="1"/>
        <a:sy n="1" d="1"/>
      </p:scale>
      <p:origin x="0" y="0"/>
    </p:cViewPr>
  </p:notesTextViewPr>
  <p:sorterViewPr>
    <p:cViewPr>
      <p:scale>
        <a:sx n="100" d="100"/>
        <a:sy n="100" d="100"/>
      </p:scale>
      <p:origin x="0" y="54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commentAuthors" Target="commentAuthors.xml"/><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69420776-DBCE-417A-812D-40BCCB44C1DF}" type="datetimeFigureOut">
              <a:rPr lang="en-US" smtClean="0"/>
              <a:t>2/22/14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60053231-BED6-45F1-B809-55FAEE44E992}" type="slidenum">
              <a:rPr lang="en-US" smtClean="0"/>
              <a:t>‹#›</a:t>
            </a:fld>
            <a:endParaRPr lang="en-US"/>
          </a:p>
        </p:txBody>
      </p:sp>
    </p:spTree>
    <p:extLst>
      <p:ext uri="{BB962C8B-B14F-4D97-AF65-F5344CB8AC3E}">
        <p14:creationId xmlns:p14="http://schemas.microsoft.com/office/powerpoint/2010/main" val="2082408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spend rest of today going through specific</a:t>
            </a:r>
            <a:r>
              <a:rPr lang="en-US" baseline="0" dirty="0" smtClean="0"/>
              <a:t> examples of these summary products and highlighting the intermediate products and tools we have and are continuing to develop within </a:t>
            </a:r>
            <a:r>
              <a:rPr lang="en-US" baseline="0" dirty="0" err="1" smtClean="0"/>
              <a:t>ISEMP</a:t>
            </a:r>
            <a:r>
              <a:rPr lang="en-US" baseline="0" dirty="0" smtClean="0"/>
              <a:t>/</a:t>
            </a:r>
            <a:r>
              <a:rPr lang="en-US" baseline="0" dirty="0" err="1" smtClean="0"/>
              <a:t>CHaMP</a:t>
            </a:r>
            <a:r>
              <a:rPr lang="en-US" baseline="0" dirty="0" smtClean="0"/>
              <a:t> to support these summary products. </a:t>
            </a:r>
            <a:endParaRPr lang="en-US" dirty="0"/>
          </a:p>
        </p:txBody>
      </p:sp>
      <p:sp>
        <p:nvSpPr>
          <p:cNvPr id="4" name="Slide Number Placeholder 3"/>
          <p:cNvSpPr>
            <a:spLocks noGrp="1"/>
          </p:cNvSpPr>
          <p:nvPr>
            <p:ph type="sldNum" sz="quarter" idx="10"/>
          </p:nvPr>
        </p:nvSpPr>
        <p:spPr/>
        <p:txBody>
          <a:bodyPr/>
          <a:lstStyle/>
          <a:p>
            <a:fld id="{5C46D513-5253-4EED-B28D-2049F9521F5A}" type="slidenum">
              <a:rPr lang="en-US" smtClean="0"/>
              <a:t>3</a:t>
            </a:fld>
            <a:endParaRPr lang="en-US"/>
          </a:p>
        </p:txBody>
      </p:sp>
    </p:spTree>
    <p:extLst>
      <p:ext uri="{BB962C8B-B14F-4D97-AF65-F5344CB8AC3E}">
        <p14:creationId xmlns:p14="http://schemas.microsoft.com/office/powerpoint/2010/main" val="1656353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TOO much</a:t>
            </a:r>
            <a:r>
              <a:rPr lang="en-US" baseline="0" dirty="0" smtClean="0"/>
              <a:t> focus has been given to metric discussions. Metrics by themselves don’t provide the ‘answers’ to </a:t>
            </a:r>
            <a:r>
              <a:rPr lang="en-US" baseline="0" dirty="0" err="1" smtClean="0"/>
              <a:t>KMQs</a:t>
            </a:r>
            <a:r>
              <a:rPr lang="en-US" baseline="0" dirty="0" smtClean="0"/>
              <a:t>. They require further analyses and interpretation before being translated and combined into direct ‘answers’ to KMQs.  </a:t>
            </a:r>
            <a:endParaRPr lang="en-US" dirty="0"/>
          </a:p>
        </p:txBody>
      </p:sp>
      <p:sp>
        <p:nvSpPr>
          <p:cNvPr id="4" name="Slide Number Placeholder 3"/>
          <p:cNvSpPr>
            <a:spLocks noGrp="1"/>
          </p:cNvSpPr>
          <p:nvPr>
            <p:ph type="sldNum" sz="quarter" idx="10"/>
          </p:nvPr>
        </p:nvSpPr>
        <p:spPr/>
        <p:txBody>
          <a:bodyPr/>
          <a:lstStyle/>
          <a:p>
            <a:fld id="{5C46D513-5253-4EED-B28D-2049F9521F5A}" type="slidenum">
              <a:rPr lang="en-US" smtClean="0"/>
              <a:t>19</a:t>
            </a:fld>
            <a:endParaRPr lang="en-US"/>
          </a:p>
        </p:txBody>
      </p:sp>
    </p:spTree>
    <p:extLst>
      <p:ext uri="{BB962C8B-B14F-4D97-AF65-F5344CB8AC3E}">
        <p14:creationId xmlns:p14="http://schemas.microsoft.com/office/powerpoint/2010/main" val="4021583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 out that this is indeed what BPA’s Atlas effort emphasizes, and that this is nothing new. Maps</a:t>
            </a:r>
            <a:r>
              <a:rPr lang="en-US" baseline="0" dirty="0" smtClean="0"/>
              <a:t> provide context.  There are lots of ways to produce these maps… and the devil in the details is critical. Its easy to produce an easy to interpret map, but the key is to produce a map with the ‘best available science and information’ available at the time.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C46D513-5253-4EED-B28D-2049F9521F5A}" type="slidenum">
              <a:rPr lang="en-US" smtClean="0"/>
              <a:t>20</a:t>
            </a:fld>
            <a:endParaRPr lang="en-US"/>
          </a:p>
        </p:txBody>
      </p:sp>
    </p:spTree>
    <p:extLst>
      <p:ext uri="{BB962C8B-B14F-4D97-AF65-F5344CB8AC3E}">
        <p14:creationId xmlns:p14="http://schemas.microsoft.com/office/powerpoint/2010/main" val="3973006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need to describe the current condition, what does the fish habitat currently look like in a representative set of </a:t>
            </a:r>
            <a:r>
              <a:rPr lang="en-US" baseline="0" dirty="0" err="1" smtClean="0"/>
              <a:t>subbasins</a:t>
            </a:r>
            <a:r>
              <a:rPr lang="en-US" baseline="0" dirty="0" smtClean="0"/>
              <a:t> of distinct fish populations relative the current condition of the fish population?</a:t>
            </a:r>
          </a:p>
          <a:p>
            <a:r>
              <a:rPr lang="en-US" baseline="0" dirty="0" smtClean="0"/>
              <a:t>We also have to identify the habitat factors that currently limit these populations? If we are going to improve habitat efficiently, It makes the most sense to address these factors </a:t>
            </a:r>
          </a:p>
        </p:txBody>
      </p:sp>
      <p:sp>
        <p:nvSpPr>
          <p:cNvPr id="4" name="Slide Number Placeholder 3"/>
          <p:cNvSpPr>
            <a:spLocks noGrp="1"/>
          </p:cNvSpPr>
          <p:nvPr>
            <p:ph type="sldNum" sz="quarter" idx="10"/>
          </p:nvPr>
        </p:nvSpPr>
        <p:spPr/>
        <p:txBody>
          <a:bodyPr/>
          <a:lstStyle/>
          <a:p>
            <a:fld id="{5C46D513-5253-4EED-B28D-2049F9521F5A}" type="slidenum">
              <a:rPr lang="en-US" smtClean="0"/>
              <a:t>31</a:t>
            </a:fld>
            <a:endParaRPr lang="en-US"/>
          </a:p>
        </p:txBody>
      </p:sp>
    </p:spTree>
    <p:extLst>
      <p:ext uri="{BB962C8B-B14F-4D97-AF65-F5344CB8AC3E}">
        <p14:creationId xmlns:p14="http://schemas.microsoft.com/office/powerpoint/2010/main" val="401012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Describe the habitat condition that could be achieved (for example, you are not going to turn a gorge into a meandering </a:t>
            </a:r>
            <a:r>
              <a:rPr lang="en-US" baseline="0" dirty="0" err="1" smtClean="0"/>
              <a:t>pool:riffle</a:t>
            </a:r>
            <a:r>
              <a:rPr lang="en-US" baseline="0" dirty="0" smtClean="0"/>
              <a:t> stream type): along with our current condition, these provide the bookends to what is feasible.  We hope the ability to reach our goals lies somewhere between here. </a:t>
            </a:r>
          </a:p>
          <a:p>
            <a:endParaRPr lang="en-US" baseline="0" dirty="0" smtClean="0"/>
          </a:p>
          <a:p>
            <a:r>
              <a:rPr lang="en-US" baseline="0" dirty="0" smtClean="0"/>
              <a:t>Next, we need to balance this habitat template with management objectives (which may go beyond </a:t>
            </a:r>
            <a:r>
              <a:rPr lang="en-US" baseline="0" dirty="0" err="1" smtClean="0"/>
              <a:t>anadromous</a:t>
            </a:r>
            <a:r>
              <a:rPr lang="en-US" baseline="0" dirty="0" smtClean="0"/>
              <a:t> fish); prioritize which actions provide the most benefits for the costs:  this is perhaps best achieve by weighing several scenarios to determine which is expected to provide the most bang for the buck.  In addition, these alternative scenarios may be the basis for adaptive management strategies in the event the prefer strategy is not working </a:t>
            </a:r>
          </a:p>
          <a:p>
            <a:endParaRPr lang="en-US" baseline="0" dirty="0" smtClean="0"/>
          </a:p>
          <a:p>
            <a:r>
              <a:rPr lang="en-US" baseline="0" dirty="0" smtClean="0"/>
              <a:t>Finally, the plan should include on-the-ground designs that make sense within the context of their setting, can show a link to identified limiting factors, and are cost effective</a:t>
            </a:r>
          </a:p>
          <a:p>
            <a:endParaRPr lang="en-US" baseline="0" dirty="0" smtClean="0"/>
          </a:p>
        </p:txBody>
      </p:sp>
      <p:sp>
        <p:nvSpPr>
          <p:cNvPr id="4" name="Slide Number Placeholder 3"/>
          <p:cNvSpPr>
            <a:spLocks noGrp="1"/>
          </p:cNvSpPr>
          <p:nvPr>
            <p:ph type="sldNum" sz="quarter" idx="10"/>
          </p:nvPr>
        </p:nvSpPr>
        <p:spPr/>
        <p:txBody>
          <a:bodyPr/>
          <a:lstStyle/>
          <a:p>
            <a:fld id="{5C46D513-5253-4EED-B28D-2049F9521F5A}" type="slidenum">
              <a:rPr lang="en-US" smtClean="0"/>
              <a:t>36</a:t>
            </a:fld>
            <a:endParaRPr lang="en-US"/>
          </a:p>
        </p:txBody>
      </p:sp>
    </p:spTree>
    <p:extLst>
      <p:ext uri="{BB962C8B-B14F-4D97-AF65-F5344CB8AC3E}">
        <p14:creationId xmlns:p14="http://schemas.microsoft.com/office/powerpoint/2010/main" val="3266402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Did the plan get implemented? Chances are the realities of the real world will throw in some road blocks to the best intentions.  An accurate description of what, where and when action were implemented is essential to linking restoration to the observed changes.  It is surprising how often this is not done.</a:t>
            </a:r>
          </a:p>
          <a:p>
            <a:endParaRPr lang="en-US" baseline="0" dirty="0" smtClean="0"/>
          </a:p>
          <a:p>
            <a:r>
              <a:rPr lang="en-US" baseline="0" dirty="0" smtClean="0"/>
              <a:t>Second, we will have to evaluate if, what will then be, the current population condition has improved relative to our past condition.  We also have to link this to actions that have been implemented. </a:t>
            </a:r>
          </a:p>
        </p:txBody>
      </p:sp>
      <p:sp>
        <p:nvSpPr>
          <p:cNvPr id="4" name="Slide Number Placeholder 3"/>
          <p:cNvSpPr>
            <a:spLocks noGrp="1"/>
          </p:cNvSpPr>
          <p:nvPr>
            <p:ph type="sldNum" sz="quarter" idx="10"/>
          </p:nvPr>
        </p:nvSpPr>
        <p:spPr/>
        <p:txBody>
          <a:bodyPr/>
          <a:lstStyle/>
          <a:p>
            <a:fld id="{5C46D513-5253-4EED-B28D-2049F9521F5A}" type="slidenum">
              <a:rPr lang="en-US" smtClean="0"/>
              <a:t>41</a:t>
            </a:fld>
            <a:endParaRPr lang="en-US"/>
          </a:p>
        </p:txBody>
      </p:sp>
    </p:spTree>
    <p:extLst>
      <p:ext uri="{BB962C8B-B14F-4D97-AF65-F5344CB8AC3E}">
        <p14:creationId xmlns:p14="http://schemas.microsoft.com/office/powerpoint/2010/main" val="3151870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 incredibly useful and necessary product to help encourage a more regional of use of data and products is a common data storage system that can be used to help support products and decisions of these KMQs </a:t>
            </a:r>
            <a:endParaRPr lang="en-US" dirty="0"/>
          </a:p>
        </p:txBody>
      </p:sp>
      <p:sp>
        <p:nvSpPr>
          <p:cNvPr id="4" name="Slide Number Placeholder 3"/>
          <p:cNvSpPr>
            <a:spLocks noGrp="1"/>
          </p:cNvSpPr>
          <p:nvPr>
            <p:ph type="sldNum" sz="quarter" idx="10"/>
          </p:nvPr>
        </p:nvSpPr>
        <p:spPr/>
        <p:txBody>
          <a:bodyPr/>
          <a:lstStyle/>
          <a:p>
            <a:fld id="{5C46D513-5253-4EED-B28D-2049F9521F5A}" type="slidenum">
              <a:rPr lang="en-US" smtClean="0"/>
              <a:t>52</a:t>
            </a:fld>
            <a:endParaRPr lang="en-US"/>
          </a:p>
        </p:txBody>
      </p:sp>
    </p:spTree>
    <p:extLst>
      <p:ext uri="{BB962C8B-B14F-4D97-AF65-F5344CB8AC3E}">
        <p14:creationId xmlns:p14="http://schemas.microsoft.com/office/powerpoint/2010/main" val="3690245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Ultimately,</a:t>
            </a:r>
            <a:r>
              <a:rPr lang="en-US" baseline="0" dirty="0" smtClean="0"/>
              <a:t> the answer to these questions will be tied to salmon and steelhead populations.   We need to be able to assess what condition populations are in.  Is some fish response (here we use numbers) below, at, or above some defined goal.  There will be errors on these estimates.  </a:t>
            </a:r>
          </a:p>
          <a:p>
            <a:endParaRPr lang="en-US" baseline="0" dirty="0" smtClean="0"/>
          </a:p>
          <a:p>
            <a:endParaRPr lang="en-US" baseline="0" dirty="0" smtClean="0"/>
          </a:p>
          <a:p>
            <a:endParaRPr lang="en-US" baseline="0" dirty="0" smtClean="0"/>
          </a:p>
          <a:p>
            <a:r>
              <a:rPr lang="en-US" b="1" baseline="0" dirty="0" smtClean="0"/>
              <a:t>People do not like graphs.  Use maps instead. </a:t>
            </a:r>
            <a:endParaRPr lang="en-US" b="1" dirty="0"/>
          </a:p>
        </p:txBody>
      </p:sp>
      <p:sp>
        <p:nvSpPr>
          <p:cNvPr id="4" name="Slide Number Placeholder 3"/>
          <p:cNvSpPr>
            <a:spLocks noGrp="1"/>
          </p:cNvSpPr>
          <p:nvPr>
            <p:ph type="sldNum" sz="quarter" idx="10"/>
          </p:nvPr>
        </p:nvSpPr>
        <p:spPr/>
        <p:txBody>
          <a:bodyPr/>
          <a:lstStyle/>
          <a:p>
            <a:fld id="{5C46D513-5253-4EED-B28D-2049F9521F5A}" type="slidenum">
              <a:rPr lang="en-US" smtClean="0"/>
              <a:t>5</a:t>
            </a:fld>
            <a:endParaRPr lang="en-US"/>
          </a:p>
        </p:txBody>
      </p:sp>
    </p:spTree>
    <p:extLst>
      <p:ext uri="{BB962C8B-B14F-4D97-AF65-F5344CB8AC3E}">
        <p14:creationId xmlns:p14="http://schemas.microsoft.com/office/powerpoint/2010/main" val="3288519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how?</a:t>
            </a:r>
            <a:r>
              <a:rPr lang="en-US" baseline="0" dirty="0" smtClean="0"/>
              <a:t> </a:t>
            </a:r>
          </a:p>
          <a:p>
            <a:r>
              <a:rPr lang="en-US" baseline="0" dirty="0" smtClean="0"/>
              <a:t>Formerly, either expert panels or sub-basin planning process </a:t>
            </a:r>
          </a:p>
          <a:p>
            <a:endParaRPr lang="en-US" baseline="0" dirty="0" smtClean="0"/>
          </a:p>
        </p:txBody>
      </p:sp>
      <p:sp>
        <p:nvSpPr>
          <p:cNvPr id="4" name="Slide Number Placeholder 3"/>
          <p:cNvSpPr>
            <a:spLocks noGrp="1"/>
          </p:cNvSpPr>
          <p:nvPr>
            <p:ph type="sldNum" sz="quarter" idx="10"/>
          </p:nvPr>
        </p:nvSpPr>
        <p:spPr/>
        <p:txBody>
          <a:bodyPr/>
          <a:lstStyle/>
          <a:p>
            <a:fld id="{0DC1A295-291B-47A5-8B93-EC1DF28048B2}" type="slidenum">
              <a:rPr lang="en-US" smtClean="0"/>
              <a:t>6</a:t>
            </a:fld>
            <a:endParaRPr lang="en-US"/>
          </a:p>
        </p:txBody>
      </p:sp>
    </p:spTree>
    <p:extLst>
      <p:ext uri="{BB962C8B-B14F-4D97-AF65-F5344CB8AC3E}">
        <p14:creationId xmlns:p14="http://schemas.microsoft.com/office/powerpoint/2010/main" val="2763638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Did</a:t>
            </a:r>
            <a:r>
              <a:rPr lang="en-US" baseline="0" dirty="0" smtClean="0"/>
              <a:t> we state this at the beginning?</a:t>
            </a:r>
            <a:endParaRPr lang="en-US" dirty="0"/>
          </a:p>
        </p:txBody>
      </p:sp>
      <p:sp>
        <p:nvSpPr>
          <p:cNvPr id="4" name="Slide Number Placeholder 3"/>
          <p:cNvSpPr>
            <a:spLocks noGrp="1"/>
          </p:cNvSpPr>
          <p:nvPr>
            <p:ph type="sldNum" sz="quarter" idx="10"/>
          </p:nvPr>
        </p:nvSpPr>
        <p:spPr/>
        <p:txBody>
          <a:bodyPr/>
          <a:lstStyle/>
          <a:p>
            <a:fld id="{5C46D513-5253-4EED-B28D-2049F9521F5A}" type="slidenum">
              <a:rPr lang="en-US" smtClean="0"/>
              <a:t>7</a:t>
            </a:fld>
            <a:endParaRPr lang="en-US"/>
          </a:p>
        </p:txBody>
      </p:sp>
    </p:spTree>
    <p:extLst>
      <p:ext uri="{BB962C8B-B14F-4D97-AF65-F5344CB8AC3E}">
        <p14:creationId xmlns:p14="http://schemas.microsoft.com/office/powerpoint/2010/main" val="4164232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we want the eye poke,</a:t>
            </a:r>
            <a:r>
              <a:rPr lang="en-US" baseline="0" dirty="0" smtClean="0"/>
              <a:t> that </a:t>
            </a:r>
            <a:r>
              <a:rPr lang="en-US" baseline="0" dirty="0" err="1" smtClean="0"/>
              <a:t>CHaMP</a:t>
            </a:r>
            <a:r>
              <a:rPr lang="en-US" baseline="0" dirty="0" smtClean="0"/>
              <a:t> set the new standard?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ISEMP has been</a:t>
            </a:r>
            <a:r>
              <a:rPr lang="en-US" baseline="0" dirty="0" smtClean="0"/>
              <a:t> developing monitoring protocols to collect both fish and habitat data.  </a:t>
            </a:r>
            <a:r>
              <a:rPr lang="en-US" baseline="0" dirty="0" err="1" smtClean="0"/>
              <a:t>CHaMP</a:t>
            </a:r>
            <a:r>
              <a:rPr lang="en-US" baseline="0" dirty="0" smtClean="0"/>
              <a:t> is an example of one of these projects.  We are developing these tools to synthesize this data and turn them into products.  </a:t>
            </a:r>
            <a:endParaRPr lang="en-US" dirty="0" smtClean="0"/>
          </a:p>
          <a:p>
            <a:endParaRPr lang="en-US" dirty="0"/>
          </a:p>
        </p:txBody>
      </p:sp>
      <p:sp>
        <p:nvSpPr>
          <p:cNvPr id="4" name="Slide Number Placeholder 3"/>
          <p:cNvSpPr>
            <a:spLocks noGrp="1"/>
          </p:cNvSpPr>
          <p:nvPr>
            <p:ph type="sldNum" sz="quarter" idx="10"/>
          </p:nvPr>
        </p:nvSpPr>
        <p:spPr/>
        <p:txBody>
          <a:bodyPr/>
          <a:lstStyle/>
          <a:p>
            <a:fld id="{5C46D513-5253-4EED-B28D-2049F9521F5A}" type="slidenum">
              <a:rPr lang="en-US" smtClean="0"/>
              <a:t>9</a:t>
            </a:fld>
            <a:endParaRPr lang="en-US"/>
          </a:p>
        </p:txBody>
      </p:sp>
    </p:spTree>
    <p:extLst>
      <p:ext uri="{BB962C8B-B14F-4D97-AF65-F5344CB8AC3E}">
        <p14:creationId xmlns:p14="http://schemas.microsoft.com/office/powerpoint/2010/main" val="2363991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designing and collecting data is a big part of what we do,</a:t>
            </a:r>
            <a:r>
              <a:rPr lang="en-US" baseline="0" dirty="0" smtClean="0"/>
              <a:t> we do not claim to be the only source of data that can be leveraged to develop products</a:t>
            </a:r>
          </a:p>
          <a:p>
            <a:endParaRPr lang="en-US" baseline="0" dirty="0" smtClean="0"/>
          </a:p>
          <a:p>
            <a:r>
              <a:rPr lang="en-US" baseline="0" dirty="0" smtClean="0"/>
              <a:t>There is not only a huge amount data collected at multiple scales, such as remote sensing data, that are stored in GIS available for free.   But there are also disciplines dedicated to interpreting this multi-scalar data- such as </a:t>
            </a:r>
            <a:r>
              <a:rPr lang="en-US" baseline="0" dirty="0" err="1" smtClean="0"/>
              <a:t>geomorphologist</a:t>
            </a:r>
            <a:r>
              <a:rPr lang="en-US" baseline="0" dirty="0" smtClean="0"/>
              <a:t> interpreting landscape data to inform why channels look and respond they way they do.  It only makes sense to use this incredibly relevant and useful information, and not assume that fish biologist alone can answer these questions</a:t>
            </a:r>
          </a:p>
          <a:p>
            <a:endParaRPr lang="en-US" baseline="0" dirty="0" smtClean="0"/>
          </a:p>
          <a:p>
            <a:endParaRPr lang="en-US" baseline="0" dirty="0" smtClean="0"/>
          </a:p>
          <a:p>
            <a:r>
              <a:rPr lang="en-US" baseline="0" dirty="0" smtClean="0"/>
              <a:t>An incredibly useful and necessary product to help encourage a more regional of use of data and products is a common data storage system that can be used to help support products and decisions of these KMQs </a:t>
            </a:r>
            <a:endParaRPr lang="en-US" dirty="0" smtClean="0"/>
          </a:p>
          <a:p>
            <a:endParaRPr lang="en-US" dirty="0"/>
          </a:p>
        </p:txBody>
      </p:sp>
      <p:sp>
        <p:nvSpPr>
          <p:cNvPr id="4" name="Slide Number Placeholder 3"/>
          <p:cNvSpPr>
            <a:spLocks noGrp="1"/>
          </p:cNvSpPr>
          <p:nvPr>
            <p:ph type="sldNum" sz="quarter" idx="10"/>
          </p:nvPr>
        </p:nvSpPr>
        <p:spPr/>
        <p:txBody>
          <a:bodyPr/>
          <a:lstStyle/>
          <a:p>
            <a:fld id="{5C46D513-5253-4EED-B28D-2049F9521F5A}" type="slidenum">
              <a:rPr lang="en-US" smtClean="0"/>
              <a:t>11</a:t>
            </a:fld>
            <a:endParaRPr lang="en-US"/>
          </a:p>
        </p:txBody>
      </p:sp>
    </p:spTree>
    <p:extLst>
      <p:ext uri="{BB962C8B-B14F-4D97-AF65-F5344CB8AC3E}">
        <p14:creationId xmlns:p14="http://schemas.microsoft.com/office/powerpoint/2010/main" val="1148583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46D513-5253-4EED-B28D-2049F9521F5A}" type="slidenum">
              <a:rPr lang="en-US" smtClean="0"/>
              <a:t>12</a:t>
            </a:fld>
            <a:endParaRPr lang="en-US"/>
          </a:p>
        </p:txBody>
      </p:sp>
    </p:spTree>
    <p:extLst>
      <p:ext uri="{BB962C8B-B14F-4D97-AF65-F5344CB8AC3E}">
        <p14:creationId xmlns:p14="http://schemas.microsoft.com/office/powerpoint/2010/main" val="1294370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addition, there are other monitoring programs, PIBO and Oregon’s Aquatic Inventories, that collect similar or other data that can provide useful inputs and validation to products as well.</a:t>
            </a:r>
          </a:p>
          <a:p>
            <a:endParaRPr lang="en-US" dirty="0" smtClean="0"/>
          </a:p>
          <a:p>
            <a:r>
              <a:rPr lang="en-US" dirty="0" smtClean="0"/>
              <a:t>Plug and point out where in schedule we will address</a:t>
            </a:r>
            <a:r>
              <a:rPr lang="en-US" baseline="0" dirty="0" smtClean="0"/>
              <a:t> this ‘important’ topic….</a:t>
            </a:r>
            <a:endParaRPr lang="en-US" dirty="0"/>
          </a:p>
        </p:txBody>
      </p:sp>
      <p:sp>
        <p:nvSpPr>
          <p:cNvPr id="4" name="Slide Number Placeholder 3"/>
          <p:cNvSpPr>
            <a:spLocks noGrp="1"/>
          </p:cNvSpPr>
          <p:nvPr>
            <p:ph type="sldNum" sz="quarter" idx="10"/>
          </p:nvPr>
        </p:nvSpPr>
        <p:spPr/>
        <p:txBody>
          <a:bodyPr/>
          <a:lstStyle/>
          <a:p>
            <a:fld id="{5C46D513-5253-4EED-B28D-2049F9521F5A}" type="slidenum">
              <a:rPr lang="en-US" smtClean="0"/>
              <a:t>13</a:t>
            </a:fld>
            <a:endParaRPr lang="en-US"/>
          </a:p>
        </p:txBody>
      </p:sp>
    </p:spTree>
    <p:extLst>
      <p:ext uri="{BB962C8B-B14F-4D97-AF65-F5344CB8AC3E}">
        <p14:creationId xmlns:p14="http://schemas.microsoft.com/office/powerpoint/2010/main" val="535621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TOO much</a:t>
            </a:r>
            <a:r>
              <a:rPr lang="en-US" baseline="0" dirty="0" smtClean="0"/>
              <a:t> focus has been given to metric discussions. Metrics by themselves don’t provide the ‘answers’ to </a:t>
            </a:r>
            <a:r>
              <a:rPr lang="en-US" baseline="0" dirty="0" err="1" smtClean="0"/>
              <a:t>KMQs</a:t>
            </a:r>
            <a:r>
              <a:rPr lang="en-US" baseline="0" dirty="0" smtClean="0"/>
              <a:t>. They require further analyses and interpretation before being translated and combined into direct ‘answers’ to KMQs.  </a:t>
            </a:r>
            <a:endParaRPr lang="en-US" dirty="0"/>
          </a:p>
        </p:txBody>
      </p:sp>
      <p:sp>
        <p:nvSpPr>
          <p:cNvPr id="4" name="Slide Number Placeholder 3"/>
          <p:cNvSpPr>
            <a:spLocks noGrp="1"/>
          </p:cNvSpPr>
          <p:nvPr>
            <p:ph type="sldNum" sz="quarter" idx="10"/>
          </p:nvPr>
        </p:nvSpPr>
        <p:spPr/>
        <p:txBody>
          <a:bodyPr/>
          <a:lstStyle/>
          <a:p>
            <a:fld id="{5C46D513-5253-4EED-B28D-2049F9521F5A}" type="slidenum">
              <a:rPr lang="en-US" smtClean="0"/>
              <a:t>18</a:t>
            </a:fld>
            <a:endParaRPr lang="en-US"/>
          </a:p>
        </p:txBody>
      </p:sp>
    </p:spTree>
    <p:extLst>
      <p:ext uri="{BB962C8B-B14F-4D97-AF65-F5344CB8AC3E}">
        <p14:creationId xmlns:p14="http://schemas.microsoft.com/office/powerpoint/2010/main" val="4021583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7223B4B-B28B-4ED6-92E5-4ADEBB352B61}" type="datetimeFigureOut">
              <a:rPr lang="en-US" smtClean="0"/>
              <a:t>2/22/14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A0217-36FF-4292-8FCC-64351BAAAA87}" type="slidenum">
              <a:rPr lang="en-US" smtClean="0"/>
              <a:t>‹#›</a:t>
            </a:fld>
            <a:endParaRPr lang="en-US"/>
          </a:p>
        </p:txBody>
      </p:sp>
    </p:spTree>
    <p:extLst>
      <p:ext uri="{BB962C8B-B14F-4D97-AF65-F5344CB8AC3E}">
        <p14:creationId xmlns:p14="http://schemas.microsoft.com/office/powerpoint/2010/main" val="1059925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223B4B-B28B-4ED6-92E5-4ADEBB352B61}" type="datetimeFigureOut">
              <a:rPr lang="en-US" smtClean="0"/>
              <a:t>2/22/14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A0217-36FF-4292-8FCC-64351BAAAA87}" type="slidenum">
              <a:rPr lang="en-US" smtClean="0"/>
              <a:t>‹#›</a:t>
            </a:fld>
            <a:endParaRPr lang="en-US"/>
          </a:p>
        </p:txBody>
      </p:sp>
    </p:spTree>
    <p:extLst>
      <p:ext uri="{BB962C8B-B14F-4D97-AF65-F5344CB8AC3E}">
        <p14:creationId xmlns:p14="http://schemas.microsoft.com/office/powerpoint/2010/main" val="3003306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223B4B-B28B-4ED6-92E5-4ADEBB352B61}" type="datetimeFigureOut">
              <a:rPr lang="en-US" smtClean="0"/>
              <a:t>2/22/14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A0217-36FF-4292-8FCC-64351BAAAA87}" type="slidenum">
              <a:rPr lang="en-US" smtClean="0"/>
              <a:t>‹#›</a:t>
            </a:fld>
            <a:endParaRPr lang="en-US"/>
          </a:p>
        </p:txBody>
      </p:sp>
    </p:spTree>
    <p:extLst>
      <p:ext uri="{BB962C8B-B14F-4D97-AF65-F5344CB8AC3E}">
        <p14:creationId xmlns:p14="http://schemas.microsoft.com/office/powerpoint/2010/main" val="1890588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223B4B-B28B-4ED6-92E5-4ADEBB352B61}" type="datetimeFigureOut">
              <a:rPr lang="en-US" smtClean="0"/>
              <a:t>2/22/14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A0217-36FF-4292-8FCC-64351BAAAA87}" type="slidenum">
              <a:rPr lang="en-US" smtClean="0"/>
              <a:t>‹#›</a:t>
            </a:fld>
            <a:endParaRPr lang="en-US"/>
          </a:p>
        </p:txBody>
      </p:sp>
    </p:spTree>
    <p:extLst>
      <p:ext uri="{BB962C8B-B14F-4D97-AF65-F5344CB8AC3E}">
        <p14:creationId xmlns:p14="http://schemas.microsoft.com/office/powerpoint/2010/main" val="2423842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223B4B-B28B-4ED6-92E5-4ADEBB352B61}" type="datetimeFigureOut">
              <a:rPr lang="en-US" smtClean="0"/>
              <a:t>2/22/14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A0217-36FF-4292-8FCC-64351BAAAA87}" type="slidenum">
              <a:rPr lang="en-US" smtClean="0"/>
              <a:t>‹#›</a:t>
            </a:fld>
            <a:endParaRPr lang="en-US"/>
          </a:p>
        </p:txBody>
      </p:sp>
    </p:spTree>
    <p:extLst>
      <p:ext uri="{BB962C8B-B14F-4D97-AF65-F5344CB8AC3E}">
        <p14:creationId xmlns:p14="http://schemas.microsoft.com/office/powerpoint/2010/main" val="3931873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7223B4B-B28B-4ED6-92E5-4ADEBB352B61}" type="datetimeFigureOut">
              <a:rPr lang="en-US" smtClean="0"/>
              <a:t>2/22/14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0A0217-36FF-4292-8FCC-64351BAAAA87}" type="slidenum">
              <a:rPr lang="en-US" smtClean="0"/>
              <a:t>‹#›</a:t>
            </a:fld>
            <a:endParaRPr lang="en-US"/>
          </a:p>
        </p:txBody>
      </p:sp>
    </p:spTree>
    <p:extLst>
      <p:ext uri="{BB962C8B-B14F-4D97-AF65-F5344CB8AC3E}">
        <p14:creationId xmlns:p14="http://schemas.microsoft.com/office/powerpoint/2010/main" val="1721191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7223B4B-B28B-4ED6-92E5-4ADEBB352B61}" type="datetimeFigureOut">
              <a:rPr lang="en-US" smtClean="0"/>
              <a:t>2/22/14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0A0217-36FF-4292-8FCC-64351BAAAA87}" type="slidenum">
              <a:rPr lang="en-US" smtClean="0"/>
              <a:t>‹#›</a:t>
            </a:fld>
            <a:endParaRPr lang="en-US"/>
          </a:p>
        </p:txBody>
      </p:sp>
    </p:spTree>
    <p:extLst>
      <p:ext uri="{BB962C8B-B14F-4D97-AF65-F5344CB8AC3E}">
        <p14:creationId xmlns:p14="http://schemas.microsoft.com/office/powerpoint/2010/main" val="3674378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7223B4B-B28B-4ED6-92E5-4ADEBB352B61}" type="datetimeFigureOut">
              <a:rPr lang="en-US" smtClean="0"/>
              <a:t>2/22/14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0A0217-36FF-4292-8FCC-64351BAAAA87}" type="slidenum">
              <a:rPr lang="en-US" smtClean="0"/>
              <a:t>‹#›</a:t>
            </a:fld>
            <a:endParaRPr lang="en-US"/>
          </a:p>
        </p:txBody>
      </p:sp>
    </p:spTree>
    <p:extLst>
      <p:ext uri="{BB962C8B-B14F-4D97-AF65-F5344CB8AC3E}">
        <p14:creationId xmlns:p14="http://schemas.microsoft.com/office/powerpoint/2010/main" val="2675913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223B4B-B28B-4ED6-92E5-4ADEBB352B61}" type="datetimeFigureOut">
              <a:rPr lang="en-US" smtClean="0"/>
              <a:t>2/22/14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0A0217-36FF-4292-8FCC-64351BAAAA87}" type="slidenum">
              <a:rPr lang="en-US" smtClean="0"/>
              <a:t>‹#›</a:t>
            </a:fld>
            <a:endParaRPr lang="en-US"/>
          </a:p>
        </p:txBody>
      </p:sp>
    </p:spTree>
    <p:extLst>
      <p:ext uri="{BB962C8B-B14F-4D97-AF65-F5344CB8AC3E}">
        <p14:creationId xmlns:p14="http://schemas.microsoft.com/office/powerpoint/2010/main" val="2166049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223B4B-B28B-4ED6-92E5-4ADEBB352B61}" type="datetimeFigureOut">
              <a:rPr lang="en-US" smtClean="0"/>
              <a:t>2/22/14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0A0217-36FF-4292-8FCC-64351BAAAA87}" type="slidenum">
              <a:rPr lang="en-US" smtClean="0"/>
              <a:t>‹#›</a:t>
            </a:fld>
            <a:endParaRPr lang="en-US"/>
          </a:p>
        </p:txBody>
      </p:sp>
    </p:spTree>
    <p:extLst>
      <p:ext uri="{BB962C8B-B14F-4D97-AF65-F5344CB8AC3E}">
        <p14:creationId xmlns:p14="http://schemas.microsoft.com/office/powerpoint/2010/main" val="1548809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223B4B-B28B-4ED6-92E5-4ADEBB352B61}" type="datetimeFigureOut">
              <a:rPr lang="en-US" smtClean="0"/>
              <a:t>2/22/14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0A0217-36FF-4292-8FCC-64351BAAAA87}" type="slidenum">
              <a:rPr lang="en-US" smtClean="0"/>
              <a:t>‹#›</a:t>
            </a:fld>
            <a:endParaRPr lang="en-US"/>
          </a:p>
        </p:txBody>
      </p:sp>
    </p:spTree>
    <p:extLst>
      <p:ext uri="{BB962C8B-B14F-4D97-AF65-F5344CB8AC3E}">
        <p14:creationId xmlns:p14="http://schemas.microsoft.com/office/powerpoint/2010/main" val="237574821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223B4B-B28B-4ED6-92E5-4ADEBB352B61}" type="datetimeFigureOut">
              <a:rPr lang="en-US" smtClean="0"/>
              <a:t>2/22/14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0A0217-36FF-4292-8FCC-64351BAAAA87}" type="slidenum">
              <a:rPr lang="en-US" smtClean="0"/>
              <a:t>‹#›</a:t>
            </a:fld>
            <a:endParaRPr lang="en-US"/>
          </a:p>
        </p:txBody>
      </p:sp>
    </p:spTree>
    <p:extLst>
      <p:ext uri="{BB962C8B-B14F-4D97-AF65-F5344CB8AC3E}">
        <p14:creationId xmlns:p14="http://schemas.microsoft.com/office/powerpoint/2010/main" val="27225714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gif"/><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24.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26.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1" Type="http://schemas.openxmlformats.org/officeDocument/2006/relationships/image" Target="../media/image44.png"/><Relationship Id="rId12" Type="http://schemas.openxmlformats.org/officeDocument/2006/relationships/image" Target="../media/image45.png"/><Relationship Id="rId13" Type="http://schemas.openxmlformats.org/officeDocument/2006/relationships/image" Target="../media/image46.png"/><Relationship Id="rId14" Type="http://schemas.openxmlformats.org/officeDocument/2006/relationships/image" Target="../media/image47.png"/><Relationship Id="rId15" Type="http://schemas.openxmlformats.org/officeDocument/2006/relationships/image" Target="../media/image34.png"/><Relationship Id="rId1" Type="http://schemas.openxmlformats.org/officeDocument/2006/relationships/slideLayout" Target="../slideLayouts/slideLayout6.xml"/><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image" Target="../media/image42.png"/><Relationship Id="rId10"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png"/><Relationship Id="rId3" Type="http://schemas.openxmlformats.org/officeDocument/2006/relationships/image" Target="../media/image50.png"/></Relationships>
</file>

<file path=ppt/slides/_rels/slide26.xml.rels><?xml version="1.0" encoding="UTF-8" standalone="yes"?>
<Relationships xmlns="http://schemas.openxmlformats.org/package/2006/relationships"><Relationship Id="rId11" Type="http://schemas.openxmlformats.org/officeDocument/2006/relationships/image" Target="../media/image53.png"/><Relationship Id="rId12" Type="http://schemas.openxmlformats.org/officeDocument/2006/relationships/image" Target="../media/image43.png"/><Relationship Id="rId1" Type="http://schemas.openxmlformats.org/officeDocument/2006/relationships/slideLayout" Target="../slideLayouts/slideLayout6.xml"/><Relationship Id="rId2" Type="http://schemas.openxmlformats.org/officeDocument/2006/relationships/image" Target="../media/image51.png"/><Relationship Id="rId3" Type="http://schemas.openxmlformats.org/officeDocument/2006/relationships/image" Target="../media/image52.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image" Target="../media/image41.png"/><Relationship Id="rId10"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png"/><Relationship Id="rId9" Type="http://schemas.openxmlformats.org/officeDocument/2006/relationships/image" Target="../media/image61.png"/><Relationship Id="rId10" Type="http://schemas.openxmlformats.org/officeDocument/2006/relationships/image" Target="../media/image62.png"/><Relationship Id="rId1" Type="http://schemas.openxmlformats.org/officeDocument/2006/relationships/slideLayout" Target="../slideLayouts/slideLayout6.xml"/><Relationship Id="rId2"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g"/><Relationship Id="rId5" Type="http://schemas.openxmlformats.org/officeDocument/2006/relationships/image" Target="../media/image66.png"/><Relationship Id="rId1" Type="http://schemas.openxmlformats.org/officeDocument/2006/relationships/slideLayout" Target="../slideLayouts/slideLayout6.xml"/><Relationship Id="rId2" Type="http://schemas.openxmlformats.org/officeDocument/2006/relationships/image" Target="../media/image6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7.png"/><Relationship Id="rId3"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6.xml"/><Relationship Id="rId2"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70.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43.png"/><Relationship Id="rId5" Type="http://schemas.openxmlformats.org/officeDocument/2006/relationships/image" Target="../media/image34.png"/><Relationship Id="rId1" Type="http://schemas.openxmlformats.org/officeDocument/2006/relationships/slideLayout" Target="../slideLayouts/slideLayout6.xml"/><Relationship Id="rId2"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11.png"/><Relationship Id="rId8" Type="http://schemas.openxmlformats.org/officeDocument/2006/relationships/image" Target="../media/image45.png"/><Relationship Id="rId1" Type="http://schemas.openxmlformats.org/officeDocument/2006/relationships/slideLayout" Target="../slideLayouts/slideLayout6.xml"/><Relationship Id="rId2"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5.png"/><Relationship Id="rId5" Type="http://schemas.openxmlformats.org/officeDocument/2006/relationships/image" Target="../media/image62.png"/><Relationship Id="rId1" Type="http://schemas.openxmlformats.org/officeDocument/2006/relationships/slideLayout" Target="../slideLayouts/slideLayout6.xml"/><Relationship Id="rId2"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75.pn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43.png"/><Relationship Id="rId1" Type="http://schemas.openxmlformats.org/officeDocument/2006/relationships/slideLayout" Target="../slideLayouts/slideLayout6.xml"/><Relationship Id="rId2"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5.png"/><Relationship Id="rId5"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79.png"/><Relationship Id="rId1" Type="http://schemas.openxmlformats.org/officeDocument/2006/relationships/slideLayout" Target="../slideLayouts/slideLayout6.xml"/><Relationship Id="rId2" Type="http://schemas.openxmlformats.org/officeDocument/2006/relationships/image" Target="../media/image7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80.png"/><Relationship Id="rId5" Type="http://schemas.openxmlformats.org/officeDocument/2006/relationships/image" Target="../media/image81.png"/><Relationship Id="rId1" Type="http://schemas.openxmlformats.org/officeDocument/2006/relationships/slideLayout" Target="../slideLayouts/slideLayout6.xml"/><Relationship Id="rId2"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82.png"/><Relationship Id="rId5"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4.png"/><Relationship Id="rId5" Type="http://schemas.openxmlformats.org/officeDocument/2006/relationships/image" Target="../media/image43.png"/><Relationship Id="rId1" Type="http://schemas.openxmlformats.org/officeDocument/2006/relationships/slideLayout" Target="../slideLayouts/slideLayout6.xml"/><Relationship Id="rId2" Type="http://schemas.openxmlformats.org/officeDocument/2006/relationships/image" Target="../media/image83.pn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82.png"/><Relationship Id="rId1" Type="http://schemas.openxmlformats.org/officeDocument/2006/relationships/slideLayout" Target="../slideLayouts/slideLayout6.xml"/><Relationship Id="rId2" Type="http://schemas.openxmlformats.org/officeDocument/2006/relationships/image" Target="../media/image6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png"/><Relationship Id="rId3"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43.png"/><Relationship Id="rId5" Type="http://schemas.openxmlformats.org/officeDocument/2006/relationships/image" Target="../media/image61.png"/><Relationship Id="rId1" Type="http://schemas.openxmlformats.org/officeDocument/2006/relationships/slideLayout" Target="../slideLayouts/slideLayout6.xml"/><Relationship Id="rId2" Type="http://schemas.openxmlformats.org/officeDocument/2006/relationships/image" Target="../media/image85.png"/></Relationships>
</file>

<file path=ppt/slides/_rels/slide46.xml.rels><?xml version="1.0" encoding="UTF-8" standalone="yes"?>
<Relationships xmlns="http://schemas.openxmlformats.org/package/2006/relationships"><Relationship Id="rId11" Type="http://schemas.openxmlformats.org/officeDocument/2006/relationships/image" Target="../media/image46.png"/><Relationship Id="rId12" Type="http://schemas.openxmlformats.org/officeDocument/2006/relationships/image" Target="../media/image92.png"/><Relationship Id="rId13" Type="http://schemas.openxmlformats.org/officeDocument/2006/relationships/image" Target="../media/image93.png"/><Relationship Id="rId14" Type="http://schemas.openxmlformats.org/officeDocument/2006/relationships/image" Target="../media/image47.png"/><Relationship Id="rId15" Type="http://schemas.openxmlformats.org/officeDocument/2006/relationships/image" Target="../media/image45.png"/><Relationship Id="rId1" Type="http://schemas.openxmlformats.org/officeDocument/2006/relationships/slideLayout" Target="../slideLayouts/slideLayout6.xml"/><Relationship Id="rId2" Type="http://schemas.openxmlformats.org/officeDocument/2006/relationships/image" Target="../media/image87.png"/><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43.png"/><Relationship Id="rId7" Type="http://schemas.openxmlformats.org/officeDocument/2006/relationships/image" Target="../media/image61.png"/><Relationship Id="rId8" Type="http://schemas.openxmlformats.org/officeDocument/2006/relationships/image" Target="../media/image91.png"/><Relationship Id="rId9" Type="http://schemas.openxmlformats.org/officeDocument/2006/relationships/image" Target="../media/image74.png"/><Relationship Id="rId10" Type="http://schemas.openxmlformats.org/officeDocument/2006/relationships/image" Target="../media/image11.png"/></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82.png"/><Relationship Id="rId1" Type="http://schemas.openxmlformats.org/officeDocument/2006/relationships/slideLayout" Target="../slideLayouts/slideLayout6.xml"/><Relationship Id="rId2" Type="http://schemas.openxmlformats.org/officeDocument/2006/relationships/image" Target="../media/image68.png"/></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43.png"/><Relationship Id="rId6" Type="http://schemas.openxmlformats.org/officeDocument/2006/relationships/image" Target="../media/image98.png"/><Relationship Id="rId1" Type="http://schemas.openxmlformats.org/officeDocument/2006/relationships/slideLayout" Target="../slideLayouts/slideLayout6.xml"/><Relationship Id="rId2" Type="http://schemas.openxmlformats.org/officeDocument/2006/relationships/image" Target="../media/image95.png"/></Relationships>
</file>

<file path=ppt/slides/_rels/slide49.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43.png"/><Relationship Id="rId5" Type="http://schemas.openxmlformats.org/officeDocument/2006/relationships/image" Target="../media/image96.png"/><Relationship Id="rId6" Type="http://schemas.openxmlformats.org/officeDocument/2006/relationships/image" Target="../media/image61.png"/><Relationship Id="rId7" Type="http://schemas.openxmlformats.org/officeDocument/2006/relationships/image" Target="../media/image45.png"/><Relationship Id="rId1" Type="http://schemas.openxmlformats.org/officeDocument/2006/relationships/slideLayout" Target="../slideLayouts/slideLayout6.xml"/><Relationship Id="rId2" Type="http://schemas.openxmlformats.org/officeDocument/2006/relationships/image" Target="../media/image9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7.png"/><Relationship Id="rId3" Type="http://schemas.openxmlformats.org/officeDocument/2006/relationships/image" Target="../media/image4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1.png"/></Relationships>
</file>

<file path=ppt/slides/_rels/slide52.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50.png"/><Relationship Id="rId5" Type="http://schemas.openxmlformats.org/officeDocument/2006/relationships/image" Target="../media/image18.png"/><Relationship Id="rId6" Type="http://schemas.openxmlformats.org/officeDocument/2006/relationships/hyperlink" Target="http://champmonitoring.org/" TargetMode="External"/><Relationship Id="rId7" Type="http://schemas.openxmlformats.org/officeDocument/2006/relationships/hyperlink" Target="http://cbfish.org/" TargetMode="External"/><Relationship Id="rId8" Type="http://schemas.openxmlformats.org/officeDocument/2006/relationships/hyperlink" Target="http://monitoringresources.org/" TargetMode="External"/><Relationship Id="rId9" Type="http://schemas.openxmlformats.org/officeDocument/2006/relationships/image" Target="../media/image103.png"/><Relationship Id="rId10" Type="http://schemas.openxmlformats.org/officeDocument/2006/relationships/image" Target="../media/image104.png"/><Relationship Id="rId11"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106.png"/><Relationship Id="rId1" Type="http://schemas.openxmlformats.org/officeDocument/2006/relationships/slideLayout" Target="../slideLayouts/slideLayout7.xml"/><Relationship Id="rId2" Type="http://schemas.openxmlformats.org/officeDocument/2006/relationships/image" Target="../media/image105.png"/></Relationships>
</file>

<file path=ppt/slides/_rels/slide54.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50.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106.png"/><Relationship Id="rId1" Type="http://schemas.openxmlformats.org/officeDocument/2006/relationships/slideLayout" Target="../slideLayouts/slideLayout7.xml"/><Relationship Id="rId2" Type="http://schemas.openxmlformats.org/officeDocument/2006/relationships/image" Target="../media/image10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hyperlink" Target="http://www.cbfish.org/ProgramStrategy.mvc/ViewProgramStrategySummary/3" TargetMode="External"/><Relationship Id="rId7"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378428" y="271491"/>
            <a:ext cx="8460058" cy="147123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latin typeface="Tahoma" panose="020B0604030504040204" pitchFamily="34" charset="0"/>
                <a:ea typeface="Tahoma" panose="020B0604030504040204" pitchFamily="34" charset="0"/>
                <a:cs typeface="Tahoma" panose="020B0604030504040204" pitchFamily="34" charset="0"/>
              </a:rPr>
              <a:t>Supporting a BPA Framework to Help Meet Regional </a:t>
            </a:r>
            <a:r>
              <a:rPr lang="en-US" sz="3600" b="1" dirty="0" err="1">
                <a:latin typeface="Tahoma" panose="020B0604030504040204" pitchFamily="34" charset="0"/>
                <a:ea typeface="Tahoma" panose="020B0604030504040204" pitchFamily="34" charset="0"/>
                <a:cs typeface="Tahoma" panose="020B0604030504040204" pitchFamily="34" charset="0"/>
              </a:rPr>
              <a:t>Salmonid</a:t>
            </a:r>
            <a:r>
              <a:rPr lang="en-US" sz="3600" b="1" dirty="0">
                <a:latin typeface="Tahoma" panose="020B0604030504040204" pitchFamily="34" charset="0"/>
                <a:ea typeface="Tahoma" panose="020B0604030504040204" pitchFamily="34" charset="0"/>
                <a:cs typeface="Tahoma" panose="020B0604030504040204" pitchFamily="34" charset="0"/>
              </a:rPr>
              <a:t> Management </a:t>
            </a:r>
            <a:r>
              <a:rPr lang="en-US" sz="3600" b="1" dirty="0" smtClean="0">
                <a:latin typeface="Tahoma" panose="020B0604030504040204" pitchFamily="34" charset="0"/>
                <a:ea typeface="Tahoma" panose="020B0604030504040204" pitchFamily="34" charset="0"/>
                <a:cs typeface="Tahoma" panose="020B0604030504040204" pitchFamily="34" charset="0"/>
              </a:rPr>
              <a:t>Requirements</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txBox="1">
            <a:spLocks/>
          </p:cNvSpPr>
          <p:nvPr/>
        </p:nvSpPr>
        <p:spPr>
          <a:xfrm>
            <a:off x="829369" y="1742726"/>
            <a:ext cx="78867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i="1" dirty="0" smtClean="0"/>
          </a:p>
          <a:p>
            <a:r>
              <a:rPr lang="en-US" sz="2200" dirty="0" err="1" smtClean="0">
                <a:solidFill>
                  <a:schemeClr val="accent1">
                    <a:lumMod val="50000"/>
                  </a:schemeClr>
                </a:solidFill>
              </a:rPr>
              <a:t>CHaMP</a:t>
            </a:r>
            <a:r>
              <a:rPr lang="en-US" sz="2200" dirty="0" smtClean="0">
                <a:solidFill>
                  <a:schemeClr val="accent1">
                    <a:lumMod val="50000"/>
                  </a:schemeClr>
                </a:solidFill>
              </a:rPr>
              <a:t> and ISEMP State of the Science Workshop</a:t>
            </a:r>
          </a:p>
          <a:p>
            <a:r>
              <a:rPr lang="en-US" sz="1800" dirty="0" smtClean="0">
                <a:solidFill>
                  <a:schemeClr val="accent1">
                    <a:lumMod val="50000"/>
                  </a:schemeClr>
                </a:solidFill>
              </a:rPr>
              <a:t>Portland, Oregon – February 25</a:t>
            </a:r>
            <a:r>
              <a:rPr lang="en-US" sz="1800" baseline="30000" dirty="0" smtClean="0">
                <a:solidFill>
                  <a:schemeClr val="accent1">
                    <a:lumMod val="50000"/>
                  </a:schemeClr>
                </a:solidFill>
              </a:rPr>
              <a:t>th</a:t>
            </a:r>
            <a:r>
              <a:rPr lang="en-US" sz="1800" dirty="0" smtClean="0">
                <a:solidFill>
                  <a:schemeClr val="accent1">
                    <a:lumMod val="50000"/>
                  </a:schemeClr>
                </a:solidFill>
              </a:rPr>
              <a:t> and 26</a:t>
            </a:r>
            <a:r>
              <a:rPr lang="en-US" sz="1800" baseline="30000" dirty="0" smtClean="0">
                <a:solidFill>
                  <a:schemeClr val="accent1">
                    <a:lumMod val="50000"/>
                  </a:schemeClr>
                </a:solidFill>
              </a:rPr>
              <a:t>th</a:t>
            </a:r>
            <a:r>
              <a:rPr lang="en-US" sz="1800" dirty="0" smtClean="0">
                <a:solidFill>
                  <a:schemeClr val="accent1">
                    <a:lumMod val="50000"/>
                  </a:schemeClr>
                </a:solidFill>
              </a:rPr>
              <a:t>, 2014</a:t>
            </a:r>
          </a:p>
        </p:txBody>
      </p:sp>
      <p:sp>
        <p:nvSpPr>
          <p:cNvPr id="4" name="TextBox 3"/>
          <p:cNvSpPr txBox="1"/>
          <p:nvPr/>
        </p:nvSpPr>
        <p:spPr>
          <a:xfrm>
            <a:off x="2183742" y="3435707"/>
            <a:ext cx="3144643" cy="954107"/>
          </a:xfrm>
          <a:prstGeom prst="rect">
            <a:avLst/>
          </a:prstGeom>
          <a:noFill/>
        </p:spPr>
        <p:txBody>
          <a:bodyPr wrap="square" rtlCol="0">
            <a:spAutoFit/>
          </a:bodyPr>
          <a:lstStyle/>
          <a:p>
            <a:r>
              <a:rPr lang="en-US" sz="1400" dirty="0" smtClean="0">
                <a:latin typeface="+mj-lt"/>
              </a:rPr>
              <a:t>Presenter:</a:t>
            </a:r>
          </a:p>
          <a:p>
            <a:r>
              <a:rPr lang="en-US" sz="2200" dirty="0" smtClean="0">
                <a:latin typeface="+mj-lt"/>
              </a:rPr>
              <a:t>Chris Jordan</a:t>
            </a:r>
          </a:p>
          <a:p>
            <a:r>
              <a:rPr lang="en-US" dirty="0" smtClean="0"/>
              <a:t>      </a:t>
            </a:r>
            <a:endParaRPr lang="en-US" dirty="0"/>
          </a:p>
        </p:txBody>
      </p:sp>
      <p:sp>
        <p:nvSpPr>
          <p:cNvPr id="7" name="TextBox 6"/>
          <p:cNvSpPr txBox="1"/>
          <p:nvPr/>
        </p:nvSpPr>
        <p:spPr>
          <a:xfrm>
            <a:off x="3428342" y="4554628"/>
            <a:ext cx="5336711" cy="1323439"/>
          </a:xfrm>
          <a:prstGeom prst="rect">
            <a:avLst/>
          </a:prstGeom>
          <a:noFill/>
        </p:spPr>
        <p:txBody>
          <a:bodyPr wrap="square" rtlCol="0">
            <a:spAutoFit/>
          </a:bodyPr>
          <a:lstStyle/>
          <a:p>
            <a:r>
              <a:rPr lang="en-US" sz="1400" dirty="0" smtClean="0">
                <a:latin typeface="+mj-lt"/>
              </a:rPr>
              <a:t>Collaborators:</a:t>
            </a:r>
          </a:p>
          <a:p>
            <a:r>
              <a:rPr lang="en-US" sz="2200" dirty="0" smtClean="0"/>
              <a:t>Joe Wheaton, Nick </a:t>
            </a:r>
            <a:r>
              <a:rPr lang="en-US" sz="2200" dirty="0" err="1"/>
              <a:t>Bouwes</a:t>
            </a:r>
            <a:r>
              <a:rPr lang="en-US" sz="2200" dirty="0"/>
              <a:t>, Martha Jensen, Wally MacFarlane, Carl Saunders, Gary </a:t>
            </a:r>
            <a:r>
              <a:rPr lang="en-US" sz="2200" dirty="0" smtClean="0"/>
              <a:t>O’Brien, Keith Steele</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9344" y="3315062"/>
            <a:ext cx="1088620" cy="100153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9344" y="4316591"/>
            <a:ext cx="2564129" cy="217009"/>
          </a:xfrm>
          <a:prstGeom prst="rect">
            <a:avLst/>
          </a:prstGeom>
        </p:spPr>
      </p:pic>
    </p:spTree>
    <p:extLst>
      <p:ext uri="{BB962C8B-B14F-4D97-AF65-F5344CB8AC3E}">
        <p14:creationId xmlns:p14="http://schemas.microsoft.com/office/powerpoint/2010/main" val="392056299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6088" y="104196"/>
            <a:ext cx="2717222" cy="1235073"/>
          </a:xfrm>
        </p:spPr>
        <p:txBody>
          <a:bodyPr>
            <a:normAutofit fontScale="90000"/>
          </a:bodyPr>
          <a:lstStyle/>
          <a:p>
            <a:r>
              <a:rPr lang="en-US" dirty="0" smtClean="0"/>
              <a:t>Efficiency is Key</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584" y="0"/>
            <a:ext cx="7282832" cy="6858000"/>
          </a:xfrm>
          <a:prstGeom prst="rect">
            <a:avLst/>
          </a:prstGeom>
        </p:spPr>
      </p:pic>
    </p:spTree>
    <p:extLst>
      <p:ext uri="{BB962C8B-B14F-4D97-AF65-F5344CB8AC3E}">
        <p14:creationId xmlns:p14="http://schemas.microsoft.com/office/powerpoint/2010/main" val="56408886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2624" y="396299"/>
            <a:ext cx="2810740" cy="663574"/>
          </a:xfrm>
        </p:spPr>
        <p:txBody>
          <a:bodyPr>
            <a:normAutofit fontScale="90000"/>
          </a:bodyPr>
          <a:lstStyle/>
          <a:p>
            <a:r>
              <a:rPr lang="en-US" dirty="0" smtClean="0"/>
              <a:t>Efficiency is Key:</a:t>
            </a:r>
            <a:endParaRPr lang="en-US" dirty="0"/>
          </a:p>
        </p:txBody>
      </p:sp>
      <p:sp>
        <p:nvSpPr>
          <p:cNvPr id="5" name="TextBox 4"/>
          <p:cNvSpPr txBox="1"/>
          <p:nvPr/>
        </p:nvSpPr>
        <p:spPr>
          <a:xfrm>
            <a:off x="352577" y="5673435"/>
            <a:ext cx="8749857" cy="830997"/>
          </a:xfrm>
          <a:prstGeom prst="rect">
            <a:avLst/>
          </a:prstGeom>
          <a:noFill/>
        </p:spPr>
        <p:txBody>
          <a:bodyPr wrap="square" rtlCol="0">
            <a:spAutoFit/>
          </a:bodyPr>
          <a:lstStyle/>
          <a:p>
            <a:r>
              <a:rPr lang="en-US" sz="2400" dirty="0" smtClean="0"/>
              <a:t>Where </a:t>
            </a:r>
            <a:r>
              <a:rPr lang="en-US" sz="2400" i="1" dirty="0" smtClean="0"/>
              <a:t>appropriate</a:t>
            </a:r>
            <a:r>
              <a:rPr lang="en-US" sz="2400" dirty="0" smtClean="0"/>
              <a:t>, we want to </a:t>
            </a:r>
            <a:r>
              <a:rPr lang="en-US" sz="2400" b="1" dirty="0" smtClean="0"/>
              <a:t>leverage</a:t>
            </a:r>
            <a:r>
              <a:rPr lang="en-US" sz="2400" dirty="0" smtClean="0"/>
              <a:t> what information already exists.</a:t>
            </a:r>
            <a:endParaRPr lang="en-US" sz="2400" dirty="0"/>
          </a:p>
        </p:txBody>
      </p:sp>
      <p:sp>
        <p:nvSpPr>
          <p:cNvPr id="6" name="TextBox 5"/>
          <p:cNvSpPr txBox="1"/>
          <p:nvPr/>
        </p:nvSpPr>
        <p:spPr>
          <a:xfrm>
            <a:off x="352577" y="1939636"/>
            <a:ext cx="2369842" cy="1569660"/>
          </a:xfrm>
          <a:prstGeom prst="rect">
            <a:avLst/>
          </a:prstGeom>
          <a:noFill/>
        </p:spPr>
        <p:txBody>
          <a:bodyPr wrap="square" rtlCol="0">
            <a:spAutoFit/>
          </a:bodyPr>
          <a:lstStyle/>
          <a:p>
            <a:r>
              <a:rPr lang="en-US" sz="2400" dirty="0" smtClean="0"/>
              <a:t>No existing data set out there tells the answers to these questions</a:t>
            </a:r>
            <a:endParaRPr lang="en-US" sz="2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584" y="0"/>
            <a:ext cx="7282832" cy="6858000"/>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5274" t="34768" r="59346" b="49066"/>
          <a:stretch/>
        </p:blipFill>
        <p:spPr>
          <a:xfrm>
            <a:off x="1" y="3429000"/>
            <a:ext cx="2196639" cy="2174224"/>
          </a:xfrm>
          <a:prstGeom prst="rect">
            <a:avLst/>
          </a:prstGeom>
        </p:spPr>
      </p:pic>
    </p:spTree>
    <p:extLst>
      <p:ext uri="{BB962C8B-B14F-4D97-AF65-F5344CB8AC3E}">
        <p14:creationId xmlns:p14="http://schemas.microsoft.com/office/powerpoint/2010/main" val="38960272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2624" y="396299"/>
            <a:ext cx="2810740" cy="663574"/>
          </a:xfrm>
        </p:spPr>
        <p:txBody>
          <a:bodyPr>
            <a:normAutofit fontScale="90000"/>
          </a:bodyPr>
          <a:lstStyle/>
          <a:p>
            <a:r>
              <a:rPr lang="en-US" dirty="0" smtClean="0"/>
              <a:t>Efficiency is Key:</a:t>
            </a:r>
            <a:endParaRPr lang="en-US" dirty="0"/>
          </a:p>
        </p:txBody>
      </p:sp>
      <p:sp>
        <p:nvSpPr>
          <p:cNvPr id="5" name="TextBox 4"/>
          <p:cNvSpPr txBox="1"/>
          <p:nvPr/>
        </p:nvSpPr>
        <p:spPr>
          <a:xfrm>
            <a:off x="352577" y="5673435"/>
            <a:ext cx="8749857" cy="830997"/>
          </a:xfrm>
          <a:prstGeom prst="rect">
            <a:avLst/>
          </a:prstGeom>
          <a:noFill/>
        </p:spPr>
        <p:txBody>
          <a:bodyPr wrap="square" rtlCol="0">
            <a:spAutoFit/>
          </a:bodyPr>
          <a:lstStyle/>
          <a:p>
            <a:r>
              <a:rPr lang="en-US" sz="2400" dirty="0" smtClean="0"/>
              <a:t>Where </a:t>
            </a:r>
            <a:r>
              <a:rPr lang="en-US" sz="2400" i="1" dirty="0" smtClean="0"/>
              <a:t>appropriate</a:t>
            </a:r>
            <a:r>
              <a:rPr lang="en-US" sz="2400" dirty="0" smtClean="0"/>
              <a:t>, we want to </a:t>
            </a:r>
            <a:r>
              <a:rPr lang="en-US" sz="2400" b="1" dirty="0" smtClean="0"/>
              <a:t>capitalize</a:t>
            </a:r>
            <a:r>
              <a:rPr lang="en-US" sz="2400" dirty="0" smtClean="0"/>
              <a:t> on investments in other existing programs to </a:t>
            </a:r>
            <a:r>
              <a:rPr lang="en-US" sz="2400" b="1" dirty="0" smtClean="0"/>
              <a:t>integrate </a:t>
            </a:r>
            <a:r>
              <a:rPr lang="en-US" sz="2400" dirty="0" smtClean="0"/>
              <a:t>their information into this framework.</a:t>
            </a:r>
            <a:endParaRPr lang="en-US" sz="2400" dirty="0"/>
          </a:p>
        </p:txBody>
      </p:sp>
      <p:sp>
        <p:nvSpPr>
          <p:cNvPr id="7" name="TextBox 6"/>
          <p:cNvSpPr txBox="1"/>
          <p:nvPr/>
        </p:nvSpPr>
        <p:spPr>
          <a:xfrm>
            <a:off x="6571532" y="1859340"/>
            <a:ext cx="2572467" cy="1569660"/>
          </a:xfrm>
          <a:prstGeom prst="rect">
            <a:avLst/>
          </a:prstGeom>
          <a:noFill/>
        </p:spPr>
        <p:txBody>
          <a:bodyPr wrap="square" rtlCol="0">
            <a:spAutoFit/>
          </a:bodyPr>
          <a:lstStyle/>
          <a:p>
            <a:r>
              <a:rPr lang="en-US" sz="2400" dirty="0" smtClean="0"/>
              <a:t>No </a:t>
            </a:r>
            <a:r>
              <a:rPr lang="en-US" sz="2400" i="1" dirty="0" smtClean="0"/>
              <a:t>other</a:t>
            </a:r>
            <a:r>
              <a:rPr lang="en-US" sz="2400" dirty="0" smtClean="0"/>
              <a:t> existing program is geared to address these questions</a:t>
            </a:r>
            <a:endParaRPr lang="en-US"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584" y="0"/>
            <a:ext cx="7282832" cy="6858000"/>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56696" t="34285" r="22587" b="47215"/>
          <a:stretch/>
        </p:blipFill>
        <p:spPr>
          <a:xfrm>
            <a:off x="6917906" y="3202909"/>
            <a:ext cx="2633948" cy="2214911"/>
          </a:xfrm>
          <a:prstGeom prst="rect">
            <a:avLst/>
          </a:prstGeom>
        </p:spPr>
      </p:pic>
    </p:spTree>
    <p:extLst>
      <p:ext uri="{BB962C8B-B14F-4D97-AF65-F5344CB8AC3E}">
        <p14:creationId xmlns:p14="http://schemas.microsoft.com/office/powerpoint/2010/main" val="22510018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650" y="174626"/>
            <a:ext cx="6673850" cy="1311274"/>
          </a:xfrm>
        </p:spPr>
        <p:txBody>
          <a:bodyPr>
            <a:normAutofit/>
          </a:bodyPr>
          <a:lstStyle/>
          <a:p>
            <a:r>
              <a:rPr lang="en-US" dirty="0" smtClean="0"/>
              <a:t>Regional Monitoring Program </a:t>
            </a:r>
            <a:r>
              <a:rPr lang="en-US" dirty="0" smtClean="0"/>
              <a:t>Integration</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6696" t="34285" r="22587" b="47215"/>
          <a:stretch/>
        </p:blipFill>
        <p:spPr>
          <a:xfrm>
            <a:off x="6840787" y="0"/>
            <a:ext cx="2633948" cy="2214911"/>
          </a:xfrm>
          <a:prstGeom prst="rect">
            <a:avLst/>
          </a:prstGeom>
        </p:spPr>
      </p:pic>
      <p:sp>
        <p:nvSpPr>
          <p:cNvPr id="4" name="TextBox 3"/>
          <p:cNvSpPr txBox="1"/>
          <p:nvPr/>
        </p:nvSpPr>
        <p:spPr>
          <a:xfrm>
            <a:off x="276860" y="1710718"/>
            <a:ext cx="8244840" cy="3416320"/>
          </a:xfrm>
          <a:prstGeom prst="rect">
            <a:avLst/>
          </a:prstGeom>
          <a:noFill/>
        </p:spPr>
        <p:txBody>
          <a:bodyPr wrap="square" rtlCol="0">
            <a:spAutoFit/>
          </a:bodyPr>
          <a:lstStyle/>
          <a:p>
            <a:pPr marL="342900" indent="-342900">
              <a:buFont typeface="Arial" panose="020B0604020202020204" pitchFamily="34" charset="0"/>
              <a:buChar char="•"/>
            </a:pPr>
            <a:r>
              <a:rPr lang="en-US" sz="3600" dirty="0"/>
              <a:t>Given overlap, logical we should be able to leverage each </a:t>
            </a:r>
            <a:r>
              <a:rPr lang="en-US" sz="3600" dirty="0" smtClean="0"/>
              <a:t>others </a:t>
            </a:r>
            <a:r>
              <a:rPr lang="en-US" sz="3600" dirty="0"/>
              <a:t>data</a:t>
            </a:r>
          </a:p>
          <a:p>
            <a:pPr marL="342900" indent="-342900">
              <a:buFont typeface="Arial" panose="020B0604020202020204" pitchFamily="34" charset="0"/>
              <a:buChar char="•"/>
            </a:pPr>
            <a:r>
              <a:rPr lang="en-US" sz="3600" dirty="0" smtClean="0"/>
              <a:t>We are </a:t>
            </a:r>
            <a:r>
              <a:rPr lang="en-US" sz="3600" dirty="0" smtClean="0"/>
              <a:t>collaborating </a:t>
            </a:r>
            <a:r>
              <a:rPr lang="en-US" sz="3600" dirty="0" smtClean="0"/>
              <a:t>to </a:t>
            </a:r>
            <a:r>
              <a:rPr lang="en-US" sz="3600" dirty="0" smtClean="0"/>
              <a:t>find efficiencies</a:t>
            </a:r>
          </a:p>
          <a:p>
            <a:pPr marL="342900" indent="-342900">
              <a:buFont typeface="Arial" panose="020B0604020202020204" pitchFamily="34" charset="0"/>
              <a:buChar char="•"/>
            </a:pPr>
            <a:r>
              <a:rPr lang="en-US" sz="3600" dirty="0" smtClean="0"/>
              <a:t>Different </a:t>
            </a:r>
            <a:r>
              <a:rPr lang="en-US" sz="3600" dirty="0" smtClean="0"/>
              <a:t>mandates and different KMQs make the work interesting</a:t>
            </a:r>
            <a:endParaRPr lang="en-US" sz="3600" dirty="0" smtClean="0"/>
          </a:p>
          <a:p>
            <a:pPr marL="342900" indent="-342900">
              <a:buFont typeface="Arial" panose="020B0604020202020204" pitchFamily="34" charset="0"/>
              <a:buChar char="•"/>
            </a:pPr>
            <a:r>
              <a:rPr lang="en-US" sz="3600" dirty="0" smtClean="0"/>
              <a:t>What are the first steps?</a:t>
            </a:r>
            <a:endParaRPr lang="en-US" sz="3600" dirty="0" smtClean="0"/>
          </a:p>
        </p:txBody>
      </p:sp>
    </p:spTree>
    <p:extLst>
      <p:ext uri="{BB962C8B-B14F-4D97-AF65-F5344CB8AC3E}">
        <p14:creationId xmlns:p14="http://schemas.microsoft.com/office/powerpoint/2010/main" val="30941313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4-02-22 at 3.28.46 PM.png"/>
          <p:cNvPicPr>
            <a:picLocks noGrp="1" noChangeAspect="1"/>
          </p:cNvPicPr>
          <p:nvPr>
            <p:ph idx="1"/>
          </p:nvPr>
        </p:nvPicPr>
        <p:blipFill>
          <a:blip r:embed="rId2">
            <a:extLst>
              <a:ext uri="{28A0092B-C50C-407E-A947-70E740481C1C}">
                <a14:useLocalDpi xmlns:a14="http://schemas.microsoft.com/office/drawing/2010/main" val="0"/>
              </a:ext>
            </a:extLst>
          </a:blip>
          <a:srcRect l="764" r="764"/>
          <a:stretch>
            <a:fillRect/>
          </a:stretch>
        </p:blipFill>
        <p:spPr>
          <a:xfrm>
            <a:off x="91480" y="1306873"/>
            <a:ext cx="9028040" cy="4981051"/>
          </a:xfrm>
        </p:spPr>
      </p:pic>
      <p:sp>
        <p:nvSpPr>
          <p:cNvPr id="5" name="Title 1"/>
          <p:cNvSpPr>
            <a:spLocks noGrp="1"/>
          </p:cNvSpPr>
          <p:nvPr>
            <p:ph type="title"/>
          </p:nvPr>
        </p:nvSpPr>
        <p:spPr>
          <a:xfrm>
            <a:off x="98637" y="49316"/>
            <a:ext cx="8939019" cy="1234516"/>
          </a:xfrm>
        </p:spPr>
        <p:txBody>
          <a:bodyPr>
            <a:noAutofit/>
          </a:bodyPr>
          <a:lstStyle/>
          <a:p>
            <a:r>
              <a:rPr lang="en-US" dirty="0" smtClean="0"/>
              <a:t>Integration </a:t>
            </a:r>
            <a:r>
              <a:rPr lang="en-US" dirty="0" smtClean="0"/>
              <a:t>of Regional </a:t>
            </a:r>
            <a:r>
              <a:rPr lang="en-US" dirty="0" smtClean="0"/>
              <a:t>Monitoring </a:t>
            </a:r>
            <a:r>
              <a:rPr lang="en-US" dirty="0" smtClean="0"/>
              <a:t>Programs - Sites</a:t>
            </a:r>
            <a:endParaRPr lang="en-US" dirty="0"/>
          </a:p>
        </p:txBody>
      </p:sp>
    </p:spTree>
    <p:extLst>
      <p:ext uri="{BB962C8B-B14F-4D97-AF65-F5344CB8AC3E}">
        <p14:creationId xmlns:p14="http://schemas.microsoft.com/office/powerpoint/2010/main" val="280416108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3401292865"/>
              </p:ext>
            </p:extLst>
          </p:nvPr>
        </p:nvGraphicFramePr>
        <p:xfrm>
          <a:off x="211138" y="1669765"/>
          <a:ext cx="8804275" cy="4289425"/>
        </p:xfrm>
        <a:graphic>
          <a:graphicData uri="http://schemas.openxmlformats.org/presentationml/2006/ole">
            <mc:AlternateContent xmlns:mc="http://schemas.openxmlformats.org/markup-compatibility/2006">
              <mc:Choice xmlns:v="urn:schemas-microsoft-com:vml" Requires="v">
                <p:oleObj spid="_x0000_s2066" name="Document" r:id="rId3" imgW="9296400" imgH="5308600" progId="Word.Document.12">
                  <p:embed/>
                </p:oleObj>
              </mc:Choice>
              <mc:Fallback>
                <p:oleObj name="Document" r:id="rId3" imgW="9296400" imgH="5308600" progId="Word.Document.12">
                  <p:embed/>
                  <p:pic>
                    <p:nvPicPr>
                      <p:cNvPr id="0" name=""/>
                      <p:cNvPicPr/>
                      <p:nvPr/>
                    </p:nvPicPr>
                    <p:blipFill>
                      <a:blip r:embed="rId4"/>
                      <a:stretch>
                        <a:fillRect/>
                      </a:stretch>
                    </p:blipFill>
                    <p:spPr>
                      <a:xfrm>
                        <a:off x="211138" y="1669765"/>
                        <a:ext cx="8804275" cy="4289425"/>
                      </a:xfrm>
                      <a:prstGeom prst="rect">
                        <a:avLst/>
                      </a:prstGeom>
                    </p:spPr>
                  </p:pic>
                </p:oleObj>
              </mc:Fallback>
            </mc:AlternateContent>
          </a:graphicData>
        </a:graphic>
      </p:graphicFrame>
      <p:sp>
        <p:nvSpPr>
          <p:cNvPr id="5" name="Title 1"/>
          <p:cNvSpPr>
            <a:spLocks noGrp="1"/>
          </p:cNvSpPr>
          <p:nvPr>
            <p:ph type="title"/>
          </p:nvPr>
        </p:nvSpPr>
        <p:spPr>
          <a:xfrm>
            <a:off x="628650" y="254165"/>
            <a:ext cx="7886700" cy="1325563"/>
          </a:xfrm>
        </p:spPr>
        <p:txBody>
          <a:bodyPr/>
          <a:lstStyle/>
          <a:p>
            <a:r>
              <a:rPr lang="en-US" dirty="0" smtClean="0"/>
              <a:t>Integration </a:t>
            </a:r>
            <a:r>
              <a:rPr lang="en-US" dirty="0" smtClean="0"/>
              <a:t>of Regional </a:t>
            </a:r>
            <a:r>
              <a:rPr lang="en-US" dirty="0" smtClean="0"/>
              <a:t>Monitoring </a:t>
            </a:r>
            <a:r>
              <a:rPr lang="en-US" dirty="0" smtClean="0"/>
              <a:t>Programs - Data</a:t>
            </a:r>
            <a:endParaRPr lang="en-US" dirty="0"/>
          </a:p>
        </p:txBody>
      </p:sp>
      <p:sp>
        <p:nvSpPr>
          <p:cNvPr id="6" name="TextBox 5"/>
          <p:cNvSpPr txBox="1"/>
          <p:nvPr/>
        </p:nvSpPr>
        <p:spPr>
          <a:xfrm>
            <a:off x="2909803" y="5979558"/>
            <a:ext cx="4426356" cy="461665"/>
          </a:xfrm>
          <a:prstGeom prst="rect">
            <a:avLst/>
          </a:prstGeom>
          <a:noFill/>
        </p:spPr>
        <p:txBody>
          <a:bodyPr wrap="square" rtlCol="0">
            <a:spAutoFit/>
          </a:bodyPr>
          <a:lstStyle/>
          <a:p>
            <a:r>
              <a:rPr lang="en-US" sz="2400" dirty="0" smtClean="0"/>
              <a:t>PNAMP ISTM Habitat Project</a:t>
            </a:r>
            <a:endParaRPr lang="en-US" sz="2400" dirty="0"/>
          </a:p>
        </p:txBody>
      </p:sp>
    </p:spTree>
    <p:extLst>
      <p:ext uri="{BB962C8B-B14F-4D97-AF65-F5344CB8AC3E}">
        <p14:creationId xmlns:p14="http://schemas.microsoft.com/office/powerpoint/2010/main" val="391380088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405584" y="1211247"/>
            <a:ext cx="7607419" cy="5327619"/>
          </a:xfrm>
          <a:prstGeom prst="rect">
            <a:avLst/>
          </a:prstGeom>
        </p:spPr>
      </p:pic>
      <p:sp>
        <p:nvSpPr>
          <p:cNvPr id="7" name="Title 1"/>
          <p:cNvSpPr>
            <a:spLocks noGrp="1"/>
          </p:cNvSpPr>
          <p:nvPr>
            <p:ph type="title"/>
          </p:nvPr>
        </p:nvSpPr>
        <p:spPr>
          <a:xfrm>
            <a:off x="172452" y="-61645"/>
            <a:ext cx="8971548" cy="1325563"/>
          </a:xfrm>
        </p:spPr>
        <p:txBody>
          <a:bodyPr/>
          <a:lstStyle/>
          <a:p>
            <a:r>
              <a:rPr lang="en-US" dirty="0" smtClean="0"/>
              <a:t>Integration </a:t>
            </a:r>
            <a:r>
              <a:rPr lang="en-US" dirty="0" smtClean="0"/>
              <a:t>of Regional </a:t>
            </a:r>
            <a:r>
              <a:rPr lang="en-US" dirty="0" smtClean="0"/>
              <a:t>Monitoring </a:t>
            </a:r>
            <a:r>
              <a:rPr lang="en-US" dirty="0" smtClean="0"/>
              <a:t>Programs – Data Management</a:t>
            </a:r>
            <a:endParaRPr lang="en-US" dirty="0"/>
          </a:p>
        </p:txBody>
      </p:sp>
    </p:spTree>
    <p:extLst>
      <p:ext uri="{BB962C8B-B14F-4D97-AF65-F5344CB8AC3E}">
        <p14:creationId xmlns:p14="http://schemas.microsoft.com/office/powerpoint/2010/main" val="288450738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2326" y="1232729"/>
            <a:ext cx="8975039" cy="5079714"/>
          </a:xfrm>
          <a:prstGeom prst="rect">
            <a:avLst/>
          </a:prstGeom>
        </p:spPr>
      </p:pic>
      <p:sp>
        <p:nvSpPr>
          <p:cNvPr id="7" name="Title 1"/>
          <p:cNvSpPr>
            <a:spLocks noGrp="1"/>
          </p:cNvSpPr>
          <p:nvPr>
            <p:ph type="title"/>
          </p:nvPr>
        </p:nvSpPr>
        <p:spPr>
          <a:xfrm>
            <a:off x="160286" y="-742"/>
            <a:ext cx="8877370" cy="1222187"/>
          </a:xfrm>
        </p:spPr>
        <p:txBody>
          <a:bodyPr>
            <a:noAutofit/>
          </a:bodyPr>
          <a:lstStyle/>
          <a:p>
            <a:r>
              <a:rPr lang="en-US" dirty="0" smtClean="0"/>
              <a:t>Integration </a:t>
            </a:r>
            <a:r>
              <a:rPr lang="en-US" dirty="0" smtClean="0"/>
              <a:t>of Regional </a:t>
            </a:r>
            <a:r>
              <a:rPr lang="en-US" dirty="0" smtClean="0"/>
              <a:t>Monitoring </a:t>
            </a:r>
            <a:r>
              <a:rPr lang="en-US" dirty="0" smtClean="0"/>
              <a:t>Programs – Data Test Case</a:t>
            </a:r>
            <a:endParaRPr lang="en-US" dirty="0"/>
          </a:p>
        </p:txBody>
      </p:sp>
    </p:spTree>
    <p:extLst>
      <p:ext uri="{BB962C8B-B14F-4D97-AF65-F5344CB8AC3E}">
        <p14:creationId xmlns:p14="http://schemas.microsoft.com/office/powerpoint/2010/main" val="129174037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174" y="173215"/>
            <a:ext cx="8788801" cy="1325563"/>
          </a:xfrm>
        </p:spPr>
        <p:txBody>
          <a:bodyPr/>
          <a:lstStyle/>
          <a:p>
            <a:r>
              <a:rPr lang="en-US" dirty="0" smtClean="0"/>
              <a:t>The </a:t>
            </a:r>
            <a:r>
              <a:rPr lang="en-US" dirty="0"/>
              <a:t>a</a:t>
            </a:r>
            <a:r>
              <a:rPr lang="en-US" dirty="0" smtClean="0"/>
              <a:t>nswer is </a:t>
            </a:r>
            <a:r>
              <a:rPr lang="en-US" dirty="0"/>
              <a:t>n</a:t>
            </a:r>
            <a:r>
              <a:rPr lang="en-US" dirty="0" smtClean="0"/>
              <a:t>ot just </a:t>
            </a:r>
            <a:r>
              <a:rPr lang="en-US" dirty="0" smtClean="0"/>
              <a:t>in </a:t>
            </a:r>
            <a:r>
              <a:rPr lang="en-US" dirty="0" smtClean="0"/>
              <a:t>metrics </a:t>
            </a:r>
            <a:r>
              <a:rPr lang="en-US" dirty="0" smtClean="0"/>
              <a:t>or r</a:t>
            </a:r>
            <a:r>
              <a:rPr lang="en-US" dirty="0" smtClean="0"/>
              <a:t>aw data</a:t>
            </a:r>
            <a:r>
              <a:rPr lang="en-US" dirty="0" smtClean="0"/>
              <a:t>!</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5021" y="1690688"/>
            <a:ext cx="5192995" cy="5121591"/>
          </a:xfrm>
          <a:prstGeom prst="rect">
            <a:avLst/>
          </a:prstGeom>
        </p:spPr>
      </p:pic>
      <p:pic>
        <p:nvPicPr>
          <p:cNvPr id="4" name="Picture 3"/>
          <p:cNvPicPr>
            <a:picLocks noChangeAspect="1"/>
          </p:cNvPicPr>
          <p:nvPr/>
        </p:nvPicPr>
        <p:blipFill>
          <a:blip r:embed="rId4"/>
          <a:stretch>
            <a:fillRect/>
          </a:stretch>
        </p:blipFill>
        <p:spPr>
          <a:xfrm>
            <a:off x="0" y="4369365"/>
            <a:ext cx="2531085" cy="2488635"/>
          </a:xfrm>
          <a:prstGeom prst="rect">
            <a:avLst/>
          </a:prstGeom>
        </p:spPr>
      </p:pic>
      <p:pic>
        <p:nvPicPr>
          <p:cNvPr id="3" name="Picture 2"/>
          <p:cNvPicPr>
            <a:picLocks noChangeAspect="1"/>
          </p:cNvPicPr>
          <p:nvPr/>
        </p:nvPicPr>
        <p:blipFill>
          <a:blip r:embed="rId5"/>
          <a:stretch>
            <a:fillRect/>
          </a:stretch>
        </p:blipFill>
        <p:spPr>
          <a:xfrm>
            <a:off x="730257" y="1838009"/>
            <a:ext cx="3601656" cy="3006341"/>
          </a:xfrm>
          <a:prstGeom prst="rect">
            <a:avLst/>
          </a:prstGeom>
        </p:spPr>
      </p:pic>
    </p:spTree>
    <p:extLst>
      <p:ext uri="{BB962C8B-B14F-4D97-AF65-F5344CB8AC3E}">
        <p14:creationId xmlns:p14="http://schemas.microsoft.com/office/powerpoint/2010/main" val="59847422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174" y="173215"/>
            <a:ext cx="8788801" cy="1325563"/>
          </a:xfrm>
        </p:spPr>
        <p:txBody>
          <a:bodyPr/>
          <a:lstStyle/>
          <a:p>
            <a:r>
              <a:rPr lang="en-US" dirty="0" smtClean="0"/>
              <a:t>The </a:t>
            </a:r>
            <a:r>
              <a:rPr lang="en-US" dirty="0"/>
              <a:t>a</a:t>
            </a:r>
            <a:r>
              <a:rPr lang="en-US" dirty="0" smtClean="0"/>
              <a:t>nswer is </a:t>
            </a:r>
            <a:r>
              <a:rPr lang="en-US" dirty="0"/>
              <a:t>n</a:t>
            </a:r>
            <a:r>
              <a:rPr lang="en-US" dirty="0" smtClean="0"/>
              <a:t>ot just </a:t>
            </a:r>
            <a:r>
              <a:rPr lang="en-US" dirty="0" smtClean="0"/>
              <a:t>in </a:t>
            </a:r>
            <a:r>
              <a:rPr lang="en-US" dirty="0" smtClean="0"/>
              <a:t>metrics </a:t>
            </a:r>
            <a:r>
              <a:rPr lang="en-US" dirty="0" smtClean="0"/>
              <a:t>or r</a:t>
            </a:r>
            <a:r>
              <a:rPr lang="en-US" dirty="0" smtClean="0"/>
              <a:t>aw data</a:t>
            </a:r>
            <a:r>
              <a:rPr lang="en-US" dirty="0" smtClean="0"/>
              <a:t>!</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5021" y="1690688"/>
            <a:ext cx="5192995" cy="5121591"/>
          </a:xfrm>
          <a:prstGeom prst="rect">
            <a:avLst/>
          </a:prstGeom>
        </p:spPr>
      </p:pic>
      <p:pic>
        <p:nvPicPr>
          <p:cNvPr id="4" name="Picture 3"/>
          <p:cNvPicPr>
            <a:picLocks noChangeAspect="1"/>
          </p:cNvPicPr>
          <p:nvPr/>
        </p:nvPicPr>
        <p:blipFill>
          <a:blip r:embed="rId4"/>
          <a:stretch>
            <a:fillRect/>
          </a:stretch>
        </p:blipFill>
        <p:spPr>
          <a:xfrm>
            <a:off x="0" y="4369365"/>
            <a:ext cx="2531085" cy="2488635"/>
          </a:xfrm>
          <a:prstGeom prst="rect">
            <a:avLst/>
          </a:prstGeom>
        </p:spPr>
      </p:pic>
      <p:pic>
        <p:nvPicPr>
          <p:cNvPr id="3" name="Picture 2"/>
          <p:cNvPicPr>
            <a:picLocks noChangeAspect="1"/>
          </p:cNvPicPr>
          <p:nvPr/>
        </p:nvPicPr>
        <p:blipFill>
          <a:blip r:embed="rId5"/>
          <a:stretch>
            <a:fillRect/>
          </a:stretch>
        </p:blipFill>
        <p:spPr>
          <a:xfrm>
            <a:off x="730257" y="1838009"/>
            <a:ext cx="3601656" cy="3006341"/>
          </a:xfrm>
          <a:prstGeom prst="rect">
            <a:avLst/>
          </a:prstGeom>
        </p:spPr>
      </p:pic>
      <p:grpSp>
        <p:nvGrpSpPr>
          <p:cNvPr id="8" name="Group 7"/>
          <p:cNvGrpSpPr/>
          <p:nvPr/>
        </p:nvGrpSpPr>
        <p:grpSpPr>
          <a:xfrm>
            <a:off x="495300" y="0"/>
            <a:ext cx="3733800" cy="6858000"/>
            <a:chOff x="495300" y="0"/>
            <a:chExt cx="3810000" cy="7010400"/>
          </a:xfrm>
        </p:grpSpPr>
        <p:sp>
          <p:nvSpPr>
            <p:cNvPr id="7" name="Rectangle 6"/>
            <p:cNvSpPr/>
            <p:nvPr/>
          </p:nvSpPr>
          <p:spPr>
            <a:xfrm>
              <a:off x="495300" y="0"/>
              <a:ext cx="3810000" cy="7010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6"/>
            <a:stretch>
              <a:fillRect/>
            </a:stretch>
          </p:blipFill>
          <p:spPr>
            <a:xfrm>
              <a:off x="685800" y="171874"/>
              <a:ext cx="3365500" cy="6686126"/>
            </a:xfrm>
            <a:prstGeom prst="rect">
              <a:avLst/>
            </a:prstGeom>
            <a:solidFill>
              <a:srgbClr val="CCFFCC"/>
            </a:solidFill>
          </p:spPr>
        </p:pic>
      </p:grpSp>
    </p:spTree>
    <p:extLst>
      <p:ext uri="{BB962C8B-B14F-4D97-AF65-F5344CB8AC3E}">
        <p14:creationId xmlns:p14="http://schemas.microsoft.com/office/powerpoint/2010/main" val="334755868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060" y="37723"/>
            <a:ext cx="7886700" cy="1325563"/>
          </a:xfrm>
        </p:spPr>
        <p:txBody>
          <a:bodyPr/>
          <a:lstStyle/>
          <a:p>
            <a:r>
              <a:rPr lang="en-US" dirty="0" smtClean="0"/>
              <a:t>Underlying Motivation</a:t>
            </a:r>
            <a:endParaRPr lang="en-US" dirty="0"/>
          </a:p>
        </p:txBody>
      </p:sp>
      <p:sp>
        <p:nvSpPr>
          <p:cNvPr id="3" name="Content Placeholder 2"/>
          <p:cNvSpPr>
            <a:spLocks noGrp="1"/>
          </p:cNvSpPr>
          <p:nvPr>
            <p:ph idx="1"/>
          </p:nvPr>
        </p:nvSpPr>
        <p:spPr>
          <a:xfrm>
            <a:off x="243059" y="1473085"/>
            <a:ext cx="3656911" cy="4351338"/>
          </a:xfrm>
        </p:spPr>
        <p:txBody>
          <a:bodyPr/>
          <a:lstStyle/>
          <a:p>
            <a:r>
              <a:rPr lang="en-US" dirty="0" smtClean="0"/>
              <a:t>How to improve tributary habitat to bring about population benefits to listed </a:t>
            </a:r>
            <a:r>
              <a:rPr lang="en-US" dirty="0" err="1" smtClean="0"/>
              <a:t>salmonids</a:t>
            </a:r>
            <a:r>
              <a:rPr lang="en-US" dirty="0" smtClean="0"/>
              <a:t>?</a:t>
            </a:r>
          </a:p>
          <a:p>
            <a:r>
              <a:rPr lang="en-US" dirty="0" smtClean="0"/>
              <a:t>Key Management Questions:</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6720" t="21044" r="18687" b="15984"/>
          <a:stretch/>
        </p:blipFill>
        <p:spPr>
          <a:xfrm>
            <a:off x="2655065" y="900947"/>
            <a:ext cx="6488935" cy="5957053"/>
          </a:xfrm>
          <a:prstGeom prst="rect">
            <a:avLst/>
          </a:prstGeom>
        </p:spPr>
      </p:pic>
    </p:spTree>
    <p:extLst>
      <p:ext uri="{BB962C8B-B14F-4D97-AF65-F5344CB8AC3E}">
        <p14:creationId xmlns:p14="http://schemas.microsoft.com/office/powerpoint/2010/main" val="103637156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530" y="131012"/>
            <a:ext cx="7708027" cy="1325563"/>
          </a:xfrm>
        </p:spPr>
        <p:txBody>
          <a:bodyPr>
            <a:normAutofit fontScale="90000"/>
          </a:bodyPr>
          <a:lstStyle/>
          <a:p>
            <a:r>
              <a:rPr lang="en-US" dirty="0" smtClean="0"/>
              <a:t>We Think the Answers Can be Displayed in Easy-to</a:t>
            </a:r>
            <a:r>
              <a:rPr lang="en-US" dirty="0" smtClean="0"/>
              <a:t>-</a:t>
            </a:r>
            <a:r>
              <a:rPr lang="en-US" dirty="0" smtClean="0"/>
              <a:t>Use</a:t>
            </a:r>
            <a:r>
              <a:rPr lang="en-US" dirty="0" smtClean="0"/>
              <a:t> </a:t>
            </a:r>
            <a:r>
              <a:rPr lang="en-US" dirty="0" smtClean="0"/>
              <a:t>Maps &amp; Graphics…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231" y="1272387"/>
            <a:ext cx="6372110" cy="5522495"/>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a:stretch>
            <a:fillRect/>
          </a:stretch>
        </p:blipFill>
        <p:spPr>
          <a:xfrm>
            <a:off x="-303109" y="1788975"/>
            <a:ext cx="3447816" cy="2070527"/>
          </a:xfrm>
          <a:prstGeom prst="rect">
            <a:avLst/>
          </a:prstGeom>
        </p:spPr>
      </p:pic>
    </p:spTree>
    <p:extLst>
      <p:ext uri="{BB962C8B-B14F-4D97-AF65-F5344CB8AC3E}">
        <p14:creationId xmlns:p14="http://schemas.microsoft.com/office/powerpoint/2010/main" val="24497581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56888" y="4615666"/>
            <a:ext cx="1868060" cy="1819803"/>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54077"/>
          <a:stretch/>
        </p:blipFill>
        <p:spPr>
          <a:xfrm>
            <a:off x="1892396" y="1451346"/>
            <a:ext cx="2875547" cy="78350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2511" y="4061506"/>
            <a:ext cx="2747113" cy="237396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40" y="4438660"/>
            <a:ext cx="1828800" cy="14859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82" y="1411475"/>
            <a:ext cx="1828800" cy="1330452"/>
          </a:xfrm>
          <a:prstGeom prst="rect">
            <a:avLst/>
          </a:prstGeom>
        </p:spPr>
      </p:pic>
      <p:sp>
        <p:nvSpPr>
          <p:cNvPr id="9" name="Down Arrow 8"/>
          <p:cNvSpPr/>
          <p:nvPr/>
        </p:nvSpPr>
        <p:spPr>
          <a:xfrm>
            <a:off x="3207707" y="3117967"/>
            <a:ext cx="385010" cy="4375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rot="13315282">
            <a:off x="5153705" y="2619886"/>
            <a:ext cx="385010" cy="19052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87302" y="1331793"/>
            <a:ext cx="911286" cy="858127"/>
          </a:xfrm>
          <a:prstGeom prst="rect">
            <a:avLst/>
          </a:prstGeom>
        </p:spPr>
      </p:pic>
      <p:sp>
        <p:nvSpPr>
          <p:cNvPr id="12" name="Down Arrow 11"/>
          <p:cNvSpPr/>
          <p:nvPr/>
        </p:nvSpPr>
        <p:spPr>
          <a:xfrm>
            <a:off x="3207707" y="2147660"/>
            <a:ext cx="385010" cy="4375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804440" y="1118350"/>
            <a:ext cx="1455821" cy="369332"/>
          </a:xfrm>
          <a:prstGeom prst="rect">
            <a:avLst/>
          </a:prstGeom>
          <a:noFill/>
        </p:spPr>
        <p:txBody>
          <a:bodyPr wrap="square" rtlCol="0">
            <a:spAutoFit/>
          </a:bodyPr>
          <a:lstStyle/>
          <a:p>
            <a:r>
              <a:rPr lang="en-US" dirty="0" smtClean="0"/>
              <a:t>SITE LEVEL</a:t>
            </a:r>
            <a:endParaRPr lang="en-US" dirty="0"/>
          </a:p>
        </p:txBody>
      </p:sp>
      <p:sp>
        <p:nvSpPr>
          <p:cNvPr id="14" name="TextBox 13"/>
          <p:cNvSpPr txBox="1"/>
          <p:nvPr/>
        </p:nvSpPr>
        <p:spPr>
          <a:xfrm>
            <a:off x="2226521" y="2622279"/>
            <a:ext cx="1892200" cy="369332"/>
          </a:xfrm>
          <a:prstGeom prst="rect">
            <a:avLst/>
          </a:prstGeom>
          <a:noFill/>
        </p:spPr>
        <p:txBody>
          <a:bodyPr wrap="square" rtlCol="0">
            <a:spAutoFit/>
          </a:bodyPr>
          <a:lstStyle/>
          <a:p>
            <a:r>
              <a:rPr lang="en-US" dirty="0" smtClean="0"/>
              <a:t>SITE SUMMARY:</a:t>
            </a:r>
            <a:endParaRPr lang="en-US" dirty="0"/>
          </a:p>
        </p:txBody>
      </p:sp>
      <p:sp>
        <p:nvSpPr>
          <p:cNvPr id="15" name="TextBox 14"/>
          <p:cNvSpPr txBox="1"/>
          <p:nvPr/>
        </p:nvSpPr>
        <p:spPr>
          <a:xfrm>
            <a:off x="2106997" y="3573639"/>
            <a:ext cx="2808568" cy="369332"/>
          </a:xfrm>
          <a:prstGeom prst="rect">
            <a:avLst/>
          </a:prstGeom>
          <a:noFill/>
        </p:spPr>
        <p:txBody>
          <a:bodyPr wrap="square" rtlCol="0">
            <a:spAutoFit/>
          </a:bodyPr>
          <a:lstStyle/>
          <a:p>
            <a:r>
              <a:rPr lang="en-US" dirty="0" smtClean="0"/>
              <a:t>SITES ON NETWORK</a:t>
            </a:r>
            <a:endParaRPr lang="en-US" dirty="0"/>
          </a:p>
        </p:txBody>
      </p:sp>
      <p:sp>
        <p:nvSpPr>
          <p:cNvPr id="16" name="TextBox 15"/>
          <p:cNvSpPr txBox="1"/>
          <p:nvPr/>
        </p:nvSpPr>
        <p:spPr>
          <a:xfrm>
            <a:off x="7750897" y="714990"/>
            <a:ext cx="1730134" cy="646331"/>
          </a:xfrm>
          <a:prstGeom prst="rect">
            <a:avLst/>
          </a:prstGeom>
          <a:noFill/>
        </p:spPr>
        <p:txBody>
          <a:bodyPr wrap="square" rtlCol="0">
            <a:spAutoFit/>
          </a:bodyPr>
          <a:lstStyle/>
          <a:p>
            <a:r>
              <a:rPr lang="en-US" dirty="0" smtClean="0"/>
              <a:t>NETWORK</a:t>
            </a:r>
          </a:p>
          <a:p>
            <a:r>
              <a:rPr lang="en-US" dirty="0" smtClean="0"/>
              <a:t>SUMMARY</a:t>
            </a:r>
            <a:endParaRPr lang="en-US" dirty="0"/>
          </a:p>
        </p:txBody>
      </p:sp>
      <p:sp>
        <p:nvSpPr>
          <p:cNvPr id="17" name="Oval 16"/>
          <p:cNvSpPr/>
          <p:nvPr/>
        </p:nvSpPr>
        <p:spPr>
          <a:xfrm>
            <a:off x="4118721" y="2672431"/>
            <a:ext cx="283080" cy="283080"/>
          </a:xfrm>
          <a:prstGeom prst="ellipse">
            <a:avLst/>
          </a:prstGeom>
          <a:solidFill>
            <a:srgbClr val="83AF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rot="2229583">
            <a:off x="7243497" y="2990793"/>
            <a:ext cx="385010" cy="9299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710309" y="3652852"/>
            <a:ext cx="1546579" cy="646331"/>
          </a:xfrm>
          <a:prstGeom prst="rect">
            <a:avLst/>
          </a:prstGeom>
          <a:noFill/>
        </p:spPr>
        <p:txBody>
          <a:bodyPr wrap="square" rtlCol="0">
            <a:spAutoFit/>
          </a:bodyPr>
          <a:lstStyle/>
          <a:p>
            <a:r>
              <a:rPr lang="en-US" dirty="0" smtClean="0"/>
              <a:t>WATERSHED / POPULATION</a:t>
            </a:r>
            <a:endParaRPr lang="en-US" dirty="0"/>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22054" y="2966400"/>
            <a:ext cx="1406479" cy="1156828"/>
          </a:xfrm>
          <a:prstGeom prst="rect">
            <a:avLst/>
          </a:prstGeom>
        </p:spPr>
      </p:pic>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70363" y="400428"/>
            <a:ext cx="3015316" cy="2741927"/>
          </a:xfrm>
          <a:prstGeom prst="rect">
            <a:avLst/>
          </a:prstGeom>
        </p:spPr>
      </p:pic>
      <p:sp>
        <p:nvSpPr>
          <p:cNvPr id="24" name="TextBox 23"/>
          <p:cNvSpPr txBox="1"/>
          <p:nvPr/>
        </p:nvSpPr>
        <p:spPr>
          <a:xfrm>
            <a:off x="7047158" y="4350484"/>
            <a:ext cx="2117533" cy="369332"/>
          </a:xfrm>
          <a:prstGeom prst="rect">
            <a:avLst/>
          </a:prstGeom>
          <a:noFill/>
        </p:spPr>
        <p:txBody>
          <a:bodyPr wrap="square" rtlCol="0">
            <a:spAutoFit/>
          </a:bodyPr>
          <a:lstStyle/>
          <a:p>
            <a:pPr algn="r"/>
            <a:r>
              <a:rPr lang="en-US" dirty="0" smtClean="0"/>
              <a:t>MPG </a:t>
            </a:r>
            <a:r>
              <a:rPr lang="en-US" dirty="0" smtClean="0"/>
              <a:t>/BASIN</a:t>
            </a:r>
            <a:endParaRPr lang="en-US" dirty="0"/>
          </a:p>
        </p:txBody>
      </p:sp>
      <p:sp>
        <p:nvSpPr>
          <p:cNvPr id="28" name="Oval 27"/>
          <p:cNvSpPr/>
          <p:nvPr/>
        </p:nvSpPr>
        <p:spPr>
          <a:xfrm>
            <a:off x="1994284" y="1148331"/>
            <a:ext cx="283080" cy="2830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1</a:t>
            </a:r>
            <a:endParaRPr lang="en-US" b="1" dirty="0">
              <a:solidFill>
                <a:schemeClr val="tx1"/>
              </a:solidFill>
            </a:endParaRPr>
          </a:p>
        </p:txBody>
      </p:sp>
      <p:sp>
        <p:nvSpPr>
          <p:cNvPr id="29" name="Oval 28"/>
          <p:cNvSpPr/>
          <p:nvPr/>
        </p:nvSpPr>
        <p:spPr>
          <a:xfrm>
            <a:off x="1996499" y="2453585"/>
            <a:ext cx="283080" cy="2830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2</a:t>
            </a:r>
            <a:endParaRPr lang="en-US" b="1" dirty="0">
              <a:solidFill>
                <a:schemeClr val="tx1"/>
              </a:solidFill>
            </a:endParaRPr>
          </a:p>
        </p:txBody>
      </p:sp>
      <p:sp>
        <p:nvSpPr>
          <p:cNvPr id="31" name="Oval 30"/>
          <p:cNvSpPr/>
          <p:nvPr/>
        </p:nvSpPr>
        <p:spPr>
          <a:xfrm>
            <a:off x="7607521" y="4238390"/>
            <a:ext cx="283080" cy="2830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6</a:t>
            </a:r>
            <a:endParaRPr lang="en-US" b="1" dirty="0">
              <a:solidFill>
                <a:schemeClr val="tx1"/>
              </a:solidFill>
            </a:endParaRPr>
          </a:p>
        </p:txBody>
      </p:sp>
      <p:sp>
        <p:nvSpPr>
          <p:cNvPr id="32" name="Oval 31"/>
          <p:cNvSpPr/>
          <p:nvPr/>
        </p:nvSpPr>
        <p:spPr>
          <a:xfrm>
            <a:off x="1994284" y="3373034"/>
            <a:ext cx="283080" cy="2830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3</a:t>
            </a:r>
            <a:endParaRPr lang="en-US" b="1" dirty="0">
              <a:solidFill>
                <a:schemeClr val="tx1"/>
              </a:solidFill>
            </a:endParaRPr>
          </a:p>
        </p:txBody>
      </p:sp>
      <p:sp>
        <p:nvSpPr>
          <p:cNvPr id="33" name="Oval 32"/>
          <p:cNvSpPr/>
          <p:nvPr/>
        </p:nvSpPr>
        <p:spPr>
          <a:xfrm>
            <a:off x="7438974" y="724415"/>
            <a:ext cx="283080" cy="2830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4</a:t>
            </a:r>
            <a:endParaRPr lang="en-US" b="1" dirty="0">
              <a:solidFill>
                <a:schemeClr val="tx1"/>
              </a:solidFill>
            </a:endParaRPr>
          </a:p>
        </p:txBody>
      </p:sp>
      <p:sp>
        <p:nvSpPr>
          <p:cNvPr id="34" name="Oval 33"/>
          <p:cNvSpPr/>
          <p:nvPr/>
        </p:nvSpPr>
        <p:spPr>
          <a:xfrm>
            <a:off x="5396771" y="3711396"/>
            <a:ext cx="283080" cy="2830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5</a:t>
            </a:r>
            <a:endParaRPr lang="en-US" b="1" dirty="0">
              <a:solidFill>
                <a:schemeClr val="tx1"/>
              </a:solidFill>
            </a:endParaRPr>
          </a:p>
        </p:txBody>
      </p:sp>
      <p:sp>
        <p:nvSpPr>
          <p:cNvPr id="25" name="Down Arrow 24"/>
          <p:cNvSpPr/>
          <p:nvPr/>
        </p:nvSpPr>
        <p:spPr>
          <a:xfrm rot="16200000">
            <a:off x="6684999" y="4720487"/>
            <a:ext cx="296113" cy="1051752"/>
          </a:xfrm>
          <a:prstGeom prst="down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05353" y="6480811"/>
            <a:ext cx="1905000" cy="285750"/>
          </a:xfrm>
          <a:prstGeom prst="rect">
            <a:avLst/>
          </a:prstGeom>
        </p:spPr>
      </p:pic>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17219" y="4517524"/>
            <a:ext cx="2057228" cy="2106602"/>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16193" y="4301330"/>
            <a:ext cx="1097458" cy="655731"/>
          </a:xfrm>
          <a:prstGeom prst="rect">
            <a:avLst/>
          </a:prstGeom>
        </p:spPr>
      </p:pic>
      <p:pic>
        <p:nvPicPr>
          <p:cNvPr id="36" name="Picture 3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52695" y="5540310"/>
            <a:ext cx="645930" cy="1149706"/>
          </a:xfrm>
          <a:prstGeom prst="rect">
            <a:avLst/>
          </a:prstGeom>
        </p:spPr>
      </p:pic>
      <p:pic>
        <p:nvPicPr>
          <p:cNvPr id="38" name="Picture 3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02657" y="5783210"/>
            <a:ext cx="186690" cy="293370"/>
          </a:xfrm>
          <a:prstGeom prst="rect">
            <a:avLst/>
          </a:prstGeom>
        </p:spPr>
      </p:pic>
      <p:pic>
        <p:nvPicPr>
          <p:cNvPr id="41" name="Picture 40"/>
          <p:cNvPicPr>
            <a:picLocks noChangeAspect="1"/>
          </p:cNvPicPr>
          <p:nvPr/>
        </p:nvPicPr>
        <p:blipFill>
          <a:blip r:embed="rId15"/>
          <a:stretch>
            <a:fillRect/>
          </a:stretch>
        </p:blipFill>
        <p:spPr>
          <a:xfrm>
            <a:off x="7874537" y="2263059"/>
            <a:ext cx="982569" cy="590065"/>
          </a:xfrm>
          <a:prstGeom prst="rect">
            <a:avLst/>
          </a:prstGeom>
        </p:spPr>
      </p:pic>
      <p:sp>
        <p:nvSpPr>
          <p:cNvPr id="2" name="Title 1"/>
          <p:cNvSpPr>
            <a:spLocks noGrp="1"/>
          </p:cNvSpPr>
          <p:nvPr>
            <p:ph type="title"/>
          </p:nvPr>
        </p:nvSpPr>
        <p:spPr>
          <a:xfrm>
            <a:off x="222414" y="173877"/>
            <a:ext cx="8855083" cy="898190"/>
          </a:xfrm>
        </p:spPr>
        <p:txBody>
          <a:bodyPr>
            <a:noAutofit/>
          </a:bodyPr>
          <a:lstStyle/>
          <a:p>
            <a:r>
              <a:rPr lang="en-US" sz="3600" b="1" dirty="0" smtClean="0"/>
              <a:t>MAPS AT DIFFERENT SCALES TO ADDRESS DIFFERENT NEEDS</a:t>
            </a:r>
            <a:endParaRPr lang="en-US" sz="3600" b="1" dirty="0"/>
          </a:p>
        </p:txBody>
      </p:sp>
    </p:spTree>
    <p:extLst>
      <p:ext uri="{BB962C8B-B14F-4D97-AF65-F5344CB8AC3E}">
        <p14:creationId xmlns:p14="http://schemas.microsoft.com/office/powerpoint/2010/main" val="20075271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par>
                                <p:cTn id="45" presetID="10"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10" presetClass="entr" presetSubtype="0" fill="hold" nodeType="with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fade">
                                      <p:cBhvr>
                                        <p:cTn id="50" dur="500"/>
                                        <p:tgtEl>
                                          <p:spTgt spid="4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childTnLst>
                                </p:cTn>
                              </p:par>
                              <p:par>
                                <p:cTn id="62" presetID="10" presetClass="entr" presetSubtype="0" fill="hold" nodeType="with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500"/>
                                        <p:tgtEl>
                                          <p:spTgt spid="7"/>
                                        </p:tgtEl>
                                      </p:cBhvr>
                                    </p:animEffect>
                                  </p:childTnLst>
                                </p:cTn>
                              </p:par>
                              <p:par>
                                <p:cTn id="65" presetID="10" presetClass="entr" presetSubtype="0"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500"/>
                                        <p:tgtEl>
                                          <p:spTgt spid="38"/>
                                        </p:tgtEl>
                                      </p:cBhvr>
                                    </p:animEffect>
                                  </p:childTnLst>
                                </p:cTn>
                              </p:par>
                              <p:par>
                                <p:cTn id="68" presetID="10" presetClass="entr" presetSubtype="0" fill="hold"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500"/>
                                        <p:tgtEl>
                                          <p:spTgt spid="36"/>
                                        </p:tgtEl>
                                      </p:cBhvr>
                                    </p:animEffect>
                                  </p:childTnLst>
                                </p:cTn>
                              </p:par>
                              <p:par>
                                <p:cTn id="71" presetID="10" presetClass="entr" presetSubtype="0" fill="hold" nodeType="with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fade">
                                      <p:cBhvr>
                                        <p:cTn id="73" dur="500"/>
                                        <p:tgtEl>
                                          <p:spTgt spid="4"/>
                                        </p:tgtEl>
                                      </p:cBhvr>
                                    </p:animEffect>
                                  </p:childTnLst>
                                </p:cTn>
                              </p:par>
                              <p:par>
                                <p:cTn id="74" presetID="10" presetClass="entr" presetSubtype="0" fill="hold" nodeType="with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500"/>
                                        <p:tgtEl>
                                          <p:spTgt spid="20"/>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fade">
                                      <p:cBhvr>
                                        <p:cTn id="81" dur="500"/>
                                        <p:tgtEl>
                                          <p:spTgt spid="31"/>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fade">
                                      <p:cBhvr>
                                        <p:cTn id="84" dur="500"/>
                                        <p:tgtEl>
                                          <p:spTgt spid="24"/>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fade">
                                      <p:cBhvr>
                                        <p:cTn id="87" dur="500"/>
                                        <p:tgtEl>
                                          <p:spTgt spid="25"/>
                                        </p:tgtEl>
                                      </p:cBhvr>
                                    </p:animEffect>
                                  </p:childTnLst>
                                </p:cTn>
                              </p:par>
                              <p:par>
                                <p:cTn id="88" presetID="10" presetClass="entr" presetSubtype="0" fill="hold" nodeType="with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fade">
                                      <p:cBhvr>
                                        <p:cTn id="9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4" grpId="0"/>
      <p:bldP spid="15" grpId="0"/>
      <p:bldP spid="16" grpId="0"/>
      <p:bldP spid="17" grpId="0" animBg="1"/>
      <p:bldP spid="18" grpId="0" animBg="1"/>
      <p:bldP spid="19" grpId="0"/>
      <p:bldP spid="24" grpId="0"/>
      <p:bldP spid="29" grpId="0" animBg="1"/>
      <p:bldP spid="31" grpId="0" animBg="1"/>
      <p:bldP spid="32" grpId="0" animBg="1"/>
      <p:bldP spid="33" grpId="0" animBg="1"/>
      <p:bldP spid="34"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182" y="262502"/>
            <a:ext cx="8706543" cy="765405"/>
          </a:xfrm>
        </p:spPr>
        <p:txBody>
          <a:bodyPr>
            <a:normAutofit fontScale="90000"/>
          </a:bodyPr>
          <a:lstStyle/>
          <a:p>
            <a:r>
              <a:rPr lang="en-US" b="1" dirty="0" smtClean="0"/>
              <a:t>Summary Products – The WHAT, not HOW</a:t>
            </a:r>
            <a:endParaRPr lang="en-US"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7907"/>
            <a:ext cx="9144000" cy="5524500"/>
          </a:xfrm>
          <a:prstGeom prst="rect">
            <a:avLst/>
          </a:prstGeom>
        </p:spPr>
      </p:pic>
      <p:sp>
        <p:nvSpPr>
          <p:cNvPr id="4" name="TextBox 3"/>
          <p:cNvSpPr txBox="1"/>
          <p:nvPr/>
        </p:nvSpPr>
        <p:spPr>
          <a:xfrm>
            <a:off x="631767" y="1097280"/>
            <a:ext cx="3192088" cy="1200329"/>
          </a:xfrm>
          <a:prstGeom prst="rect">
            <a:avLst/>
          </a:prstGeom>
          <a:noFill/>
        </p:spPr>
        <p:txBody>
          <a:bodyPr wrap="square" rtlCol="0">
            <a:spAutoFit/>
          </a:bodyPr>
          <a:lstStyle/>
          <a:p>
            <a:r>
              <a:rPr lang="en-US" sz="2400" dirty="0" smtClean="0"/>
              <a:t>What do some of these summary products look like?</a:t>
            </a:r>
            <a:endParaRPr lang="en-US" sz="2400" dirty="0"/>
          </a:p>
        </p:txBody>
      </p:sp>
    </p:spTree>
    <p:extLst>
      <p:ext uri="{BB962C8B-B14F-4D97-AF65-F5344CB8AC3E}">
        <p14:creationId xmlns:p14="http://schemas.microsoft.com/office/powerpoint/2010/main" val="200338093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270" y="178239"/>
            <a:ext cx="9180208" cy="1359068"/>
          </a:xfrm>
        </p:spPr>
        <p:txBody>
          <a:bodyPr>
            <a:normAutofit fontScale="90000"/>
          </a:bodyPr>
          <a:lstStyle/>
          <a:p>
            <a:r>
              <a:rPr lang="en-US" b="1" dirty="0" smtClean="0"/>
              <a:t>We will not show all in this overview… But we will show all this afternoon</a:t>
            </a:r>
            <a:endParaRPr lang="en-US"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7907"/>
            <a:ext cx="9144000" cy="5524500"/>
          </a:xfrm>
          <a:prstGeom prst="rect">
            <a:avLst/>
          </a:prstGeom>
        </p:spPr>
      </p:pic>
      <p:sp>
        <p:nvSpPr>
          <p:cNvPr id="4" name="Oval 3"/>
          <p:cNvSpPr/>
          <p:nvPr/>
        </p:nvSpPr>
        <p:spPr>
          <a:xfrm>
            <a:off x="1529203" y="4293672"/>
            <a:ext cx="1248464" cy="1248464"/>
          </a:xfrm>
          <a:prstGeom prst="ellipse">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087050" y="4848309"/>
            <a:ext cx="1248464" cy="1248464"/>
          </a:xfrm>
          <a:prstGeom prst="ellipse">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399650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1229" y="902041"/>
            <a:ext cx="5354014" cy="5282627"/>
          </a:xfrm>
          <a:prstGeom prst="rect">
            <a:avLst/>
          </a:prstGeom>
        </p:spPr>
      </p:pic>
      <p:sp>
        <p:nvSpPr>
          <p:cNvPr id="2" name="Title 1"/>
          <p:cNvSpPr>
            <a:spLocks noGrp="1"/>
          </p:cNvSpPr>
          <p:nvPr>
            <p:ph type="title"/>
          </p:nvPr>
        </p:nvSpPr>
        <p:spPr>
          <a:xfrm>
            <a:off x="562148" y="173935"/>
            <a:ext cx="7886700" cy="823594"/>
          </a:xfrm>
        </p:spPr>
        <p:txBody>
          <a:bodyPr/>
          <a:lstStyle/>
          <a:p>
            <a:r>
              <a:rPr lang="en-US" b="1" dirty="0" smtClean="0"/>
              <a:t>Just Showing Outer Layer</a:t>
            </a:r>
            <a:endParaRPr lang="en-US" b="1" dirty="0"/>
          </a:p>
        </p:txBody>
      </p:sp>
      <p:sp>
        <p:nvSpPr>
          <p:cNvPr id="4" name="Oval 3"/>
          <p:cNvSpPr/>
          <p:nvPr/>
        </p:nvSpPr>
        <p:spPr>
          <a:xfrm>
            <a:off x="2867891" y="2083264"/>
            <a:ext cx="2975956" cy="2945936"/>
          </a:xfrm>
          <a:prstGeom prst="ellipse">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551739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1229" y="902041"/>
            <a:ext cx="5354014" cy="5282627"/>
          </a:xfrm>
          <a:prstGeom prst="rect">
            <a:avLst/>
          </a:prstGeom>
        </p:spPr>
      </p:pic>
      <p:sp>
        <p:nvSpPr>
          <p:cNvPr id="2" name="Title 1"/>
          <p:cNvSpPr>
            <a:spLocks noGrp="1"/>
          </p:cNvSpPr>
          <p:nvPr>
            <p:ph type="title"/>
          </p:nvPr>
        </p:nvSpPr>
        <p:spPr>
          <a:xfrm>
            <a:off x="275303" y="173935"/>
            <a:ext cx="8770374" cy="823594"/>
          </a:xfrm>
        </p:spPr>
        <p:txBody>
          <a:bodyPr>
            <a:normAutofit fontScale="90000"/>
          </a:bodyPr>
          <a:lstStyle/>
          <a:p>
            <a:r>
              <a:rPr lang="en-US" b="1" dirty="0" smtClean="0"/>
              <a:t>Those Other Products are Always Available</a:t>
            </a:r>
            <a:endParaRPr lang="en-US" b="1" dirty="0"/>
          </a:p>
        </p:txBody>
      </p:sp>
      <p:sp>
        <p:nvSpPr>
          <p:cNvPr id="4" name="Oval 3"/>
          <p:cNvSpPr/>
          <p:nvPr/>
        </p:nvSpPr>
        <p:spPr>
          <a:xfrm>
            <a:off x="2597728" y="1880754"/>
            <a:ext cx="3460172" cy="3418609"/>
          </a:xfrm>
          <a:prstGeom prst="ellipse">
            <a:avLst/>
          </a:prstGeom>
          <a:noFill/>
          <a:ln w="241300">
            <a:solidFill>
              <a:schemeClr val="bg1">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1725" t="37505" r="42153" b="48485"/>
          <a:stretch/>
        </p:blipFill>
        <p:spPr>
          <a:xfrm>
            <a:off x="6881477" y="1028700"/>
            <a:ext cx="1803194" cy="1475509"/>
          </a:xfrm>
          <a:prstGeom prst="rect">
            <a:avLst/>
          </a:prstGeom>
        </p:spPr>
      </p:pic>
    </p:spTree>
    <p:extLst>
      <p:ext uri="{BB962C8B-B14F-4D97-AF65-F5344CB8AC3E}">
        <p14:creationId xmlns:p14="http://schemas.microsoft.com/office/powerpoint/2010/main" val="409370759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5466" y="4250930"/>
            <a:ext cx="2210324" cy="2263372"/>
          </a:xfrm>
          <a:prstGeom prst="rect">
            <a:avLst/>
          </a:prstGeom>
        </p:spPr>
      </p:pic>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0232" y="4793324"/>
            <a:ext cx="1638368" cy="1849990"/>
          </a:xfrm>
          <a:prstGeom prst="rect">
            <a:avLst/>
          </a:prstGeom>
        </p:spPr>
      </p:pic>
      <p:sp>
        <p:nvSpPr>
          <p:cNvPr id="2" name="Title 1"/>
          <p:cNvSpPr>
            <a:spLocks noGrp="1"/>
          </p:cNvSpPr>
          <p:nvPr>
            <p:ph type="title"/>
          </p:nvPr>
        </p:nvSpPr>
        <p:spPr>
          <a:xfrm>
            <a:off x="222414" y="111531"/>
            <a:ext cx="8855083" cy="898190"/>
          </a:xfrm>
        </p:spPr>
        <p:txBody>
          <a:bodyPr>
            <a:noAutofit/>
          </a:bodyPr>
          <a:lstStyle/>
          <a:p>
            <a:r>
              <a:rPr lang="en-US" sz="3600" b="1" dirty="0" smtClean="0"/>
              <a:t>For this Overview, Focus on Two Scales</a:t>
            </a:r>
            <a:endParaRPr lang="en-US" sz="3600" b="1" dirty="0"/>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54077"/>
          <a:stretch/>
        </p:blipFill>
        <p:spPr>
          <a:xfrm>
            <a:off x="1892396" y="1451346"/>
            <a:ext cx="2875547" cy="78350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2511" y="4061506"/>
            <a:ext cx="2747113" cy="2373964"/>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40" y="4438660"/>
            <a:ext cx="1828800" cy="148590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282" y="1411475"/>
            <a:ext cx="1828800" cy="1330452"/>
          </a:xfrm>
          <a:prstGeom prst="rect">
            <a:avLst/>
          </a:prstGeom>
        </p:spPr>
      </p:pic>
      <p:sp>
        <p:nvSpPr>
          <p:cNvPr id="9" name="Down Arrow 8"/>
          <p:cNvSpPr/>
          <p:nvPr/>
        </p:nvSpPr>
        <p:spPr>
          <a:xfrm>
            <a:off x="3207707" y="3117967"/>
            <a:ext cx="385010" cy="4375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rot="13315282">
            <a:off x="5153705" y="2619886"/>
            <a:ext cx="385010" cy="19052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87302" y="1331793"/>
            <a:ext cx="911286" cy="858127"/>
          </a:xfrm>
          <a:prstGeom prst="rect">
            <a:avLst/>
          </a:prstGeom>
        </p:spPr>
      </p:pic>
      <p:sp>
        <p:nvSpPr>
          <p:cNvPr id="12" name="Down Arrow 11"/>
          <p:cNvSpPr/>
          <p:nvPr/>
        </p:nvSpPr>
        <p:spPr>
          <a:xfrm>
            <a:off x="3207707" y="2147660"/>
            <a:ext cx="385010" cy="4375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804440" y="1118350"/>
            <a:ext cx="1455821" cy="369332"/>
          </a:xfrm>
          <a:prstGeom prst="rect">
            <a:avLst/>
          </a:prstGeom>
          <a:noFill/>
        </p:spPr>
        <p:txBody>
          <a:bodyPr wrap="square" rtlCol="0">
            <a:spAutoFit/>
          </a:bodyPr>
          <a:lstStyle/>
          <a:p>
            <a:r>
              <a:rPr lang="en-US" dirty="0" smtClean="0"/>
              <a:t>SITE LEVEL</a:t>
            </a:r>
            <a:endParaRPr lang="en-US" dirty="0"/>
          </a:p>
        </p:txBody>
      </p:sp>
      <p:sp>
        <p:nvSpPr>
          <p:cNvPr id="14" name="TextBox 13"/>
          <p:cNvSpPr txBox="1"/>
          <p:nvPr/>
        </p:nvSpPr>
        <p:spPr>
          <a:xfrm>
            <a:off x="2226521" y="2622279"/>
            <a:ext cx="1892200" cy="369332"/>
          </a:xfrm>
          <a:prstGeom prst="rect">
            <a:avLst/>
          </a:prstGeom>
          <a:noFill/>
        </p:spPr>
        <p:txBody>
          <a:bodyPr wrap="square" rtlCol="0">
            <a:spAutoFit/>
          </a:bodyPr>
          <a:lstStyle/>
          <a:p>
            <a:r>
              <a:rPr lang="en-US" dirty="0" smtClean="0"/>
              <a:t>SITE SUMMARY:</a:t>
            </a:r>
            <a:endParaRPr lang="en-US" dirty="0"/>
          </a:p>
        </p:txBody>
      </p:sp>
      <p:sp>
        <p:nvSpPr>
          <p:cNvPr id="15" name="TextBox 14"/>
          <p:cNvSpPr txBox="1"/>
          <p:nvPr/>
        </p:nvSpPr>
        <p:spPr>
          <a:xfrm>
            <a:off x="2106997" y="3573639"/>
            <a:ext cx="2808568" cy="369332"/>
          </a:xfrm>
          <a:prstGeom prst="rect">
            <a:avLst/>
          </a:prstGeom>
          <a:noFill/>
        </p:spPr>
        <p:txBody>
          <a:bodyPr wrap="square" rtlCol="0">
            <a:spAutoFit/>
          </a:bodyPr>
          <a:lstStyle/>
          <a:p>
            <a:r>
              <a:rPr lang="en-US" dirty="0" smtClean="0"/>
              <a:t>SITES ON NETWORK</a:t>
            </a:r>
            <a:endParaRPr lang="en-US" dirty="0"/>
          </a:p>
        </p:txBody>
      </p:sp>
      <p:sp>
        <p:nvSpPr>
          <p:cNvPr id="16" name="TextBox 15"/>
          <p:cNvSpPr txBox="1"/>
          <p:nvPr/>
        </p:nvSpPr>
        <p:spPr>
          <a:xfrm>
            <a:off x="7750897" y="714990"/>
            <a:ext cx="1730134" cy="646331"/>
          </a:xfrm>
          <a:prstGeom prst="rect">
            <a:avLst/>
          </a:prstGeom>
          <a:noFill/>
        </p:spPr>
        <p:txBody>
          <a:bodyPr wrap="square" rtlCol="0">
            <a:spAutoFit/>
          </a:bodyPr>
          <a:lstStyle/>
          <a:p>
            <a:r>
              <a:rPr lang="en-US" dirty="0" smtClean="0"/>
              <a:t>NETWORK</a:t>
            </a:r>
          </a:p>
          <a:p>
            <a:r>
              <a:rPr lang="en-US" dirty="0" smtClean="0"/>
              <a:t>SUMMARY</a:t>
            </a:r>
            <a:endParaRPr lang="en-US" dirty="0"/>
          </a:p>
        </p:txBody>
      </p:sp>
      <p:sp>
        <p:nvSpPr>
          <p:cNvPr id="17" name="Oval 16"/>
          <p:cNvSpPr/>
          <p:nvPr/>
        </p:nvSpPr>
        <p:spPr>
          <a:xfrm>
            <a:off x="4118721" y="2672431"/>
            <a:ext cx="283080" cy="283080"/>
          </a:xfrm>
          <a:prstGeom prst="ellipse">
            <a:avLst/>
          </a:prstGeom>
          <a:solidFill>
            <a:srgbClr val="83AF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rot="2229583">
            <a:off x="7243497" y="2990793"/>
            <a:ext cx="385010" cy="9299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710309" y="3652852"/>
            <a:ext cx="1546579" cy="646331"/>
          </a:xfrm>
          <a:prstGeom prst="rect">
            <a:avLst/>
          </a:prstGeom>
          <a:noFill/>
        </p:spPr>
        <p:txBody>
          <a:bodyPr wrap="square" rtlCol="0">
            <a:spAutoFit/>
          </a:bodyPr>
          <a:lstStyle/>
          <a:p>
            <a:r>
              <a:rPr lang="en-US" dirty="0" smtClean="0"/>
              <a:t>WATERSHED / POPULATION</a:t>
            </a:r>
            <a:endParaRPr lang="en-US" dirty="0"/>
          </a:p>
        </p:txBody>
      </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22054" y="2966400"/>
            <a:ext cx="1406479" cy="1156828"/>
          </a:xfrm>
          <a:prstGeom prst="rect">
            <a:avLst/>
          </a:prstGeom>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70363" y="400428"/>
            <a:ext cx="3015316" cy="2741927"/>
          </a:xfrm>
          <a:prstGeom prst="rect">
            <a:avLst/>
          </a:prstGeom>
        </p:spPr>
      </p:pic>
      <p:sp>
        <p:nvSpPr>
          <p:cNvPr id="24" name="TextBox 23"/>
          <p:cNvSpPr txBox="1"/>
          <p:nvPr/>
        </p:nvSpPr>
        <p:spPr>
          <a:xfrm>
            <a:off x="7645400" y="4351828"/>
            <a:ext cx="1341491" cy="369332"/>
          </a:xfrm>
          <a:prstGeom prst="rect">
            <a:avLst/>
          </a:prstGeom>
          <a:noFill/>
        </p:spPr>
        <p:txBody>
          <a:bodyPr wrap="square" rtlCol="0">
            <a:spAutoFit/>
          </a:bodyPr>
          <a:lstStyle/>
          <a:p>
            <a:pPr algn="r"/>
            <a:r>
              <a:rPr lang="en-US" dirty="0" smtClean="0"/>
              <a:t>MPG/</a:t>
            </a:r>
            <a:r>
              <a:rPr lang="en-US" dirty="0" smtClean="0"/>
              <a:t>BASIN</a:t>
            </a:r>
            <a:endParaRPr lang="en-US" dirty="0"/>
          </a:p>
        </p:txBody>
      </p:sp>
      <p:sp>
        <p:nvSpPr>
          <p:cNvPr id="28" name="Oval 27"/>
          <p:cNvSpPr/>
          <p:nvPr/>
        </p:nvSpPr>
        <p:spPr>
          <a:xfrm>
            <a:off x="1994284" y="1148331"/>
            <a:ext cx="283080" cy="2830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1</a:t>
            </a:r>
            <a:endParaRPr lang="en-US" b="1" dirty="0">
              <a:solidFill>
                <a:schemeClr val="tx1"/>
              </a:solidFill>
            </a:endParaRPr>
          </a:p>
        </p:txBody>
      </p:sp>
      <p:sp>
        <p:nvSpPr>
          <p:cNvPr id="29" name="Oval 28"/>
          <p:cNvSpPr/>
          <p:nvPr/>
        </p:nvSpPr>
        <p:spPr>
          <a:xfrm>
            <a:off x="1996499" y="2453585"/>
            <a:ext cx="283080" cy="2830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2</a:t>
            </a:r>
            <a:endParaRPr lang="en-US" b="1" dirty="0">
              <a:solidFill>
                <a:schemeClr val="tx1"/>
              </a:solidFill>
            </a:endParaRPr>
          </a:p>
        </p:txBody>
      </p:sp>
      <p:sp>
        <p:nvSpPr>
          <p:cNvPr id="31" name="Oval 30"/>
          <p:cNvSpPr/>
          <p:nvPr/>
        </p:nvSpPr>
        <p:spPr>
          <a:xfrm>
            <a:off x="7350865" y="4372070"/>
            <a:ext cx="283080" cy="2830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6</a:t>
            </a:r>
            <a:endParaRPr lang="en-US" b="1" dirty="0">
              <a:solidFill>
                <a:schemeClr val="tx1"/>
              </a:solidFill>
            </a:endParaRPr>
          </a:p>
        </p:txBody>
      </p:sp>
      <p:sp>
        <p:nvSpPr>
          <p:cNvPr id="32" name="Oval 31"/>
          <p:cNvSpPr/>
          <p:nvPr/>
        </p:nvSpPr>
        <p:spPr>
          <a:xfrm>
            <a:off x="1994284" y="3373034"/>
            <a:ext cx="283080" cy="2830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3</a:t>
            </a:r>
            <a:endParaRPr lang="en-US" b="1" dirty="0">
              <a:solidFill>
                <a:schemeClr val="tx1"/>
              </a:solidFill>
            </a:endParaRPr>
          </a:p>
        </p:txBody>
      </p:sp>
      <p:sp>
        <p:nvSpPr>
          <p:cNvPr id="33" name="Oval 32"/>
          <p:cNvSpPr/>
          <p:nvPr/>
        </p:nvSpPr>
        <p:spPr>
          <a:xfrm>
            <a:off x="7438974" y="724415"/>
            <a:ext cx="283080" cy="2830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4</a:t>
            </a:r>
            <a:endParaRPr lang="en-US" b="1" dirty="0">
              <a:solidFill>
                <a:schemeClr val="tx1"/>
              </a:solidFill>
            </a:endParaRPr>
          </a:p>
        </p:txBody>
      </p:sp>
      <p:sp>
        <p:nvSpPr>
          <p:cNvPr id="34" name="Oval 33"/>
          <p:cNvSpPr/>
          <p:nvPr/>
        </p:nvSpPr>
        <p:spPr>
          <a:xfrm>
            <a:off x="5396771" y="3711396"/>
            <a:ext cx="283080" cy="2830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5</a:t>
            </a:r>
            <a:endParaRPr lang="en-US" b="1" dirty="0">
              <a:solidFill>
                <a:schemeClr val="tx1"/>
              </a:solidFill>
            </a:endParaRPr>
          </a:p>
        </p:txBody>
      </p:sp>
      <p:sp>
        <p:nvSpPr>
          <p:cNvPr id="25" name="Down Arrow 24"/>
          <p:cNvSpPr/>
          <p:nvPr/>
        </p:nvSpPr>
        <p:spPr>
          <a:xfrm rot="16200000">
            <a:off x="7017026" y="4431706"/>
            <a:ext cx="296113" cy="1051752"/>
          </a:xfrm>
          <a:prstGeom prst="down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94281" y="5924560"/>
            <a:ext cx="1032056" cy="697928"/>
          </a:xfrm>
          <a:prstGeom prst="rect">
            <a:avLst/>
          </a:prstGeom>
        </p:spPr>
      </p:pic>
      <p:pic>
        <p:nvPicPr>
          <p:cNvPr id="35" name="Picture 3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05353" y="6480811"/>
            <a:ext cx="1905000" cy="285750"/>
          </a:xfrm>
          <a:prstGeom prst="rect">
            <a:avLst/>
          </a:prstGeom>
        </p:spPr>
      </p:pic>
    </p:spTree>
    <p:extLst>
      <p:ext uri="{BB962C8B-B14F-4D97-AF65-F5344CB8AC3E}">
        <p14:creationId xmlns:p14="http://schemas.microsoft.com/office/powerpoint/2010/main" val="21048829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9"/>
                                        </p:tgtEl>
                                      </p:cBhvr>
                                    </p:animEffect>
                                    <p:set>
                                      <p:cBhvr>
                                        <p:cTn id="10" dur="1" fill="hold">
                                          <p:stCondLst>
                                            <p:cond delay="499"/>
                                          </p:stCondLst>
                                        </p:cTn>
                                        <p:tgtEl>
                                          <p:spTgt spid="29"/>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7"/>
                                        </p:tgtEl>
                                      </p:cBhvr>
                                    </p:animEffect>
                                    <p:set>
                                      <p:cBhvr>
                                        <p:cTn id="16" dur="1" fill="hold">
                                          <p:stCondLst>
                                            <p:cond delay="499"/>
                                          </p:stCondLst>
                                        </p:cTn>
                                        <p:tgtEl>
                                          <p:spTgt spid="17"/>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33"/>
                                        </p:tgtEl>
                                      </p:cBhvr>
                                    </p:animEffect>
                                    <p:set>
                                      <p:cBhvr>
                                        <p:cTn id="34" dur="1" fill="hold">
                                          <p:stCondLst>
                                            <p:cond delay="499"/>
                                          </p:stCondLst>
                                        </p:cTn>
                                        <p:tgtEl>
                                          <p:spTgt spid="33"/>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34"/>
                                        </p:tgtEl>
                                      </p:cBhvr>
                                    </p:animEffect>
                                    <p:set>
                                      <p:cBhvr>
                                        <p:cTn id="40" dur="1" fill="hold">
                                          <p:stCondLst>
                                            <p:cond delay="499"/>
                                          </p:stCondLst>
                                        </p:cTn>
                                        <p:tgtEl>
                                          <p:spTgt spid="34"/>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31"/>
                                        </p:tgtEl>
                                      </p:cBhvr>
                                    </p:animEffect>
                                    <p:set>
                                      <p:cBhvr>
                                        <p:cTn id="43" dur="1" fill="hold">
                                          <p:stCondLst>
                                            <p:cond delay="499"/>
                                          </p:stCondLst>
                                        </p:cTn>
                                        <p:tgtEl>
                                          <p:spTgt spid="31"/>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24"/>
                                        </p:tgtEl>
                                      </p:cBhvr>
                                    </p:animEffect>
                                    <p:set>
                                      <p:cBhvr>
                                        <p:cTn id="46" dur="1" fill="hold">
                                          <p:stCondLst>
                                            <p:cond delay="499"/>
                                          </p:stCondLst>
                                        </p:cTn>
                                        <p:tgtEl>
                                          <p:spTgt spid="24"/>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40"/>
                                        </p:tgtEl>
                                      </p:cBhvr>
                                    </p:animEffect>
                                    <p:set>
                                      <p:cBhvr>
                                        <p:cTn id="49" dur="1" fill="hold">
                                          <p:stCondLst>
                                            <p:cond delay="499"/>
                                          </p:stCondLst>
                                        </p:cTn>
                                        <p:tgtEl>
                                          <p:spTgt spid="40"/>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500"/>
                                        <p:tgtEl>
                                          <p:spTgt spid="25"/>
                                        </p:tgtEl>
                                      </p:cBhvr>
                                    </p:animEffect>
                                    <p:set>
                                      <p:cBhvr>
                                        <p:cTn id="52" dur="1" fill="hold">
                                          <p:stCondLst>
                                            <p:cond delay="499"/>
                                          </p:stCondLst>
                                        </p:cTn>
                                        <p:tgtEl>
                                          <p:spTgt spid="25"/>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
                                        </p:tgtEl>
                                      </p:cBhvr>
                                    </p:animEffect>
                                    <p:set>
                                      <p:cBhvr>
                                        <p:cTn id="55" dur="1" fill="hold">
                                          <p:stCondLst>
                                            <p:cond delay="499"/>
                                          </p:stCondLst>
                                        </p:cTn>
                                        <p:tgtEl>
                                          <p:spTgt spid="3"/>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1"/>
                                        </p:tgtEl>
                                      </p:cBhvr>
                                    </p:animEffect>
                                    <p:set>
                                      <p:cBhvr>
                                        <p:cTn id="64" dur="1" fill="hold">
                                          <p:stCondLst>
                                            <p:cond delay="499"/>
                                          </p:stCondLst>
                                        </p:cTn>
                                        <p:tgtEl>
                                          <p:spTgt spid="11"/>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p:bldP spid="14" grpId="0"/>
      <p:bldP spid="15" grpId="0"/>
      <p:bldP spid="17" grpId="0" animBg="1"/>
      <p:bldP spid="18" grpId="0" animBg="1"/>
      <p:bldP spid="24" grpId="0"/>
      <p:bldP spid="28" grpId="0" animBg="1"/>
      <p:bldP spid="29" grpId="0" animBg="1"/>
      <p:bldP spid="31" grpId="0" animBg="1"/>
      <p:bldP spid="32" grpId="0" animBg="1"/>
      <p:bldP spid="33" grpId="0" animBg="1"/>
      <p:bldP spid="34" grpId="0" animBg="1"/>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572000" y="1568717"/>
            <a:ext cx="2824143" cy="1523724"/>
          </a:xfrm>
          <a:prstGeom prst="rect">
            <a:avLst/>
          </a:prstGeom>
        </p:spPr>
      </p:pic>
      <p:sp>
        <p:nvSpPr>
          <p:cNvPr id="2" name="Title 1"/>
          <p:cNvSpPr>
            <a:spLocks noGrp="1"/>
          </p:cNvSpPr>
          <p:nvPr>
            <p:ph type="title"/>
          </p:nvPr>
        </p:nvSpPr>
        <p:spPr>
          <a:xfrm>
            <a:off x="495605" y="147416"/>
            <a:ext cx="7886700" cy="1325563"/>
          </a:xfrm>
        </p:spPr>
        <p:txBody>
          <a:bodyPr>
            <a:normAutofit fontScale="90000"/>
          </a:bodyPr>
          <a:lstStyle/>
          <a:p>
            <a:r>
              <a:rPr lang="en-US" b="1" dirty="0" smtClean="0"/>
              <a:t>Summary Products Have Been </a:t>
            </a:r>
            <a:br>
              <a:rPr lang="en-US" b="1" dirty="0" smtClean="0"/>
            </a:br>
            <a:r>
              <a:rPr lang="en-US" b="1" dirty="0" smtClean="0"/>
              <a:t>Made Many Times Before…</a:t>
            </a:r>
            <a:endParaRPr lang="en-US" b="1" dirty="0"/>
          </a:p>
        </p:txBody>
      </p:sp>
      <p:pic>
        <p:nvPicPr>
          <p:cNvPr id="3" name="Picture 2"/>
          <p:cNvPicPr>
            <a:picLocks noChangeAspect="1"/>
          </p:cNvPicPr>
          <p:nvPr/>
        </p:nvPicPr>
        <p:blipFill>
          <a:blip r:embed="rId3"/>
          <a:stretch>
            <a:fillRect/>
          </a:stretch>
        </p:blipFill>
        <p:spPr>
          <a:xfrm rot="21448011">
            <a:off x="718197" y="1870362"/>
            <a:ext cx="3149609" cy="4121792"/>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stretch>
            <a:fillRect/>
          </a:stretch>
        </p:blipFill>
        <p:spPr>
          <a:xfrm>
            <a:off x="81640" y="2665219"/>
            <a:ext cx="1310742" cy="1807358"/>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a:stretch>
            <a:fillRect/>
          </a:stretch>
        </p:blipFill>
        <p:spPr>
          <a:xfrm rot="21413625">
            <a:off x="4134913" y="3598916"/>
            <a:ext cx="2040137" cy="2592121"/>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560758" y="6059743"/>
            <a:ext cx="2117533" cy="369332"/>
          </a:xfrm>
          <a:prstGeom prst="rect">
            <a:avLst/>
          </a:prstGeom>
          <a:noFill/>
        </p:spPr>
        <p:txBody>
          <a:bodyPr wrap="square" rtlCol="0">
            <a:spAutoFit/>
          </a:bodyPr>
          <a:lstStyle/>
          <a:p>
            <a:pPr algn="r"/>
            <a:r>
              <a:rPr lang="en-US" dirty="0" err="1" smtClean="0"/>
              <a:t>Subbasin</a:t>
            </a:r>
            <a:r>
              <a:rPr lang="en-US" dirty="0" smtClean="0"/>
              <a:t> Plans</a:t>
            </a:r>
            <a:endParaRPr lang="en-US" dirty="0"/>
          </a:p>
        </p:txBody>
      </p:sp>
      <p:sp>
        <p:nvSpPr>
          <p:cNvPr id="7" name="TextBox 6"/>
          <p:cNvSpPr txBox="1"/>
          <p:nvPr/>
        </p:nvSpPr>
        <p:spPr>
          <a:xfrm>
            <a:off x="4842164" y="6244409"/>
            <a:ext cx="827002" cy="369332"/>
          </a:xfrm>
          <a:prstGeom prst="rect">
            <a:avLst/>
          </a:prstGeom>
          <a:noFill/>
        </p:spPr>
        <p:txBody>
          <a:bodyPr wrap="square" rtlCol="0">
            <a:spAutoFit/>
          </a:bodyPr>
          <a:lstStyle/>
          <a:p>
            <a:pPr algn="r"/>
            <a:r>
              <a:rPr lang="en-US" dirty="0" smtClean="0"/>
              <a:t>EDT</a:t>
            </a:r>
            <a:endParaRPr lang="en-US" dirty="0"/>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1646" y="1954286"/>
            <a:ext cx="1290354" cy="1290354"/>
          </a:xfrm>
          <a:prstGeom prst="rect">
            <a:avLst/>
          </a:prstGeom>
        </p:spPr>
      </p:pic>
      <p:sp>
        <p:nvSpPr>
          <p:cNvPr id="10" name="TextBox 9"/>
          <p:cNvSpPr txBox="1"/>
          <p:nvPr/>
        </p:nvSpPr>
        <p:spPr>
          <a:xfrm>
            <a:off x="6815466" y="5598077"/>
            <a:ext cx="2136187" cy="646331"/>
          </a:xfrm>
          <a:prstGeom prst="rect">
            <a:avLst/>
          </a:prstGeom>
          <a:noFill/>
        </p:spPr>
        <p:txBody>
          <a:bodyPr wrap="square" rtlCol="0">
            <a:spAutoFit/>
          </a:bodyPr>
          <a:lstStyle/>
          <a:p>
            <a:pPr algn="r"/>
            <a:r>
              <a:rPr lang="en-US" dirty="0" smtClean="0"/>
              <a:t>Expert Panel Limiting Factors</a:t>
            </a:r>
            <a:endParaRPr lang="en-US" dirty="0"/>
          </a:p>
        </p:txBody>
      </p:sp>
      <p:pic>
        <p:nvPicPr>
          <p:cNvPr id="11" name="Picture 10"/>
          <p:cNvPicPr>
            <a:picLocks noChangeAspect="1"/>
          </p:cNvPicPr>
          <p:nvPr/>
        </p:nvPicPr>
        <p:blipFill>
          <a:blip r:embed="rId7"/>
          <a:stretch>
            <a:fillRect/>
          </a:stretch>
        </p:blipFill>
        <p:spPr>
          <a:xfrm>
            <a:off x="6397037" y="2330579"/>
            <a:ext cx="2577853" cy="3257611"/>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44324" y="1404385"/>
            <a:ext cx="1207329" cy="1149981"/>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30484" y="4027055"/>
            <a:ext cx="989926" cy="937955"/>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25154" y="4743000"/>
            <a:ext cx="989926" cy="989926"/>
          </a:xfrm>
          <a:prstGeom prst="rect">
            <a:avLst/>
          </a:prstGeom>
        </p:spPr>
      </p:pic>
    </p:spTree>
    <p:extLst>
      <p:ext uri="{BB962C8B-B14F-4D97-AF65-F5344CB8AC3E}">
        <p14:creationId xmlns:p14="http://schemas.microsoft.com/office/powerpoint/2010/main" val="213638451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887" y="16881"/>
            <a:ext cx="6852804" cy="1061150"/>
          </a:xfrm>
        </p:spPr>
        <p:txBody>
          <a:bodyPr>
            <a:normAutofit/>
          </a:bodyPr>
          <a:lstStyle/>
          <a:p>
            <a:r>
              <a:rPr lang="en-US" sz="4000" b="1" dirty="0" smtClean="0"/>
              <a:t>NOT a New Idea … BUT</a:t>
            </a:r>
            <a:endParaRPr lang="en-US" sz="4000" b="1" dirty="0"/>
          </a:p>
        </p:txBody>
      </p:sp>
      <p:sp>
        <p:nvSpPr>
          <p:cNvPr id="3" name="Content Placeholder 2"/>
          <p:cNvSpPr txBox="1">
            <a:spLocks/>
          </p:cNvSpPr>
          <p:nvPr/>
        </p:nvSpPr>
        <p:spPr>
          <a:xfrm>
            <a:off x="88854" y="968371"/>
            <a:ext cx="6758754" cy="17241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Direct translation of </a:t>
            </a:r>
            <a:r>
              <a:rPr lang="en-US" dirty="0" err="1" smtClean="0"/>
              <a:t>CHaMP</a:t>
            </a:r>
            <a:r>
              <a:rPr lang="en-US" dirty="0" smtClean="0"/>
              <a:t>/</a:t>
            </a:r>
            <a:r>
              <a:rPr lang="en-US" dirty="0" err="1" smtClean="0"/>
              <a:t>ISEMP</a:t>
            </a:r>
            <a:r>
              <a:rPr lang="en-US" dirty="0" smtClean="0"/>
              <a:t> data &amp; metrics into format directly </a:t>
            </a:r>
            <a:r>
              <a:rPr lang="en-US" b="1" dirty="0" smtClean="0"/>
              <a:t>useful</a:t>
            </a:r>
            <a:r>
              <a:rPr lang="en-US" dirty="0" smtClean="0"/>
              <a:t> to addressing </a:t>
            </a:r>
            <a:r>
              <a:rPr lang="en-US" b="1" dirty="0" smtClean="0"/>
              <a:t>Key Management Questions</a:t>
            </a:r>
          </a:p>
          <a:p>
            <a:r>
              <a:rPr lang="en-US" b="1" dirty="0" smtClean="0"/>
              <a:t>Salmon-centric</a:t>
            </a:r>
            <a:r>
              <a:rPr lang="en-US" dirty="0" smtClean="0"/>
              <a:t> but bio-physically informed</a:t>
            </a:r>
          </a:p>
          <a:p>
            <a:r>
              <a:rPr lang="en-US" dirty="0" smtClean="0"/>
              <a:t>More direct linkages, consistencies &amp; </a:t>
            </a:r>
            <a:r>
              <a:rPr lang="en-US" b="1" dirty="0" smtClean="0"/>
              <a:t>efficiencies</a:t>
            </a:r>
          </a:p>
          <a:p>
            <a:endParaRPr lang="en-US" b="1" dirty="0" smtClean="0"/>
          </a:p>
          <a:p>
            <a:endParaRPr lang="en-US"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74829">
            <a:off x="631704" y="3626428"/>
            <a:ext cx="2299301" cy="2992582"/>
          </a:xfrm>
          <a:prstGeom prst="rect">
            <a:avLst/>
          </a:prstGeom>
          <a:ln>
            <a:noFill/>
          </a:ln>
          <a:effectLst>
            <a:outerShdw blurRad="292100" dist="139700" dir="2700000" algn="tl" rotWithShape="0">
              <a:srgbClr val="333333">
                <a:alpha val="65000"/>
              </a:srgbClr>
            </a:outerShdw>
          </a:effectLst>
        </p:spPr>
      </p:pic>
      <p:pic>
        <p:nvPicPr>
          <p:cNvPr id="5" name="Picture 4" descr="a2e5315.tmp"/>
          <p:cNvPicPr>
            <a:picLocks/>
          </p:cNvPicPr>
          <p:nvPr/>
        </p:nvPicPr>
        <p:blipFill rotWithShape="1">
          <a:blip r:embed="rId3" cstate="print"/>
          <a:srcRect l="29291" t="1717" r="29005" b="28718"/>
          <a:stretch/>
        </p:blipFill>
        <p:spPr>
          <a:xfrm>
            <a:off x="6652165" y="46241"/>
            <a:ext cx="2408708" cy="301336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87174">
            <a:off x="6218599" y="3439001"/>
            <a:ext cx="2101996" cy="3033881"/>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01384">
            <a:off x="3431607" y="3530790"/>
            <a:ext cx="2248415" cy="30703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1129285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5303"/>
          <a:stretch/>
        </p:blipFill>
        <p:spPr>
          <a:xfrm>
            <a:off x="133165" y="955963"/>
            <a:ext cx="8877670" cy="5808517"/>
          </a:xfrm>
          <a:prstGeom prst="rect">
            <a:avLst/>
          </a:prstGeom>
        </p:spPr>
      </p:pic>
      <p:sp>
        <p:nvSpPr>
          <p:cNvPr id="2" name="Title 1"/>
          <p:cNvSpPr>
            <a:spLocks noGrp="1"/>
          </p:cNvSpPr>
          <p:nvPr>
            <p:ph type="title"/>
          </p:nvPr>
        </p:nvSpPr>
        <p:spPr>
          <a:xfrm>
            <a:off x="133165" y="-102465"/>
            <a:ext cx="7886700" cy="1325563"/>
          </a:xfrm>
        </p:spPr>
        <p:txBody>
          <a:bodyPr>
            <a:normAutofit/>
          </a:bodyPr>
          <a:lstStyle/>
          <a:p>
            <a:r>
              <a:rPr lang="en-US" sz="4000" b="1" dirty="0" smtClean="0"/>
              <a:t>Summary Products in Sequence…</a:t>
            </a:r>
            <a:endParaRPr lang="en-US" sz="40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5353" y="6480811"/>
            <a:ext cx="1905000" cy="285750"/>
          </a:xfrm>
          <a:prstGeom prst="rect">
            <a:avLst/>
          </a:prstGeom>
        </p:spPr>
      </p:pic>
    </p:spTree>
    <p:extLst>
      <p:ext uri="{BB962C8B-B14F-4D97-AF65-F5344CB8AC3E}">
        <p14:creationId xmlns:p14="http://schemas.microsoft.com/office/powerpoint/2010/main" val="224692986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982" y="3690851"/>
            <a:ext cx="8628239" cy="1325563"/>
          </a:xfrm>
        </p:spPr>
        <p:txBody>
          <a:bodyPr>
            <a:normAutofit/>
          </a:bodyPr>
          <a:lstStyle/>
          <a:p>
            <a:r>
              <a:rPr lang="en-US" sz="4000" dirty="0" smtClean="0"/>
              <a:t>Our Objectives Today &amp; Tomorrow:</a:t>
            </a:r>
            <a:endParaRPr lang="en-US" sz="4000" dirty="0"/>
          </a:p>
        </p:txBody>
      </p:sp>
      <p:sp>
        <p:nvSpPr>
          <p:cNvPr id="3" name="TextBox 2"/>
          <p:cNvSpPr txBox="1"/>
          <p:nvPr/>
        </p:nvSpPr>
        <p:spPr>
          <a:xfrm>
            <a:off x="327381" y="1280145"/>
            <a:ext cx="9460085"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What types of summary products will be most useful to ______</a:t>
            </a:r>
          </a:p>
          <a:p>
            <a:pPr marL="800100" lvl="1" indent="-342900">
              <a:buFont typeface="Arial" panose="020B0604020202020204" pitchFamily="34" charset="0"/>
              <a:buChar char="•"/>
            </a:pPr>
            <a:r>
              <a:rPr lang="en-US" sz="2400" dirty="0" smtClean="0"/>
              <a:t>Managers?</a:t>
            </a:r>
          </a:p>
          <a:p>
            <a:pPr marL="800100" lvl="1" indent="-342900">
              <a:buFont typeface="Arial" panose="020B0604020202020204" pitchFamily="34" charset="0"/>
              <a:buChar char="•"/>
            </a:pPr>
            <a:r>
              <a:rPr lang="en-US" sz="2400" dirty="0" smtClean="0"/>
              <a:t>Expert </a:t>
            </a:r>
            <a:r>
              <a:rPr lang="en-US" sz="2400" dirty="0" smtClean="0"/>
              <a:t>panels?</a:t>
            </a:r>
            <a:endParaRPr lang="en-US" sz="2400" dirty="0" smtClean="0"/>
          </a:p>
          <a:p>
            <a:pPr marL="800100" lvl="1" indent="-342900">
              <a:buFont typeface="Arial" panose="020B0604020202020204" pitchFamily="34" charset="0"/>
              <a:buChar char="•"/>
            </a:pPr>
            <a:r>
              <a:rPr lang="en-US" sz="2400" dirty="0" smtClean="0"/>
              <a:t>Sub-Basin Planners?</a:t>
            </a:r>
          </a:p>
          <a:p>
            <a:pPr marL="800100" lvl="1" indent="-342900">
              <a:buFont typeface="Arial" panose="020B0604020202020204" pitchFamily="34" charset="0"/>
              <a:buChar char="•"/>
            </a:pPr>
            <a:r>
              <a:rPr lang="en-US" sz="2400" dirty="0" err="1" smtClean="0"/>
              <a:t>ISRP</a:t>
            </a:r>
            <a:r>
              <a:rPr lang="en-US" sz="2400" dirty="0" smtClean="0"/>
              <a:t>?</a:t>
            </a:r>
          </a:p>
          <a:p>
            <a:pPr marL="800100" lvl="1" indent="-342900">
              <a:buFont typeface="Arial" panose="020B0604020202020204" pitchFamily="34" charset="0"/>
              <a:buChar char="•"/>
            </a:pPr>
            <a:endParaRPr lang="en-US" sz="2400" dirty="0" smtClean="0"/>
          </a:p>
        </p:txBody>
      </p:sp>
      <p:sp>
        <p:nvSpPr>
          <p:cNvPr id="4" name="Title 1"/>
          <p:cNvSpPr txBox="1">
            <a:spLocks/>
          </p:cNvSpPr>
          <p:nvPr/>
        </p:nvSpPr>
        <p:spPr>
          <a:xfrm>
            <a:off x="747184" y="220752"/>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Our Question to </a:t>
            </a:r>
            <a:r>
              <a:rPr lang="en-US" i="1" dirty="0" smtClean="0"/>
              <a:t>You</a:t>
            </a:r>
            <a:r>
              <a:rPr lang="en-US" dirty="0"/>
              <a:t> </a:t>
            </a:r>
            <a:r>
              <a:rPr lang="en-US" dirty="0" smtClean="0"/>
              <a:t>-</a:t>
            </a:r>
            <a:endParaRPr lang="en-US" dirty="0"/>
          </a:p>
        </p:txBody>
      </p:sp>
      <p:sp>
        <p:nvSpPr>
          <p:cNvPr id="5" name="TextBox 4"/>
          <p:cNvSpPr txBox="1"/>
          <p:nvPr/>
        </p:nvSpPr>
        <p:spPr>
          <a:xfrm>
            <a:off x="398644" y="4596555"/>
            <a:ext cx="8235240" cy="2308324"/>
          </a:xfrm>
          <a:prstGeom prst="rect">
            <a:avLst/>
          </a:prstGeom>
          <a:noFill/>
        </p:spPr>
        <p:txBody>
          <a:bodyPr wrap="square" rtlCol="0">
            <a:spAutoFit/>
          </a:bodyPr>
          <a:lstStyle/>
          <a:p>
            <a:pPr marL="342900" indent="-342900">
              <a:buFont typeface="Arial" panose="020B0604020202020204" pitchFamily="34" charset="0"/>
              <a:buChar char="•"/>
            </a:pPr>
            <a:r>
              <a:rPr lang="en-US" sz="2400" b="1" dirty="0" smtClean="0"/>
              <a:t>TODAY</a:t>
            </a:r>
            <a:r>
              <a:rPr lang="en-US" sz="2400" dirty="0" smtClean="0"/>
              <a:t>: Show you what we think would be useful and what </a:t>
            </a:r>
            <a:r>
              <a:rPr lang="en-US" sz="2400" dirty="0" err="1" smtClean="0"/>
              <a:t>ISEMP</a:t>
            </a:r>
            <a:r>
              <a:rPr lang="en-US" sz="2400" dirty="0" smtClean="0"/>
              <a:t>/</a:t>
            </a:r>
            <a:r>
              <a:rPr lang="en-US" sz="2400" dirty="0" err="1" smtClean="0"/>
              <a:t>CHaMP</a:t>
            </a:r>
            <a:r>
              <a:rPr lang="en-US" sz="2400" dirty="0" smtClean="0"/>
              <a:t> products can support directly delivery of summary products and decision support tools (the </a:t>
            </a:r>
            <a:r>
              <a:rPr lang="en-US" sz="2400" b="1" dirty="0" smtClean="0"/>
              <a:t>what</a:t>
            </a:r>
            <a:r>
              <a:rPr lang="en-US" sz="2400" dirty="0" smtClean="0"/>
              <a:t>)</a:t>
            </a:r>
          </a:p>
          <a:p>
            <a:pPr marL="342900" indent="-342900">
              <a:buFont typeface="Arial" panose="020B0604020202020204" pitchFamily="34" charset="0"/>
              <a:buChar char="•"/>
            </a:pPr>
            <a:r>
              <a:rPr lang="en-US" sz="2400" b="1" dirty="0" smtClean="0"/>
              <a:t>TOMORROW</a:t>
            </a:r>
            <a:r>
              <a:rPr lang="en-US" sz="2400" dirty="0" smtClean="0"/>
              <a:t>: Show you the science and tools behind delivery of this information (the </a:t>
            </a:r>
            <a:r>
              <a:rPr lang="en-US" sz="2400" b="1" dirty="0" smtClean="0"/>
              <a:t>how</a:t>
            </a:r>
            <a:r>
              <a:rPr lang="en-US" sz="2400" dirty="0" smtClean="0"/>
              <a:t>) &amp; status updates</a:t>
            </a:r>
          </a:p>
          <a:p>
            <a:pPr marL="800100" lvl="1" indent="-342900">
              <a:buFont typeface="Arial" panose="020B0604020202020204" pitchFamily="34" charset="0"/>
              <a:buChar char="•"/>
            </a:pPr>
            <a:endParaRPr lang="en-US" sz="2400" dirty="0" smtClean="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69228" t="56316" b="6140"/>
          <a:stretch/>
        </p:blipFill>
        <p:spPr>
          <a:xfrm>
            <a:off x="7581182" y="1783644"/>
            <a:ext cx="1431222" cy="1644338"/>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8764" t="78518" r="29384"/>
          <a:stretch/>
        </p:blipFill>
        <p:spPr>
          <a:xfrm>
            <a:off x="5326577" y="2122451"/>
            <a:ext cx="2054573" cy="993044"/>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315" t="59456" r="68193" b="8708"/>
          <a:stretch/>
        </p:blipFill>
        <p:spPr>
          <a:xfrm>
            <a:off x="3655309" y="1976863"/>
            <a:ext cx="1413404" cy="13896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1969175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857" y="120952"/>
            <a:ext cx="8406493" cy="1022049"/>
          </a:xfrm>
        </p:spPr>
        <p:txBody>
          <a:bodyPr>
            <a:noAutofit/>
          </a:bodyPr>
          <a:lstStyle/>
          <a:p>
            <a:r>
              <a:rPr lang="en-US" sz="4000" b="1" dirty="0" smtClean="0"/>
              <a:t>Start with </a:t>
            </a:r>
            <a:r>
              <a:rPr lang="en-US" sz="4000" b="1" dirty="0" smtClean="0"/>
              <a:t>Pre-Treatment </a:t>
            </a:r>
            <a:r>
              <a:rPr lang="en-US" sz="4000" b="1" dirty="0" smtClean="0"/>
              <a:t>Conditions</a:t>
            </a:r>
            <a:endParaRPr lang="en-US" sz="40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855" y="1361209"/>
            <a:ext cx="9357992" cy="78763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48840"/>
            <a:ext cx="9144000" cy="2560320"/>
          </a:xfrm>
          <a:prstGeom prst="rect">
            <a:avLst/>
          </a:prstGeom>
        </p:spPr>
      </p:pic>
      <p:sp>
        <p:nvSpPr>
          <p:cNvPr id="5" name="Rectangle 4"/>
          <p:cNvSpPr/>
          <p:nvPr/>
        </p:nvSpPr>
        <p:spPr>
          <a:xfrm>
            <a:off x="2951018" y="1143001"/>
            <a:ext cx="6192982" cy="375111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9053" t="34178" r="39743" b="24132"/>
          <a:stretch/>
        </p:blipFill>
        <p:spPr>
          <a:xfrm>
            <a:off x="4687909" y="2468488"/>
            <a:ext cx="4275227" cy="4073393"/>
          </a:xfrm>
          <a:prstGeom prst="rect">
            <a:avLst/>
          </a:prstGeom>
        </p:spPr>
      </p:pic>
    </p:spTree>
    <p:extLst>
      <p:ext uri="{BB962C8B-B14F-4D97-AF65-F5344CB8AC3E}">
        <p14:creationId xmlns:p14="http://schemas.microsoft.com/office/powerpoint/2010/main" val="127659014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4686148" cy="1325563"/>
          </a:xfrm>
        </p:spPr>
        <p:txBody>
          <a:bodyPr>
            <a:normAutofit fontScale="90000"/>
          </a:bodyPr>
          <a:lstStyle/>
          <a:p>
            <a:r>
              <a:rPr lang="en-US" dirty="0" err="1" smtClean="0"/>
              <a:t>KMQ</a:t>
            </a:r>
            <a:r>
              <a:rPr lang="en-US" dirty="0" smtClean="0"/>
              <a:t> 1:</a:t>
            </a:r>
            <a:br>
              <a:rPr lang="en-US" dirty="0" smtClean="0"/>
            </a:br>
            <a:r>
              <a:rPr lang="en-US" dirty="0" smtClean="0"/>
              <a:t>Summary Products</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315" t="59456" r="68193" b="8708"/>
          <a:stretch/>
        </p:blipFill>
        <p:spPr>
          <a:xfrm>
            <a:off x="55983" y="3140242"/>
            <a:ext cx="2955671" cy="2905995"/>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8996" t="35238" r="40263" b="27483"/>
          <a:stretch/>
        </p:blipFill>
        <p:spPr>
          <a:xfrm>
            <a:off x="5314798" y="-4283"/>
            <a:ext cx="3934315" cy="3389944"/>
          </a:xfrm>
          <a:prstGeom prst="rect">
            <a:avLst/>
          </a:prstGeom>
        </p:spPr>
      </p:pic>
      <p:sp>
        <p:nvSpPr>
          <p:cNvPr id="5" name="TextBox 4"/>
          <p:cNvSpPr txBox="1"/>
          <p:nvPr/>
        </p:nvSpPr>
        <p:spPr>
          <a:xfrm>
            <a:off x="1398855" y="2540778"/>
            <a:ext cx="4110123"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Directly from </a:t>
            </a:r>
            <a:r>
              <a:rPr lang="en-US" sz="2400" dirty="0" err="1" smtClean="0"/>
              <a:t>CHaMP</a:t>
            </a:r>
            <a:r>
              <a:rPr lang="en-US" sz="2400" dirty="0" smtClean="0"/>
              <a:t>/</a:t>
            </a:r>
            <a:r>
              <a:rPr lang="en-US" sz="2400" dirty="0" err="1" smtClean="0"/>
              <a:t>ISEMP</a:t>
            </a:r>
            <a:endParaRPr lang="en-US" sz="2400" dirty="0" smtClean="0"/>
          </a:p>
          <a:p>
            <a:pPr marL="800100" lvl="1" indent="-342900">
              <a:buFont typeface="Arial" panose="020B0604020202020204" pitchFamily="34" charset="0"/>
              <a:buChar char="•"/>
            </a:pPr>
            <a:r>
              <a:rPr lang="en-US" sz="2400" dirty="0" smtClean="0"/>
              <a:t>Geomorphic Condition</a:t>
            </a:r>
          </a:p>
          <a:p>
            <a:pPr marL="800100" lvl="1" indent="-342900">
              <a:buFont typeface="Arial" panose="020B0604020202020204" pitchFamily="34" charset="0"/>
              <a:buChar char="•"/>
            </a:pPr>
            <a:r>
              <a:rPr lang="en-US" sz="2400" dirty="0" smtClean="0"/>
              <a:t>Habitat Condition</a:t>
            </a:r>
          </a:p>
          <a:p>
            <a:pPr marL="800100" lvl="1" indent="-342900">
              <a:buFont typeface="Arial" panose="020B0604020202020204" pitchFamily="34" charset="0"/>
              <a:buChar char="•"/>
            </a:pPr>
            <a:r>
              <a:rPr lang="en-US" sz="2400" dirty="0" smtClean="0"/>
              <a:t>Population Condition</a:t>
            </a:r>
            <a:endParaRPr lang="en-US" sz="2400" dirty="0"/>
          </a:p>
        </p:txBody>
      </p:sp>
      <p:sp>
        <p:nvSpPr>
          <p:cNvPr id="6" name="TextBox 5"/>
          <p:cNvSpPr txBox="1"/>
          <p:nvPr/>
        </p:nvSpPr>
        <p:spPr>
          <a:xfrm>
            <a:off x="2793032" y="4361062"/>
            <a:ext cx="6136479"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Better Informed from </a:t>
            </a:r>
            <a:r>
              <a:rPr lang="en-US" sz="2400" dirty="0" err="1" smtClean="0"/>
              <a:t>CHaMP</a:t>
            </a:r>
            <a:r>
              <a:rPr lang="en-US" sz="2400" dirty="0" smtClean="0"/>
              <a:t>/</a:t>
            </a:r>
            <a:r>
              <a:rPr lang="en-US" sz="2400" dirty="0" err="1" smtClean="0"/>
              <a:t>ISEMP</a:t>
            </a:r>
            <a:endParaRPr lang="en-US" sz="2400" dirty="0" smtClean="0"/>
          </a:p>
          <a:p>
            <a:pPr marL="342900" indent="-342900">
              <a:buFont typeface="Arial" panose="020B0604020202020204" pitchFamily="34" charset="0"/>
              <a:buChar char="•"/>
            </a:pPr>
            <a:r>
              <a:rPr lang="en-US" sz="2400" dirty="0" smtClean="0"/>
              <a:t>Requires inventory of anthropogenically limiting factors</a:t>
            </a:r>
          </a:p>
          <a:p>
            <a:pPr marL="342900" indent="-342900">
              <a:buFont typeface="Arial" panose="020B0604020202020204" pitchFamily="34" charset="0"/>
              <a:buChar char="•"/>
            </a:pPr>
            <a:r>
              <a:rPr lang="en-US" sz="2400" dirty="0" smtClean="0"/>
              <a:t>May </a:t>
            </a:r>
            <a:r>
              <a:rPr lang="en-US" sz="2400" i="1" dirty="0" smtClean="0"/>
              <a:t>still </a:t>
            </a:r>
            <a:r>
              <a:rPr lang="en-US" sz="2400" dirty="0" smtClean="0"/>
              <a:t>require expert judgment to synthesize</a:t>
            </a:r>
          </a:p>
          <a:p>
            <a:endParaRPr lang="en-US" sz="2400" dirty="0" smtClean="0"/>
          </a:p>
        </p:txBody>
      </p:sp>
    </p:spTree>
    <p:extLst>
      <p:ext uri="{BB962C8B-B14F-4D97-AF65-F5344CB8AC3E}">
        <p14:creationId xmlns:p14="http://schemas.microsoft.com/office/powerpoint/2010/main" val="119190279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269" y="195793"/>
            <a:ext cx="7886700" cy="948519"/>
          </a:xfrm>
        </p:spPr>
        <p:txBody>
          <a:bodyPr/>
          <a:lstStyle/>
          <a:p>
            <a:r>
              <a:rPr lang="en-US" b="1" dirty="0" smtClean="0"/>
              <a:t>Habitat Condition</a:t>
            </a:r>
            <a:endParaRPr lang="en-US"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0363" y="0"/>
            <a:ext cx="1663733" cy="157638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5962" y="244699"/>
            <a:ext cx="7541789" cy="6858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5353" y="6480811"/>
            <a:ext cx="1905000" cy="285750"/>
          </a:xfrm>
          <a:prstGeom prst="rect">
            <a:avLst/>
          </a:prstGeom>
        </p:spPr>
      </p:pic>
      <p:pic>
        <p:nvPicPr>
          <p:cNvPr id="10" name="Picture 9"/>
          <p:cNvPicPr>
            <a:picLocks noChangeAspect="1"/>
          </p:cNvPicPr>
          <p:nvPr/>
        </p:nvPicPr>
        <p:blipFill>
          <a:blip r:embed="rId5"/>
          <a:stretch>
            <a:fillRect/>
          </a:stretch>
        </p:blipFill>
        <p:spPr>
          <a:xfrm>
            <a:off x="-756660" y="1313645"/>
            <a:ext cx="3306678" cy="1985768"/>
          </a:xfrm>
          <a:prstGeom prst="rect">
            <a:avLst/>
          </a:prstGeom>
        </p:spPr>
      </p:pic>
    </p:spTree>
    <p:extLst>
      <p:ext uri="{BB962C8B-B14F-4D97-AF65-F5344CB8AC3E}">
        <p14:creationId xmlns:p14="http://schemas.microsoft.com/office/powerpoint/2010/main" val="202119558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507" y="195792"/>
            <a:ext cx="7886700" cy="948519"/>
          </a:xfrm>
        </p:spPr>
        <p:txBody>
          <a:bodyPr/>
          <a:lstStyle/>
          <a:p>
            <a:r>
              <a:rPr lang="en-US" b="1" dirty="0" smtClean="0"/>
              <a:t>Population Condition</a:t>
            </a:r>
            <a:endParaRPr lang="en-US"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0363" y="0"/>
            <a:ext cx="1663733" cy="157638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5353" y="6480811"/>
            <a:ext cx="1905000" cy="28575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1007" y="1416029"/>
            <a:ext cx="4689492" cy="480204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6223" y="3796773"/>
            <a:ext cx="2902374" cy="2826913"/>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10676" y="3332675"/>
            <a:ext cx="1399515" cy="2491029"/>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51520" y="4546548"/>
            <a:ext cx="327660" cy="609600"/>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61852" y="1700744"/>
            <a:ext cx="2767445" cy="1653548"/>
          </a:xfrm>
          <a:prstGeom prst="rect">
            <a:avLst/>
          </a:prstGeom>
        </p:spPr>
      </p:pic>
    </p:spTree>
    <p:extLst>
      <p:ext uri="{BB962C8B-B14F-4D97-AF65-F5344CB8AC3E}">
        <p14:creationId xmlns:p14="http://schemas.microsoft.com/office/powerpoint/2010/main" val="263311786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5"/>
            <a:ext cx="9035142" cy="1197428"/>
          </a:xfrm>
        </p:spPr>
        <p:txBody>
          <a:bodyPr>
            <a:noAutofit/>
          </a:bodyPr>
          <a:lstStyle/>
          <a:p>
            <a:r>
              <a:rPr lang="en-US" sz="4000" b="1" dirty="0" smtClean="0"/>
              <a:t>Condition Synthesized into Limiting Factors for Specific Populations</a:t>
            </a:r>
            <a:endParaRPr lang="en-US" sz="40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855" y="1361209"/>
            <a:ext cx="9357992" cy="78763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48840"/>
            <a:ext cx="9144000" cy="2560320"/>
          </a:xfrm>
          <a:prstGeom prst="rect">
            <a:avLst/>
          </a:prstGeom>
        </p:spPr>
      </p:pic>
      <p:sp>
        <p:nvSpPr>
          <p:cNvPr id="5" name="Rectangle 4"/>
          <p:cNvSpPr/>
          <p:nvPr/>
        </p:nvSpPr>
        <p:spPr>
          <a:xfrm>
            <a:off x="2951018" y="1143001"/>
            <a:ext cx="6192982" cy="375111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9053" t="34178" r="39743" b="24132"/>
          <a:stretch/>
        </p:blipFill>
        <p:spPr>
          <a:xfrm>
            <a:off x="4687909" y="2468488"/>
            <a:ext cx="4275227" cy="4073393"/>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993" t="57633" r="68496" b="9821"/>
          <a:stretch/>
        </p:blipFill>
        <p:spPr>
          <a:xfrm>
            <a:off x="1679271" y="4257369"/>
            <a:ext cx="2446747" cy="2457572"/>
          </a:xfrm>
          <a:prstGeom prst="rect">
            <a:avLst/>
          </a:prstGeom>
        </p:spPr>
      </p:pic>
    </p:spTree>
    <p:extLst>
      <p:ext uri="{BB962C8B-B14F-4D97-AF65-F5344CB8AC3E}">
        <p14:creationId xmlns:p14="http://schemas.microsoft.com/office/powerpoint/2010/main" val="253695644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762" y="0"/>
            <a:ext cx="8751024" cy="1143001"/>
          </a:xfrm>
        </p:spPr>
        <p:txBody>
          <a:bodyPr>
            <a:noAutofit/>
          </a:bodyPr>
          <a:lstStyle/>
          <a:p>
            <a:r>
              <a:rPr lang="en-US" sz="4000" b="1" dirty="0" smtClean="0"/>
              <a:t>Planning – Projecting Scenarios of Condition</a:t>
            </a:r>
            <a:endParaRPr lang="en-US" sz="40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855" y="1361209"/>
            <a:ext cx="9357992" cy="78763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48840"/>
            <a:ext cx="9144000" cy="2560320"/>
          </a:xfrm>
          <a:prstGeom prst="rect">
            <a:avLst/>
          </a:prstGeom>
        </p:spPr>
      </p:pic>
      <p:sp>
        <p:nvSpPr>
          <p:cNvPr id="5" name="Rectangle 4"/>
          <p:cNvSpPr/>
          <p:nvPr/>
        </p:nvSpPr>
        <p:spPr>
          <a:xfrm>
            <a:off x="4443210" y="1143001"/>
            <a:ext cx="4700789" cy="375111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951018" y="1143001"/>
            <a:ext cx="1492191" cy="53125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7622" t="33240" r="37444" b="14742"/>
          <a:stretch/>
        </p:blipFill>
        <p:spPr>
          <a:xfrm>
            <a:off x="6413679" y="1077463"/>
            <a:ext cx="2582213" cy="507285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7854" y="4863853"/>
            <a:ext cx="1238518" cy="1238518"/>
          </a:xfrm>
          <a:prstGeom prst="rect">
            <a:avLst/>
          </a:prstGeom>
        </p:spPr>
      </p:pic>
    </p:spTree>
    <p:extLst>
      <p:ext uri="{BB962C8B-B14F-4D97-AF65-F5344CB8AC3E}">
        <p14:creationId xmlns:p14="http://schemas.microsoft.com/office/powerpoint/2010/main" val="57334235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4686148" cy="1325563"/>
          </a:xfrm>
        </p:spPr>
        <p:txBody>
          <a:bodyPr>
            <a:normAutofit fontScale="90000"/>
          </a:bodyPr>
          <a:lstStyle/>
          <a:p>
            <a:r>
              <a:rPr lang="en-US" dirty="0" err="1" smtClean="0"/>
              <a:t>KMQ</a:t>
            </a:r>
            <a:r>
              <a:rPr lang="en-US" dirty="0" smtClean="0"/>
              <a:t> 2:</a:t>
            </a:r>
            <a:br>
              <a:rPr lang="en-US" dirty="0" smtClean="0"/>
            </a:br>
            <a:r>
              <a:rPr lang="en-US" dirty="0" smtClean="0"/>
              <a:t>Summary Products</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8764" t="78518" r="29384"/>
          <a:stretch/>
        </p:blipFill>
        <p:spPr>
          <a:xfrm>
            <a:off x="191916" y="3470363"/>
            <a:ext cx="6037610" cy="2918178"/>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40080" t="35225" r="38530" b="17861"/>
          <a:stretch/>
        </p:blipFill>
        <p:spPr>
          <a:xfrm>
            <a:off x="6666260" y="79023"/>
            <a:ext cx="2318777" cy="4788779"/>
          </a:xfrm>
          <a:prstGeom prst="rect">
            <a:avLst/>
          </a:prstGeom>
        </p:spPr>
      </p:pic>
      <p:sp>
        <p:nvSpPr>
          <p:cNvPr id="7" name="TextBox 6"/>
          <p:cNvSpPr txBox="1"/>
          <p:nvPr/>
        </p:nvSpPr>
        <p:spPr>
          <a:xfrm>
            <a:off x="191916" y="2063223"/>
            <a:ext cx="2619018"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Can be directly produced from </a:t>
            </a:r>
            <a:r>
              <a:rPr lang="en-US" sz="2400" dirty="0" err="1" smtClean="0"/>
              <a:t>CHaMP</a:t>
            </a:r>
            <a:r>
              <a:rPr lang="en-US" sz="2400" dirty="0" smtClean="0"/>
              <a:t>/</a:t>
            </a:r>
            <a:r>
              <a:rPr lang="en-US" sz="2400" dirty="0" err="1" smtClean="0"/>
              <a:t>ISEMP</a:t>
            </a:r>
            <a:endParaRPr lang="en-US" sz="2400" dirty="0" smtClean="0"/>
          </a:p>
        </p:txBody>
      </p:sp>
      <p:sp>
        <p:nvSpPr>
          <p:cNvPr id="8" name="TextBox 7"/>
          <p:cNvSpPr txBox="1"/>
          <p:nvPr/>
        </p:nvSpPr>
        <p:spPr>
          <a:xfrm>
            <a:off x="2810934" y="1576801"/>
            <a:ext cx="3448750"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Can be better </a:t>
            </a:r>
            <a:r>
              <a:rPr lang="en-US" sz="2400" i="1" dirty="0" smtClean="0"/>
              <a:t>informed</a:t>
            </a:r>
            <a:r>
              <a:rPr lang="en-US" sz="2400" dirty="0"/>
              <a:t> </a:t>
            </a:r>
            <a:r>
              <a:rPr lang="en-US" sz="2400" dirty="0" smtClean="0"/>
              <a:t>by </a:t>
            </a:r>
            <a:r>
              <a:rPr lang="en-US" sz="2400" dirty="0" err="1" smtClean="0"/>
              <a:t>CHaMP</a:t>
            </a:r>
            <a:r>
              <a:rPr lang="en-US" sz="2400" dirty="0" smtClean="0"/>
              <a:t>/</a:t>
            </a:r>
            <a:r>
              <a:rPr lang="en-US" sz="2400" dirty="0" err="1" smtClean="0"/>
              <a:t>ISEMP</a:t>
            </a:r>
            <a:r>
              <a:rPr lang="en-US" sz="2400" dirty="0" smtClean="0"/>
              <a:t>/</a:t>
            </a:r>
            <a:r>
              <a:rPr lang="en-US" sz="2400" dirty="0" err="1" smtClean="0"/>
              <a:t>AEM</a:t>
            </a:r>
            <a:endParaRPr lang="en-US" sz="2400" dirty="0" smtClean="0"/>
          </a:p>
          <a:p>
            <a:pPr marL="342900" indent="-342900">
              <a:buFont typeface="Arial" panose="020B0604020202020204" pitchFamily="34" charset="0"/>
              <a:buChar char="•"/>
            </a:pPr>
            <a:r>
              <a:rPr lang="en-US" sz="2400" dirty="0" smtClean="0"/>
              <a:t>Still requires expert and stakeholder input (e.g. Atlas)</a:t>
            </a:r>
          </a:p>
        </p:txBody>
      </p:sp>
      <p:sp>
        <p:nvSpPr>
          <p:cNvPr id="9" name="TextBox 8"/>
          <p:cNvSpPr txBox="1"/>
          <p:nvPr/>
        </p:nvSpPr>
        <p:spPr>
          <a:xfrm>
            <a:off x="5971822" y="4929452"/>
            <a:ext cx="3172178"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t>Can be better </a:t>
            </a:r>
            <a:r>
              <a:rPr lang="en-US" sz="2400" i="1" dirty="0"/>
              <a:t>informed</a:t>
            </a:r>
            <a:r>
              <a:rPr lang="en-US" sz="2400" dirty="0"/>
              <a:t> by </a:t>
            </a:r>
            <a:r>
              <a:rPr lang="en-US" sz="2400" dirty="0" err="1"/>
              <a:t>CHaMP</a:t>
            </a:r>
            <a:r>
              <a:rPr lang="en-US" sz="2400" dirty="0"/>
              <a:t>/</a:t>
            </a:r>
            <a:r>
              <a:rPr lang="en-US" sz="2400" dirty="0" err="1"/>
              <a:t>ISEMP</a:t>
            </a:r>
            <a:r>
              <a:rPr lang="en-US" sz="2400" dirty="0"/>
              <a:t>/</a:t>
            </a:r>
            <a:r>
              <a:rPr lang="en-US" sz="2400" dirty="0" err="1"/>
              <a:t>AEM</a:t>
            </a:r>
            <a:endParaRPr lang="en-US" sz="2400" dirty="0"/>
          </a:p>
          <a:p>
            <a:pPr marL="342900" indent="-342900">
              <a:buFont typeface="Arial" panose="020B0604020202020204" pitchFamily="34" charset="0"/>
              <a:buChar char="•"/>
            </a:pPr>
            <a:r>
              <a:rPr lang="en-US" sz="2400" dirty="0"/>
              <a:t>Still requires expert </a:t>
            </a:r>
            <a:r>
              <a:rPr lang="en-US" sz="2400" dirty="0" smtClean="0"/>
              <a:t>designers…</a:t>
            </a:r>
            <a:endParaRPr lang="en-US" sz="2400" dirty="0"/>
          </a:p>
        </p:txBody>
      </p:sp>
      <p:sp>
        <p:nvSpPr>
          <p:cNvPr id="10" name="Down Arrow 9"/>
          <p:cNvSpPr/>
          <p:nvPr/>
        </p:nvSpPr>
        <p:spPr>
          <a:xfrm>
            <a:off x="1227799" y="3347994"/>
            <a:ext cx="315412" cy="4956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rot="1653021">
            <a:off x="3566319" y="3570498"/>
            <a:ext cx="384792" cy="6046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rot="7954410">
            <a:off x="5670578" y="5463822"/>
            <a:ext cx="394493" cy="6199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243954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103" y="95821"/>
            <a:ext cx="7886700" cy="1325563"/>
          </a:xfrm>
        </p:spPr>
        <p:txBody>
          <a:bodyPr/>
          <a:lstStyle/>
          <a:p>
            <a:r>
              <a:rPr lang="en-US" b="1" dirty="0" smtClean="0"/>
              <a:t>Geomorphic Recovery Potential</a:t>
            </a:r>
            <a:endParaRPr lang="en-US"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9550" y="190682"/>
            <a:ext cx="1674450" cy="16744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6817" y="1326523"/>
            <a:ext cx="7815674" cy="5252133"/>
          </a:xfrm>
          <a:prstGeom prst="rect">
            <a:avLst/>
          </a:prstGeom>
        </p:spPr>
      </p:pic>
      <p:pic>
        <p:nvPicPr>
          <p:cNvPr id="6" name="Picture 5"/>
          <p:cNvPicPr>
            <a:picLocks noChangeAspect="1"/>
          </p:cNvPicPr>
          <p:nvPr/>
        </p:nvPicPr>
        <p:blipFill>
          <a:blip r:embed="rId4"/>
          <a:stretch>
            <a:fillRect/>
          </a:stretch>
        </p:blipFill>
        <p:spPr>
          <a:xfrm>
            <a:off x="-785612" y="1326523"/>
            <a:ext cx="3551682" cy="213290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5353" y="6480811"/>
            <a:ext cx="1905000" cy="285750"/>
          </a:xfrm>
          <a:prstGeom prst="rect">
            <a:avLst/>
          </a:prstGeom>
        </p:spPr>
      </p:pic>
    </p:spTree>
    <p:extLst>
      <p:ext uri="{BB962C8B-B14F-4D97-AF65-F5344CB8AC3E}">
        <p14:creationId xmlns:p14="http://schemas.microsoft.com/office/powerpoint/2010/main" val="36960741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855" y="84665"/>
            <a:ext cx="8847786" cy="1143001"/>
          </a:xfrm>
        </p:spPr>
        <p:txBody>
          <a:bodyPr>
            <a:noAutofit/>
          </a:bodyPr>
          <a:lstStyle/>
          <a:p>
            <a:r>
              <a:rPr lang="en-US" sz="4000" b="1" dirty="0" smtClean="0"/>
              <a:t>Planning – Culminates in Plans &amp; Designs</a:t>
            </a:r>
            <a:endParaRPr lang="en-US" sz="40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855" y="1361209"/>
            <a:ext cx="9357992" cy="78763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48840"/>
            <a:ext cx="9144000" cy="2560320"/>
          </a:xfrm>
          <a:prstGeom prst="rect">
            <a:avLst/>
          </a:prstGeom>
        </p:spPr>
      </p:pic>
      <p:sp>
        <p:nvSpPr>
          <p:cNvPr id="5" name="Rectangle 4"/>
          <p:cNvSpPr/>
          <p:nvPr/>
        </p:nvSpPr>
        <p:spPr>
          <a:xfrm>
            <a:off x="4443210" y="1143001"/>
            <a:ext cx="4700789" cy="375111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951018" y="1143001"/>
            <a:ext cx="1492191" cy="53125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7622" t="33240" r="37444" b="14742"/>
          <a:stretch/>
        </p:blipFill>
        <p:spPr>
          <a:xfrm>
            <a:off x="6413679" y="1077463"/>
            <a:ext cx="2582213" cy="5072859"/>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8425" t="78873" r="28602"/>
          <a:stretch/>
        </p:blipFill>
        <p:spPr>
          <a:xfrm>
            <a:off x="2033649" y="4550426"/>
            <a:ext cx="4641496" cy="2148839"/>
          </a:xfrm>
          <a:prstGeom prst="rect">
            <a:avLst/>
          </a:prstGeom>
        </p:spPr>
      </p:pic>
    </p:spTree>
    <p:extLst>
      <p:ext uri="{BB962C8B-B14F-4D97-AF65-F5344CB8AC3E}">
        <p14:creationId xmlns:p14="http://schemas.microsoft.com/office/powerpoint/2010/main" val="122500992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702" y="60329"/>
            <a:ext cx="7886700" cy="1011389"/>
          </a:xfrm>
        </p:spPr>
        <p:txBody>
          <a:bodyPr>
            <a:normAutofit fontScale="90000"/>
          </a:bodyPr>
          <a:lstStyle/>
          <a:p>
            <a:r>
              <a:rPr lang="en-US" b="1" dirty="0" smtClean="0"/>
              <a:t>A </a:t>
            </a:r>
            <a:r>
              <a:rPr lang="en-US" b="1" strike="sngStrike" dirty="0" smtClean="0"/>
              <a:t>Opportunistic</a:t>
            </a:r>
            <a:r>
              <a:rPr lang="en-US" b="1" dirty="0" smtClean="0"/>
              <a:t> Strategic Plan…</a:t>
            </a:r>
            <a:endParaRPr lang="en-US"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7729" y="646924"/>
            <a:ext cx="6666271" cy="611963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5353" y="6480811"/>
            <a:ext cx="1905000" cy="285750"/>
          </a:xfrm>
          <a:prstGeom prst="rect">
            <a:avLst/>
          </a:prstGeom>
        </p:spPr>
      </p:pic>
      <p:pic>
        <p:nvPicPr>
          <p:cNvPr id="6" name="Picture 5"/>
          <p:cNvPicPr>
            <a:picLocks noChangeAspect="1"/>
          </p:cNvPicPr>
          <p:nvPr/>
        </p:nvPicPr>
        <p:blipFill>
          <a:blip r:embed="rId4"/>
          <a:stretch>
            <a:fillRect/>
          </a:stretch>
        </p:blipFill>
        <p:spPr>
          <a:xfrm>
            <a:off x="-652483" y="1307691"/>
            <a:ext cx="3562831" cy="2139596"/>
          </a:xfrm>
          <a:prstGeom prst="rect">
            <a:avLst/>
          </a:prstGeom>
        </p:spPr>
      </p:pic>
    </p:spTree>
    <p:extLst>
      <p:ext uri="{BB962C8B-B14F-4D97-AF65-F5344CB8AC3E}">
        <p14:creationId xmlns:p14="http://schemas.microsoft.com/office/powerpoint/2010/main" val="295204312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010" y="398992"/>
            <a:ext cx="8162834" cy="1325563"/>
          </a:xfrm>
        </p:spPr>
        <p:txBody>
          <a:bodyPr>
            <a:normAutofit fontScale="90000"/>
          </a:bodyPr>
          <a:lstStyle/>
          <a:p>
            <a:r>
              <a:rPr lang="en-US" dirty="0" smtClean="0"/>
              <a:t>We are NOT Proposing That </a:t>
            </a:r>
            <a:r>
              <a:rPr lang="en-US" dirty="0" err="1" smtClean="0"/>
              <a:t>ISEMP</a:t>
            </a:r>
            <a:r>
              <a:rPr lang="en-US" dirty="0" smtClean="0"/>
              <a:t> &amp; </a:t>
            </a:r>
            <a:r>
              <a:rPr lang="en-US" dirty="0" err="1" smtClean="0"/>
              <a:t>CHaMP</a:t>
            </a:r>
            <a:r>
              <a:rPr lang="en-US" dirty="0" smtClean="0"/>
              <a:t> Alone Can Provide All the Answers…</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7939" r="17933" b="14168"/>
          <a:stretch/>
        </p:blipFill>
        <p:spPr>
          <a:xfrm>
            <a:off x="5557109" y="1992858"/>
            <a:ext cx="3586891" cy="4520830"/>
          </a:xfrm>
          <a:prstGeom prst="rect">
            <a:avLst/>
          </a:prstGeom>
        </p:spPr>
      </p:pic>
      <p:sp>
        <p:nvSpPr>
          <p:cNvPr id="4" name="TextBox 3"/>
          <p:cNvSpPr txBox="1"/>
          <p:nvPr/>
        </p:nvSpPr>
        <p:spPr>
          <a:xfrm>
            <a:off x="428010" y="1879969"/>
            <a:ext cx="5532524" cy="4154983"/>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Answers to some </a:t>
            </a:r>
            <a:r>
              <a:rPr lang="en-US" sz="2400" dirty="0" err="1" smtClean="0"/>
              <a:t>KMQs</a:t>
            </a:r>
            <a:r>
              <a:rPr lang="en-US" sz="2400" dirty="0" smtClean="0"/>
              <a:t> already being provided by others (e.g. expert panels)</a:t>
            </a:r>
          </a:p>
          <a:p>
            <a:pPr marL="342900" indent="-342900">
              <a:buFont typeface="Arial" panose="020B0604020202020204" pitchFamily="34" charset="0"/>
              <a:buChar char="•"/>
            </a:pPr>
            <a:r>
              <a:rPr lang="en-US" sz="2400" dirty="0" smtClean="0"/>
              <a:t>Some </a:t>
            </a:r>
            <a:r>
              <a:rPr lang="en-US" sz="2400" dirty="0" err="1" smtClean="0"/>
              <a:t>KMQs</a:t>
            </a:r>
            <a:r>
              <a:rPr lang="en-US" sz="2400" dirty="0" smtClean="0"/>
              <a:t> </a:t>
            </a:r>
            <a:r>
              <a:rPr lang="en-US" sz="2400" b="1" dirty="0" smtClean="0"/>
              <a:t>can not be answered by science and data alone </a:t>
            </a:r>
            <a:r>
              <a:rPr lang="en-US" sz="2400" dirty="0" smtClean="0"/>
              <a:t>(we need experts, stake holders and decision makers)</a:t>
            </a:r>
          </a:p>
          <a:p>
            <a:pPr marL="342900" indent="-342900">
              <a:buFont typeface="Arial" panose="020B0604020202020204" pitchFamily="34" charset="0"/>
              <a:buChar char="•"/>
            </a:pPr>
            <a:r>
              <a:rPr lang="en-US" sz="2400" i="1" dirty="0" smtClean="0"/>
              <a:t>Better</a:t>
            </a:r>
            <a:r>
              <a:rPr lang="en-US" sz="2400" dirty="0" smtClean="0"/>
              <a:t> information is now emerging from BPA’s RME </a:t>
            </a:r>
            <a:r>
              <a:rPr lang="en-US" sz="2400" dirty="0" smtClean="0"/>
              <a:t>efforts</a:t>
            </a:r>
            <a:endParaRPr lang="en-US" sz="2400" dirty="0" smtClean="0"/>
          </a:p>
          <a:p>
            <a:pPr marL="342900" indent="-342900">
              <a:buFont typeface="Arial" panose="020B0604020202020204" pitchFamily="34" charset="0"/>
              <a:buChar char="•"/>
            </a:pPr>
            <a:r>
              <a:rPr lang="en-US" sz="2400" dirty="0" smtClean="0"/>
              <a:t>Community </a:t>
            </a:r>
            <a:r>
              <a:rPr lang="en-US" sz="2400" dirty="0" smtClean="0"/>
              <a:t>should </a:t>
            </a:r>
            <a:r>
              <a:rPr lang="en-US" sz="2400" dirty="0" smtClean="0"/>
              <a:t>use best available information to address KMQs as it emerges</a:t>
            </a:r>
            <a:endParaRPr lang="en-US" sz="2400" dirty="0"/>
          </a:p>
        </p:txBody>
      </p:sp>
    </p:spTree>
    <p:extLst>
      <p:ext uri="{BB962C8B-B14F-4D97-AF65-F5344CB8AC3E}">
        <p14:creationId xmlns:p14="http://schemas.microsoft.com/office/powerpoint/2010/main" val="17649434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43" y="133048"/>
            <a:ext cx="8817994" cy="1009953"/>
          </a:xfrm>
        </p:spPr>
        <p:txBody>
          <a:bodyPr>
            <a:noAutofit/>
          </a:bodyPr>
          <a:lstStyle/>
          <a:p>
            <a:r>
              <a:rPr lang="en-US" sz="4000" b="1" dirty="0" smtClean="0"/>
              <a:t>Tributary Improvement Actions Take Place</a:t>
            </a:r>
            <a:endParaRPr lang="en-US" sz="40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855" y="1361209"/>
            <a:ext cx="9357992" cy="78763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48840"/>
            <a:ext cx="9144000" cy="2560320"/>
          </a:xfrm>
          <a:prstGeom prst="rect">
            <a:avLst/>
          </a:prstGeom>
        </p:spPr>
      </p:pic>
      <p:sp>
        <p:nvSpPr>
          <p:cNvPr id="5" name="Rectangle 4"/>
          <p:cNvSpPr/>
          <p:nvPr/>
        </p:nvSpPr>
        <p:spPr>
          <a:xfrm>
            <a:off x="4572000" y="1582994"/>
            <a:ext cx="4571999" cy="331112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7714" y="2936471"/>
            <a:ext cx="670041" cy="799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9715" y="2936471"/>
            <a:ext cx="2803465" cy="2845517"/>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4916" y="4825912"/>
            <a:ext cx="1654166" cy="1518524"/>
          </a:xfrm>
          <a:prstGeom prst="rect">
            <a:avLst/>
          </a:prstGeom>
        </p:spPr>
      </p:pic>
      <p:sp>
        <p:nvSpPr>
          <p:cNvPr id="11" name="TextBox 10"/>
          <p:cNvSpPr txBox="1"/>
          <p:nvPr/>
        </p:nvSpPr>
        <p:spPr>
          <a:xfrm>
            <a:off x="648929" y="5073446"/>
            <a:ext cx="2880852" cy="646331"/>
          </a:xfrm>
          <a:prstGeom prst="rect">
            <a:avLst/>
          </a:prstGeom>
          <a:noFill/>
        </p:spPr>
        <p:txBody>
          <a:bodyPr wrap="square" rtlCol="0">
            <a:spAutoFit/>
          </a:bodyPr>
          <a:lstStyle/>
          <a:p>
            <a:r>
              <a:rPr lang="en-US" dirty="0" smtClean="0"/>
              <a:t>According to a strategic plan… </a:t>
            </a:r>
            <a:endParaRPr lang="en-US" dirty="0"/>
          </a:p>
        </p:txBody>
      </p:sp>
    </p:spTree>
    <p:extLst>
      <p:ext uri="{BB962C8B-B14F-4D97-AF65-F5344CB8AC3E}">
        <p14:creationId xmlns:p14="http://schemas.microsoft.com/office/powerpoint/2010/main" val="289023344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4686148" cy="1325563"/>
          </a:xfrm>
        </p:spPr>
        <p:txBody>
          <a:bodyPr>
            <a:normAutofit fontScale="90000"/>
          </a:bodyPr>
          <a:lstStyle/>
          <a:p>
            <a:r>
              <a:rPr lang="en-US" dirty="0" err="1" smtClean="0"/>
              <a:t>KMQ</a:t>
            </a:r>
            <a:r>
              <a:rPr lang="en-US" dirty="0" smtClean="0"/>
              <a:t> 3:</a:t>
            </a:r>
            <a:br>
              <a:rPr lang="en-US" dirty="0" smtClean="0"/>
            </a:br>
            <a:r>
              <a:rPr lang="en-US" dirty="0" smtClean="0"/>
              <a:t>Summary Products</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9228" t="56316" b="6140"/>
          <a:stretch/>
        </p:blipFill>
        <p:spPr>
          <a:xfrm>
            <a:off x="6063557" y="3330222"/>
            <a:ext cx="2890330" cy="3320716"/>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41475" t="35226" r="18843" b="25926"/>
          <a:stretch/>
        </p:blipFill>
        <p:spPr>
          <a:xfrm>
            <a:off x="5508979" y="154449"/>
            <a:ext cx="3444908" cy="3175773"/>
          </a:xfrm>
          <a:prstGeom prst="rect">
            <a:avLst/>
          </a:prstGeom>
        </p:spPr>
      </p:pic>
      <p:sp>
        <p:nvSpPr>
          <p:cNvPr id="7" name="TextBox 6"/>
          <p:cNvSpPr txBox="1"/>
          <p:nvPr/>
        </p:nvSpPr>
        <p:spPr>
          <a:xfrm>
            <a:off x="496716" y="4390415"/>
            <a:ext cx="4707462"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BPA already delivering through cbfish.org (Taurus)</a:t>
            </a:r>
          </a:p>
          <a:p>
            <a:endParaRPr lang="en-US" sz="2400" dirty="0"/>
          </a:p>
        </p:txBody>
      </p:sp>
      <p:sp>
        <p:nvSpPr>
          <p:cNvPr id="8" name="Down Arrow 7"/>
          <p:cNvSpPr/>
          <p:nvPr/>
        </p:nvSpPr>
        <p:spPr>
          <a:xfrm rot="16200000">
            <a:off x="5420852" y="5121885"/>
            <a:ext cx="315412" cy="9377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stretch>
            <a:fillRect/>
          </a:stretch>
        </p:blipFill>
        <p:spPr>
          <a:xfrm>
            <a:off x="2527236" y="5402443"/>
            <a:ext cx="2284989" cy="376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Down Arrow 9"/>
          <p:cNvSpPr/>
          <p:nvPr/>
        </p:nvSpPr>
        <p:spPr>
          <a:xfrm rot="17450590">
            <a:off x="6092541" y="3376292"/>
            <a:ext cx="315412" cy="9377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356095" y="2376996"/>
            <a:ext cx="4707462"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err="1" smtClean="0"/>
              <a:t>ISEMP</a:t>
            </a:r>
            <a:r>
              <a:rPr lang="en-US" sz="2400" dirty="0" smtClean="0"/>
              <a:t>/CHAMP/</a:t>
            </a:r>
            <a:r>
              <a:rPr lang="en-US" sz="2400" dirty="0" err="1" smtClean="0"/>
              <a:t>AEM</a:t>
            </a:r>
            <a:r>
              <a:rPr lang="en-US" sz="2400" dirty="0" smtClean="0"/>
              <a:t> specifically designed to provide assessments</a:t>
            </a:r>
          </a:p>
          <a:p>
            <a:pPr marL="342900" indent="-342900">
              <a:buFont typeface="Arial" panose="020B0604020202020204" pitchFamily="34" charset="0"/>
              <a:buChar char="•"/>
            </a:pPr>
            <a:r>
              <a:rPr lang="en-US" sz="2400" dirty="0" err="1" smtClean="0"/>
              <a:t>IMWs</a:t>
            </a:r>
            <a:r>
              <a:rPr lang="en-US" sz="2400" dirty="0" smtClean="0"/>
              <a:t> provide example of how</a:t>
            </a:r>
          </a:p>
          <a:p>
            <a:pPr marL="342900" indent="-342900">
              <a:buFont typeface="Arial" panose="020B0604020202020204" pitchFamily="34" charset="0"/>
              <a:buChar char="•"/>
            </a:pPr>
            <a:r>
              <a:rPr lang="en-US" sz="2400" dirty="0" smtClean="0"/>
              <a:t>Lifecycle models </a:t>
            </a:r>
          </a:p>
          <a:p>
            <a:endParaRPr lang="en-US" sz="2400" dirty="0"/>
          </a:p>
        </p:txBody>
      </p:sp>
    </p:spTree>
    <p:extLst>
      <p:ext uri="{BB962C8B-B14F-4D97-AF65-F5344CB8AC3E}">
        <p14:creationId xmlns:p14="http://schemas.microsoft.com/office/powerpoint/2010/main" val="32998028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animBg="1"/>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87" y="-5374"/>
            <a:ext cx="7886700" cy="1158874"/>
          </a:xfrm>
        </p:spPr>
        <p:txBody>
          <a:bodyPr>
            <a:normAutofit/>
          </a:bodyPr>
          <a:lstStyle/>
          <a:p>
            <a:r>
              <a:rPr lang="en-US" sz="4000" b="1" dirty="0" smtClean="0"/>
              <a:t>And there are maps for that…</a:t>
            </a:r>
            <a:endParaRPr lang="en-US" sz="40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666136"/>
            <a:ext cx="6610531" cy="619186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0970" y="188145"/>
            <a:ext cx="1573161" cy="1596758"/>
          </a:xfrm>
          <a:prstGeom prst="rect">
            <a:avLst/>
          </a:prstGeom>
        </p:spPr>
      </p:pic>
      <p:pic>
        <p:nvPicPr>
          <p:cNvPr id="5" name="Picture 4"/>
          <p:cNvPicPr>
            <a:picLocks noChangeAspect="1"/>
          </p:cNvPicPr>
          <p:nvPr/>
        </p:nvPicPr>
        <p:blipFill>
          <a:blip r:embed="rId4"/>
          <a:stretch>
            <a:fillRect/>
          </a:stretch>
        </p:blipFill>
        <p:spPr>
          <a:xfrm>
            <a:off x="-754044" y="1475648"/>
            <a:ext cx="3782380" cy="227144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5353" y="6480811"/>
            <a:ext cx="1905000" cy="285750"/>
          </a:xfrm>
          <a:prstGeom prst="rect">
            <a:avLst/>
          </a:prstGeom>
        </p:spPr>
      </p:pic>
    </p:spTree>
    <p:extLst>
      <p:ext uri="{BB962C8B-B14F-4D97-AF65-F5344CB8AC3E}">
        <p14:creationId xmlns:p14="http://schemas.microsoft.com/office/powerpoint/2010/main" val="235385681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457" y="388307"/>
            <a:ext cx="8579679" cy="754694"/>
          </a:xfrm>
        </p:spPr>
        <p:txBody>
          <a:bodyPr>
            <a:normAutofit fontScale="90000"/>
          </a:bodyPr>
          <a:lstStyle/>
          <a:p>
            <a:r>
              <a:rPr lang="en-US" sz="4000" b="1" dirty="0" smtClean="0"/>
              <a:t>So then what? We Wait &amp; Assess Again</a:t>
            </a:r>
            <a:endParaRPr lang="en-US" sz="40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855" y="1361209"/>
            <a:ext cx="9357992" cy="78763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48840"/>
            <a:ext cx="9144000" cy="2560320"/>
          </a:xfrm>
          <a:prstGeom prst="rect">
            <a:avLst/>
          </a:prstGeom>
        </p:spPr>
      </p:pic>
      <p:sp>
        <p:nvSpPr>
          <p:cNvPr id="5" name="Rectangle 4"/>
          <p:cNvSpPr/>
          <p:nvPr/>
        </p:nvSpPr>
        <p:spPr>
          <a:xfrm>
            <a:off x="4572000" y="1582994"/>
            <a:ext cx="4571999" cy="331112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1703" t="36077" r="18074" b="25555"/>
          <a:stretch/>
        </p:blipFill>
        <p:spPr>
          <a:xfrm>
            <a:off x="4673296" y="2761564"/>
            <a:ext cx="4289840" cy="3845075"/>
          </a:xfrm>
          <a:prstGeom prst="rect">
            <a:avLst/>
          </a:prstGeom>
        </p:spPr>
      </p:pic>
    </p:spTree>
    <p:extLst>
      <p:ext uri="{BB962C8B-B14F-4D97-AF65-F5344CB8AC3E}">
        <p14:creationId xmlns:p14="http://schemas.microsoft.com/office/powerpoint/2010/main" val="308474397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8963136" cy="1143001"/>
          </a:xfrm>
        </p:spPr>
        <p:txBody>
          <a:bodyPr>
            <a:noAutofit/>
          </a:bodyPr>
          <a:lstStyle/>
          <a:p>
            <a:r>
              <a:rPr lang="en-US" sz="4000" b="1" dirty="0" smtClean="0"/>
              <a:t>We Compare </a:t>
            </a:r>
            <a:r>
              <a:rPr lang="en-US" sz="4000" b="1" dirty="0" smtClean="0"/>
              <a:t>Pre- </a:t>
            </a:r>
            <a:r>
              <a:rPr lang="en-US" sz="4000" b="1" dirty="0" smtClean="0"/>
              <a:t>and </a:t>
            </a:r>
            <a:r>
              <a:rPr lang="en-US" sz="4000" b="1" dirty="0" smtClean="0"/>
              <a:t>Post- </a:t>
            </a:r>
            <a:r>
              <a:rPr lang="en-US" sz="4000" b="1" dirty="0" smtClean="0"/>
              <a:t>Condition</a:t>
            </a:r>
            <a:endParaRPr lang="en-US" sz="40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855" y="1361209"/>
            <a:ext cx="9357992" cy="78763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48840"/>
            <a:ext cx="9144000" cy="2560320"/>
          </a:xfrm>
          <a:prstGeom prst="rect">
            <a:avLst/>
          </a:prstGeom>
        </p:spPr>
      </p:pic>
      <p:sp>
        <p:nvSpPr>
          <p:cNvPr id="11" name="TextBox 10"/>
          <p:cNvSpPr txBox="1"/>
          <p:nvPr/>
        </p:nvSpPr>
        <p:spPr>
          <a:xfrm>
            <a:off x="648928" y="5073446"/>
            <a:ext cx="7826477" cy="523220"/>
          </a:xfrm>
          <a:prstGeom prst="rect">
            <a:avLst/>
          </a:prstGeom>
          <a:noFill/>
        </p:spPr>
        <p:txBody>
          <a:bodyPr wrap="square" rtlCol="0">
            <a:spAutoFit/>
          </a:bodyPr>
          <a:lstStyle/>
          <a:p>
            <a:r>
              <a:rPr lang="en-US" sz="2800" dirty="0" smtClean="0"/>
              <a:t>But expectations for timing of responses will vary…</a:t>
            </a:r>
            <a:endParaRPr lang="en-US" sz="2800" dirty="0"/>
          </a:p>
        </p:txBody>
      </p:sp>
    </p:spTree>
    <p:extLst>
      <p:ext uri="{BB962C8B-B14F-4D97-AF65-F5344CB8AC3E}">
        <p14:creationId xmlns:p14="http://schemas.microsoft.com/office/powerpoint/2010/main" val="177251410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8127999" cy="1244600"/>
          </a:xfrm>
        </p:spPr>
        <p:txBody>
          <a:bodyPr>
            <a:normAutofit/>
          </a:bodyPr>
          <a:lstStyle/>
          <a:p>
            <a:r>
              <a:rPr lang="en-US" sz="4000" b="1" dirty="0" smtClean="0"/>
              <a:t>We Compare </a:t>
            </a:r>
            <a:r>
              <a:rPr lang="en-US" sz="4000" b="1" dirty="0" smtClean="0"/>
              <a:t>Pre- </a:t>
            </a:r>
            <a:r>
              <a:rPr lang="en-US" sz="4000" b="1" dirty="0" smtClean="0"/>
              <a:t>and </a:t>
            </a:r>
            <a:r>
              <a:rPr lang="en-US" sz="4000" b="1" dirty="0" smtClean="0"/>
              <a:t>Post- </a:t>
            </a:r>
            <a:r>
              <a:rPr lang="en-US" sz="4000" b="1" dirty="0" smtClean="0"/>
              <a:t>Condition</a:t>
            </a:r>
            <a:endParaRPr lang="en-US" sz="4000" b="1" dirty="0"/>
          </a:p>
        </p:txBody>
      </p:sp>
      <p:sp>
        <p:nvSpPr>
          <p:cNvPr id="11" name="TextBox 10"/>
          <p:cNvSpPr txBox="1"/>
          <p:nvPr/>
        </p:nvSpPr>
        <p:spPr>
          <a:xfrm>
            <a:off x="760056" y="5532049"/>
            <a:ext cx="7826477" cy="523220"/>
          </a:xfrm>
          <a:prstGeom prst="rect">
            <a:avLst/>
          </a:prstGeom>
          <a:noFill/>
        </p:spPr>
        <p:txBody>
          <a:bodyPr wrap="square" rtlCol="0">
            <a:spAutoFit/>
          </a:bodyPr>
          <a:lstStyle/>
          <a:p>
            <a:r>
              <a:rPr lang="en-US" sz="2800" dirty="0" smtClean="0"/>
              <a:t>Physical responses may be detected relatively fast…</a:t>
            </a:r>
            <a:endParaRPr lang="en-US" sz="28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24139" y="1404785"/>
            <a:ext cx="4362884" cy="396731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002" y="1564559"/>
            <a:ext cx="4011475" cy="3647768"/>
          </a:xfrm>
          <a:prstGeom prst="rect">
            <a:avLst/>
          </a:prstGeom>
        </p:spPr>
      </p:pic>
      <p:sp>
        <p:nvSpPr>
          <p:cNvPr id="9" name="TextBox 8"/>
          <p:cNvSpPr txBox="1"/>
          <p:nvPr/>
        </p:nvSpPr>
        <p:spPr>
          <a:xfrm>
            <a:off x="221003" y="1172057"/>
            <a:ext cx="3377604" cy="523220"/>
          </a:xfrm>
          <a:prstGeom prst="rect">
            <a:avLst/>
          </a:prstGeom>
          <a:noFill/>
        </p:spPr>
        <p:txBody>
          <a:bodyPr wrap="square" rtlCol="0">
            <a:spAutoFit/>
          </a:bodyPr>
          <a:lstStyle/>
          <a:p>
            <a:r>
              <a:rPr lang="en-US" sz="2800" b="1" dirty="0" smtClean="0"/>
              <a:t>Pre Habitat Condition</a:t>
            </a:r>
            <a:endParaRPr lang="en-US" sz="2800" b="1" dirty="0"/>
          </a:p>
        </p:txBody>
      </p:sp>
      <p:sp>
        <p:nvSpPr>
          <p:cNvPr id="10" name="TextBox 9"/>
          <p:cNvSpPr txBox="1"/>
          <p:nvPr/>
        </p:nvSpPr>
        <p:spPr>
          <a:xfrm>
            <a:off x="4673295" y="1143175"/>
            <a:ext cx="4105390" cy="523220"/>
          </a:xfrm>
          <a:prstGeom prst="rect">
            <a:avLst/>
          </a:prstGeom>
          <a:noFill/>
        </p:spPr>
        <p:txBody>
          <a:bodyPr wrap="square" rtlCol="0">
            <a:spAutoFit/>
          </a:bodyPr>
          <a:lstStyle/>
          <a:p>
            <a:r>
              <a:rPr lang="en-US" sz="2800" b="1" dirty="0" smtClean="0"/>
              <a:t>+5 Years Habitat Condition</a:t>
            </a:r>
            <a:endParaRPr lang="en-US" sz="2800" b="1"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5353" y="6480811"/>
            <a:ext cx="1905000" cy="285750"/>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9782" y="83958"/>
            <a:ext cx="1033502" cy="979243"/>
          </a:xfrm>
          <a:prstGeom prst="rect">
            <a:avLst/>
          </a:prstGeom>
        </p:spPr>
      </p:pic>
    </p:spTree>
    <p:extLst>
      <p:ext uri="{BB962C8B-B14F-4D97-AF65-F5344CB8AC3E}">
        <p14:creationId xmlns:p14="http://schemas.microsoft.com/office/powerpoint/2010/main" val="182618102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757" y="0"/>
            <a:ext cx="8189043" cy="1231899"/>
          </a:xfrm>
        </p:spPr>
        <p:txBody>
          <a:bodyPr>
            <a:normAutofit/>
          </a:bodyPr>
          <a:lstStyle/>
          <a:p>
            <a:r>
              <a:rPr lang="en-US" sz="4000" b="1" dirty="0" smtClean="0"/>
              <a:t>We Compare </a:t>
            </a:r>
            <a:r>
              <a:rPr lang="en-US" sz="4000" b="1" dirty="0" smtClean="0"/>
              <a:t>Pre- </a:t>
            </a:r>
            <a:r>
              <a:rPr lang="en-US" sz="4000" b="1" dirty="0" smtClean="0"/>
              <a:t>and </a:t>
            </a:r>
            <a:r>
              <a:rPr lang="en-US" sz="4000" b="1" dirty="0" smtClean="0"/>
              <a:t>Post- </a:t>
            </a:r>
            <a:r>
              <a:rPr lang="en-US" sz="4000" b="1" dirty="0" smtClean="0"/>
              <a:t>Condition</a:t>
            </a:r>
            <a:endParaRPr lang="en-US" sz="4000" b="1" dirty="0"/>
          </a:p>
        </p:txBody>
      </p:sp>
      <p:sp>
        <p:nvSpPr>
          <p:cNvPr id="11" name="TextBox 10"/>
          <p:cNvSpPr txBox="1"/>
          <p:nvPr/>
        </p:nvSpPr>
        <p:spPr>
          <a:xfrm>
            <a:off x="113068" y="5052670"/>
            <a:ext cx="4562169" cy="954107"/>
          </a:xfrm>
          <a:prstGeom prst="rect">
            <a:avLst/>
          </a:prstGeom>
          <a:noFill/>
        </p:spPr>
        <p:txBody>
          <a:bodyPr wrap="square" rtlCol="0">
            <a:spAutoFit/>
          </a:bodyPr>
          <a:lstStyle/>
          <a:p>
            <a:r>
              <a:rPr lang="en-US" sz="2800" dirty="0" smtClean="0"/>
              <a:t>Fish population responses may take longer to detect</a:t>
            </a:r>
            <a:endParaRPr lang="en-US" sz="2800" dirty="0"/>
          </a:p>
        </p:txBody>
      </p:sp>
      <p:sp>
        <p:nvSpPr>
          <p:cNvPr id="9" name="TextBox 8"/>
          <p:cNvSpPr txBox="1"/>
          <p:nvPr/>
        </p:nvSpPr>
        <p:spPr>
          <a:xfrm>
            <a:off x="221003" y="1172057"/>
            <a:ext cx="3377604" cy="461665"/>
          </a:xfrm>
          <a:prstGeom prst="rect">
            <a:avLst/>
          </a:prstGeom>
          <a:noFill/>
        </p:spPr>
        <p:txBody>
          <a:bodyPr wrap="square" rtlCol="0">
            <a:spAutoFit/>
          </a:bodyPr>
          <a:lstStyle/>
          <a:p>
            <a:r>
              <a:rPr lang="en-US" sz="2400" b="1" dirty="0" smtClean="0"/>
              <a:t>Pre Population Condition</a:t>
            </a:r>
            <a:endParaRPr lang="en-US" sz="2400" b="1" dirty="0"/>
          </a:p>
        </p:txBody>
      </p:sp>
      <p:sp>
        <p:nvSpPr>
          <p:cNvPr id="10" name="TextBox 9"/>
          <p:cNvSpPr txBox="1"/>
          <p:nvPr/>
        </p:nvSpPr>
        <p:spPr>
          <a:xfrm>
            <a:off x="3784962" y="3165245"/>
            <a:ext cx="1776666" cy="461665"/>
          </a:xfrm>
          <a:prstGeom prst="rect">
            <a:avLst/>
          </a:prstGeom>
          <a:noFill/>
        </p:spPr>
        <p:txBody>
          <a:bodyPr wrap="square" rtlCol="0">
            <a:spAutoFit/>
          </a:bodyPr>
          <a:lstStyle/>
          <a:p>
            <a:r>
              <a:rPr lang="en-US" sz="2400" b="1" dirty="0" smtClean="0"/>
              <a:t>+5 Years</a:t>
            </a:r>
            <a:endParaRPr lang="en-US" sz="24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987" y="1708262"/>
            <a:ext cx="3010169" cy="3082413"/>
          </a:xfrm>
          <a:prstGeom prst="rect">
            <a:avLst/>
          </a:prstGeom>
        </p:spPr>
      </p:pic>
      <p:sp>
        <p:nvSpPr>
          <p:cNvPr id="12" name="TextBox 11"/>
          <p:cNvSpPr txBox="1"/>
          <p:nvPr/>
        </p:nvSpPr>
        <p:spPr>
          <a:xfrm>
            <a:off x="5485716" y="3165245"/>
            <a:ext cx="1776666" cy="461665"/>
          </a:xfrm>
          <a:prstGeom prst="rect">
            <a:avLst/>
          </a:prstGeom>
          <a:noFill/>
        </p:spPr>
        <p:txBody>
          <a:bodyPr wrap="square" rtlCol="0">
            <a:spAutoFit/>
          </a:bodyPr>
          <a:lstStyle/>
          <a:p>
            <a:r>
              <a:rPr lang="en-US" sz="2400" b="1" dirty="0" smtClean="0"/>
              <a:t>+10 Years</a:t>
            </a:r>
            <a:endParaRPr lang="en-US" sz="2400" b="1" dirty="0"/>
          </a:p>
        </p:txBody>
      </p:sp>
      <p:sp>
        <p:nvSpPr>
          <p:cNvPr id="13" name="TextBox 12"/>
          <p:cNvSpPr txBox="1"/>
          <p:nvPr/>
        </p:nvSpPr>
        <p:spPr>
          <a:xfrm>
            <a:off x="7186470" y="3165245"/>
            <a:ext cx="1776666" cy="461665"/>
          </a:xfrm>
          <a:prstGeom prst="rect">
            <a:avLst/>
          </a:prstGeom>
          <a:noFill/>
        </p:spPr>
        <p:txBody>
          <a:bodyPr wrap="square" rtlCol="0">
            <a:spAutoFit/>
          </a:bodyPr>
          <a:lstStyle/>
          <a:p>
            <a:r>
              <a:rPr lang="en-US" sz="2400" b="1" dirty="0" smtClean="0"/>
              <a:t>+20 Years</a:t>
            </a:r>
            <a:endParaRPr lang="en-US" sz="2400"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6914" y="3660281"/>
            <a:ext cx="1952452" cy="199931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3707" y="3660281"/>
            <a:ext cx="1958145" cy="2005140"/>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16193" y="3660281"/>
            <a:ext cx="1952452" cy="1999311"/>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5353" y="6480811"/>
            <a:ext cx="1905000" cy="285750"/>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69782" y="83958"/>
            <a:ext cx="1033502" cy="979243"/>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61628" y="1028266"/>
            <a:ext cx="2707837" cy="2092114"/>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1409" y="2876150"/>
            <a:ext cx="1074420" cy="1914525"/>
          </a:xfrm>
          <a:prstGeom prst="rect">
            <a:avLst/>
          </a:prstGeom>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2837" y="3899276"/>
            <a:ext cx="245745" cy="457200"/>
          </a:xfrm>
          <a:prstGeom prst="rect">
            <a:avLst/>
          </a:prstGeom>
        </p:spPr>
      </p:pic>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41657" y="5311155"/>
            <a:ext cx="645930" cy="1149706"/>
          </a:xfrm>
          <a:prstGeom prst="rect">
            <a:avLst/>
          </a:prstGeom>
        </p:spPr>
      </p:pic>
      <p:pic>
        <p:nvPicPr>
          <p:cNvPr id="22" name="Picture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30238" y="5311155"/>
            <a:ext cx="645930" cy="1149706"/>
          </a:xfrm>
          <a:prstGeom prst="rect">
            <a:avLst/>
          </a:prstGeom>
        </p:spPr>
      </p:pic>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91655" y="5311155"/>
            <a:ext cx="645930" cy="1149706"/>
          </a:xfrm>
          <a:prstGeom prst="rect">
            <a:avLst/>
          </a:prstGeom>
        </p:spPr>
      </p:pic>
      <p:pic>
        <p:nvPicPr>
          <p:cNvPr id="24" name="Picture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74410" y="5732976"/>
            <a:ext cx="198120" cy="422910"/>
          </a:xfrm>
          <a:prstGeom prst="rect">
            <a:avLst/>
          </a:prstGeom>
        </p:spPr>
      </p:pic>
      <p:pic>
        <p:nvPicPr>
          <p:cNvPr id="25" name="Picture 2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71748" y="5664650"/>
            <a:ext cx="198120" cy="293370"/>
          </a:xfrm>
          <a:prstGeom prst="rect">
            <a:avLst/>
          </a:prstGeom>
        </p:spPr>
      </p:pic>
      <p:pic>
        <p:nvPicPr>
          <p:cNvPr id="26" name="Picture 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941617" y="5554055"/>
            <a:ext cx="186690" cy="293370"/>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44732" y="1625591"/>
            <a:ext cx="2323225" cy="1388127"/>
          </a:xfrm>
          <a:prstGeom prst="rect">
            <a:avLst/>
          </a:prstGeom>
        </p:spPr>
      </p:pic>
    </p:spTree>
    <p:extLst>
      <p:ext uri="{BB962C8B-B14F-4D97-AF65-F5344CB8AC3E}">
        <p14:creationId xmlns:p14="http://schemas.microsoft.com/office/powerpoint/2010/main" val="328515536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129" y="88900"/>
            <a:ext cx="8589734" cy="1216463"/>
          </a:xfrm>
        </p:spPr>
        <p:txBody>
          <a:bodyPr>
            <a:noAutofit/>
          </a:bodyPr>
          <a:lstStyle/>
          <a:p>
            <a:r>
              <a:rPr lang="en-US" sz="4000" b="1" dirty="0" smtClean="0"/>
              <a:t>But Effectiveness is About More </a:t>
            </a:r>
            <a:r>
              <a:rPr lang="en-US" sz="4000" b="1" dirty="0" smtClean="0"/>
              <a:t>Than Just </a:t>
            </a:r>
            <a:r>
              <a:rPr lang="en-US" sz="4000" b="1" dirty="0" smtClean="0"/>
              <a:t>Status &amp; Trend</a:t>
            </a:r>
            <a:endParaRPr lang="en-US" sz="40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855" y="1361209"/>
            <a:ext cx="9357992" cy="78763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67890"/>
            <a:ext cx="9144000" cy="252222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1703" t="36077" r="18074" b="25555"/>
          <a:stretch/>
        </p:blipFill>
        <p:spPr>
          <a:xfrm>
            <a:off x="3011156" y="4090219"/>
            <a:ext cx="3004950" cy="2693401"/>
          </a:xfrm>
          <a:prstGeom prst="rect">
            <a:avLst/>
          </a:prstGeom>
        </p:spPr>
      </p:pic>
    </p:spTree>
    <p:extLst>
      <p:ext uri="{BB962C8B-B14F-4D97-AF65-F5344CB8AC3E}">
        <p14:creationId xmlns:p14="http://schemas.microsoft.com/office/powerpoint/2010/main" val="245181036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731" y="-1"/>
            <a:ext cx="7886700" cy="1231901"/>
          </a:xfrm>
        </p:spPr>
        <p:txBody>
          <a:bodyPr>
            <a:normAutofit/>
          </a:bodyPr>
          <a:lstStyle/>
          <a:p>
            <a:r>
              <a:rPr lang="en-US" sz="4000" b="1" dirty="0" smtClean="0"/>
              <a:t>Look At Effectiveness of </a:t>
            </a:r>
            <a:r>
              <a:rPr lang="en-US" sz="4000" b="1" dirty="0" smtClean="0"/>
              <a:t>Actions as Interim Measures</a:t>
            </a:r>
            <a:endParaRPr lang="en-US" sz="40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3192" y="688258"/>
            <a:ext cx="6586913" cy="616974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8805" y="69748"/>
            <a:ext cx="1248708" cy="1267439"/>
          </a:xfrm>
          <a:prstGeom prst="rect">
            <a:avLst/>
          </a:prstGeom>
        </p:spPr>
      </p:pic>
      <p:sp>
        <p:nvSpPr>
          <p:cNvPr id="5" name="TextBox 4"/>
          <p:cNvSpPr txBox="1"/>
          <p:nvPr/>
        </p:nvSpPr>
        <p:spPr>
          <a:xfrm>
            <a:off x="152397" y="4201447"/>
            <a:ext cx="2669461" cy="1815882"/>
          </a:xfrm>
          <a:prstGeom prst="rect">
            <a:avLst/>
          </a:prstGeom>
          <a:noFill/>
        </p:spPr>
        <p:txBody>
          <a:bodyPr wrap="square" rtlCol="0">
            <a:spAutoFit/>
          </a:bodyPr>
          <a:lstStyle/>
          <a:p>
            <a:r>
              <a:rPr lang="en-US" sz="2800" dirty="0" smtClean="0"/>
              <a:t>For habitat, look only where improvements made</a:t>
            </a:r>
            <a:endParaRPr lang="en-US" sz="280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78413"/>
            <a:ext cx="2693630" cy="252303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5353" y="6480811"/>
            <a:ext cx="1905000" cy="285750"/>
          </a:xfrm>
          <a:prstGeom prst="rect">
            <a:avLst/>
          </a:prstGeom>
        </p:spPr>
      </p:pic>
      <p:pic>
        <p:nvPicPr>
          <p:cNvPr id="9" name="Picture 8"/>
          <p:cNvPicPr>
            <a:picLocks noChangeAspect="1"/>
          </p:cNvPicPr>
          <p:nvPr/>
        </p:nvPicPr>
        <p:blipFill>
          <a:blip r:embed="rId6"/>
          <a:stretch>
            <a:fillRect/>
          </a:stretch>
        </p:blipFill>
        <p:spPr>
          <a:xfrm>
            <a:off x="6981701" y="1678413"/>
            <a:ext cx="2047108" cy="1229355"/>
          </a:xfrm>
          <a:prstGeom prst="rect">
            <a:avLst/>
          </a:prstGeom>
        </p:spPr>
      </p:pic>
    </p:spTree>
    <p:extLst>
      <p:ext uri="{BB962C8B-B14F-4D97-AF65-F5344CB8AC3E}">
        <p14:creationId xmlns:p14="http://schemas.microsoft.com/office/powerpoint/2010/main" val="5007508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Population Responses &amp; Effectiveness at Each Population</a:t>
            </a:r>
            <a:endParaRPr lang="en-US"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1690689"/>
            <a:ext cx="4009084" cy="452692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508" y="2297249"/>
            <a:ext cx="4050767" cy="394612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5353" y="6480811"/>
            <a:ext cx="1905000" cy="28575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1651" y="5095311"/>
            <a:ext cx="995013" cy="1009938"/>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2306" y="5110659"/>
            <a:ext cx="1033502" cy="97924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3593" y="2064426"/>
            <a:ext cx="1954172" cy="1167617"/>
          </a:xfrm>
          <a:prstGeom prst="rect">
            <a:avLst/>
          </a:prstGeom>
        </p:spPr>
      </p:pic>
    </p:spTree>
    <p:extLst>
      <p:ext uri="{BB962C8B-B14F-4D97-AF65-F5344CB8AC3E}">
        <p14:creationId xmlns:p14="http://schemas.microsoft.com/office/powerpoint/2010/main" val="352041523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Down Arrow 38"/>
          <p:cNvSpPr/>
          <p:nvPr/>
        </p:nvSpPr>
        <p:spPr>
          <a:xfrm rot="14556443">
            <a:off x="4036211" y="4058957"/>
            <a:ext cx="385010" cy="19052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27097" y="19051"/>
            <a:ext cx="4697303" cy="900139"/>
          </a:xfrm>
        </p:spPr>
        <p:txBody>
          <a:bodyPr/>
          <a:lstStyle/>
          <a:p>
            <a:r>
              <a:rPr lang="en-US" b="1" dirty="0" smtClean="0"/>
              <a:t>A Shared Vision:</a:t>
            </a:r>
            <a:endParaRPr lang="en-US" b="1" dirty="0"/>
          </a:p>
        </p:txBody>
      </p:sp>
      <p:sp>
        <p:nvSpPr>
          <p:cNvPr id="46" name="TextBox 45"/>
          <p:cNvSpPr txBox="1"/>
          <p:nvPr/>
        </p:nvSpPr>
        <p:spPr>
          <a:xfrm>
            <a:off x="246227" y="2809428"/>
            <a:ext cx="740908" cy="523220"/>
          </a:xfrm>
          <a:prstGeom prst="rect">
            <a:avLst/>
          </a:prstGeom>
          <a:noFill/>
        </p:spPr>
        <p:txBody>
          <a:bodyPr wrap="none" rtlCol="0">
            <a:spAutoFit/>
          </a:bodyPr>
          <a:lstStyle/>
          <a:p>
            <a:pPr algn="ctr"/>
            <a:r>
              <a:rPr lang="en-US" sz="2800" dirty="0" smtClean="0"/>
              <a:t>PRE</a:t>
            </a:r>
            <a:endParaRPr lang="en-US" sz="2800" dirty="0"/>
          </a:p>
        </p:txBody>
      </p:sp>
      <p:sp>
        <p:nvSpPr>
          <p:cNvPr id="49" name="TextBox 48"/>
          <p:cNvSpPr txBox="1"/>
          <p:nvPr/>
        </p:nvSpPr>
        <p:spPr>
          <a:xfrm>
            <a:off x="7758293" y="2657028"/>
            <a:ext cx="947871" cy="523220"/>
          </a:xfrm>
          <a:prstGeom prst="rect">
            <a:avLst/>
          </a:prstGeom>
          <a:noFill/>
        </p:spPr>
        <p:txBody>
          <a:bodyPr wrap="none" rtlCol="0">
            <a:spAutoFit/>
          </a:bodyPr>
          <a:lstStyle/>
          <a:p>
            <a:r>
              <a:rPr lang="en-US" sz="2800" dirty="0" smtClean="0"/>
              <a:t>POST</a:t>
            </a:r>
            <a:endParaRPr lang="en-US" sz="2800" dirty="0"/>
          </a:p>
        </p:txBody>
      </p:sp>
      <p:sp>
        <p:nvSpPr>
          <p:cNvPr id="52" name="TextBox 51"/>
          <p:cNvSpPr txBox="1"/>
          <p:nvPr/>
        </p:nvSpPr>
        <p:spPr>
          <a:xfrm>
            <a:off x="2892741" y="2767270"/>
            <a:ext cx="2461058" cy="1384995"/>
          </a:xfrm>
          <a:prstGeom prst="rect">
            <a:avLst/>
          </a:prstGeom>
          <a:noFill/>
        </p:spPr>
        <p:txBody>
          <a:bodyPr wrap="none" rtlCol="0">
            <a:spAutoFit/>
          </a:bodyPr>
          <a:lstStyle/>
          <a:p>
            <a:pPr algn="ctr"/>
            <a:r>
              <a:rPr lang="en-US" sz="2800" dirty="0" smtClean="0"/>
              <a:t>TRIBUTARY</a:t>
            </a:r>
          </a:p>
          <a:p>
            <a:pPr algn="ctr"/>
            <a:r>
              <a:rPr lang="en-US" sz="2800" dirty="0" smtClean="0"/>
              <a:t>IMPROVEMENT</a:t>
            </a:r>
          </a:p>
          <a:p>
            <a:pPr algn="ctr"/>
            <a:r>
              <a:rPr lang="en-US" sz="2800" dirty="0" smtClean="0"/>
              <a:t>ACTIONS</a:t>
            </a:r>
            <a:endParaRPr lang="en-US" sz="28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272" y="2842280"/>
            <a:ext cx="2081013" cy="3708195"/>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9236" y="2873596"/>
            <a:ext cx="2081013" cy="370819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8453" y="4561610"/>
            <a:ext cx="573405" cy="10668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6012" y="3524783"/>
            <a:ext cx="653415" cy="1026795"/>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8741" y="902989"/>
            <a:ext cx="2143125" cy="219456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9627" y="942702"/>
            <a:ext cx="2143125" cy="2194560"/>
          </a:xfrm>
          <a:prstGeom prst="rect">
            <a:avLst/>
          </a:prstGeom>
        </p:spPr>
      </p:pic>
      <p:grpSp>
        <p:nvGrpSpPr>
          <p:cNvPr id="13" name="Group 12"/>
          <p:cNvGrpSpPr/>
          <p:nvPr/>
        </p:nvGrpSpPr>
        <p:grpSpPr>
          <a:xfrm>
            <a:off x="6430819" y="398094"/>
            <a:ext cx="2497281" cy="1517098"/>
            <a:chOff x="6430819" y="398094"/>
            <a:chExt cx="2497281" cy="1517098"/>
          </a:xfrm>
        </p:grpSpPr>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30819" y="398094"/>
              <a:ext cx="2497281" cy="1517098"/>
            </a:xfrm>
            <a:prstGeom prst="rect">
              <a:avLst/>
            </a:prstGeom>
          </p:spPr>
        </p:pic>
        <p:sp>
          <p:nvSpPr>
            <p:cNvPr id="9" name="TextBox 8"/>
            <p:cNvSpPr txBox="1"/>
            <p:nvPr/>
          </p:nvSpPr>
          <p:spPr>
            <a:xfrm>
              <a:off x="6705600" y="522225"/>
              <a:ext cx="2026920" cy="213434"/>
            </a:xfrm>
            <a:prstGeom prst="rect">
              <a:avLst/>
            </a:prstGeom>
            <a:solidFill>
              <a:schemeClr val="bg1"/>
            </a:solidFill>
            <a:ln>
              <a:noFill/>
            </a:ln>
          </p:spPr>
          <p:txBody>
            <a:bodyPr wrap="square" rtlCol="0" anchor="ctr">
              <a:spAutoFit/>
            </a:bodyPr>
            <a:lstStyle/>
            <a:p>
              <a:pPr algn="ctr"/>
              <a:r>
                <a:rPr lang="en-US" sz="1500" dirty="0" smtClean="0">
                  <a:latin typeface="Arial"/>
                  <a:cs typeface="Arial"/>
                </a:rPr>
                <a:t>Habitat Condition</a:t>
              </a:r>
              <a:endParaRPr lang="en-US" sz="1500" dirty="0">
                <a:latin typeface="Arial"/>
                <a:cs typeface="Arial"/>
              </a:endParaRPr>
            </a:p>
          </p:txBody>
        </p:sp>
      </p:grpSp>
      <p:sp>
        <p:nvSpPr>
          <p:cNvPr id="18" name="Down Arrow 17"/>
          <p:cNvSpPr/>
          <p:nvPr/>
        </p:nvSpPr>
        <p:spPr>
          <a:xfrm rot="16200000">
            <a:off x="3401211" y="1049056"/>
            <a:ext cx="385010" cy="19052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1409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500"/>
                                        <p:tgtEl>
                                          <p:spTgt spid="3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52" grpId="0"/>
      <p:bldP spid="1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061"/>
          <a:stretch/>
        </p:blipFill>
        <p:spPr>
          <a:xfrm>
            <a:off x="133165" y="1007917"/>
            <a:ext cx="8877670" cy="5756563"/>
          </a:xfrm>
          <a:prstGeom prst="rect">
            <a:avLst/>
          </a:prstGeom>
        </p:spPr>
      </p:pic>
      <p:sp>
        <p:nvSpPr>
          <p:cNvPr id="2" name="Title 1"/>
          <p:cNvSpPr>
            <a:spLocks noGrp="1"/>
          </p:cNvSpPr>
          <p:nvPr>
            <p:ph type="title"/>
          </p:nvPr>
        </p:nvSpPr>
        <p:spPr>
          <a:xfrm>
            <a:off x="133165" y="74181"/>
            <a:ext cx="7886700" cy="931656"/>
          </a:xfrm>
        </p:spPr>
        <p:txBody>
          <a:bodyPr>
            <a:normAutofit/>
          </a:bodyPr>
          <a:lstStyle/>
          <a:p>
            <a:r>
              <a:rPr lang="en-US" sz="4000" b="1" dirty="0" smtClean="0"/>
              <a:t>Summary Products in Context</a:t>
            </a:r>
            <a:endParaRPr lang="en-US" sz="40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5353" y="6480811"/>
            <a:ext cx="1905000" cy="285750"/>
          </a:xfrm>
          <a:prstGeom prst="rect">
            <a:avLst/>
          </a:prstGeom>
        </p:spPr>
      </p:pic>
    </p:spTree>
    <p:extLst>
      <p:ext uri="{BB962C8B-B14F-4D97-AF65-F5344CB8AC3E}">
        <p14:creationId xmlns:p14="http://schemas.microsoft.com/office/powerpoint/2010/main" val="345385767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0277" y="365127"/>
            <a:ext cx="3860223" cy="663574"/>
          </a:xfrm>
        </p:spPr>
        <p:txBody>
          <a:bodyPr>
            <a:normAutofit fontScale="90000"/>
          </a:bodyPr>
          <a:lstStyle/>
          <a:p>
            <a:r>
              <a:rPr lang="en-US" dirty="0" smtClean="0"/>
              <a:t>Scope to</a:t>
            </a:r>
            <a:br>
              <a:rPr lang="en-US" dirty="0" smtClean="0"/>
            </a:br>
            <a:r>
              <a:rPr lang="en-US" dirty="0" smtClean="0"/>
              <a:t>Adjust:</a:t>
            </a:r>
            <a:endParaRPr lang="en-US" dirty="0"/>
          </a:p>
        </p:txBody>
      </p:sp>
      <p:sp>
        <p:nvSpPr>
          <p:cNvPr id="5" name="TextBox 4"/>
          <p:cNvSpPr txBox="1"/>
          <p:nvPr/>
        </p:nvSpPr>
        <p:spPr>
          <a:xfrm>
            <a:off x="149957" y="1516854"/>
            <a:ext cx="2576943" cy="830997"/>
          </a:xfrm>
          <a:prstGeom prst="rect">
            <a:avLst/>
          </a:prstGeom>
          <a:noFill/>
        </p:spPr>
        <p:txBody>
          <a:bodyPr wrap="square" rtlCol="0">
            <a:spAutoFit/>
          </a:bodyPr>
          <a:lstStyle/>
          <a:p>
            <a:r>
              <a:rPr lang="en-US" sz="2400" dirty="0" smtClean="0"/>
              <a:t>Adaptive Management</a:t>
            </a:r>
            <a:endParaRPr lang="en-US" sz="2400" dirty="0"/>
          </a:p>
        </p:txBody>
      </p:sp>
      <p:pic>
        <p:nvPicPr>
          <p:cNvPr id="2" name="Picture 1" descr="BPA_BubbleFramework_wQues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100" y="0"/>
            <a:ext cx="7282832" cy="6858000"/>
          </a:xfrm>
          <a:prstGeom prst="rect">
            <a:avLst/>
          </a:prstGeom>
        </p:spPr>
      </p:pic>
    </p:spTree>
    <p:extLst>
      <p:ext uri="{BB962C8B-B14F-4D97-AF65-F5344CB8AC3E}">
        <p14:creationId xmlns:p14="http://schemas.microsoft.com/office/powerpoint/2010/main" val="268535163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8207" y="50173"/>
            <a:ext cx="2552745" cy="2042306"/>
          </a:xfrm>
        </p:spPr>
        <p:txBody>
          <a:bodyPr>
            <a:normAutofit/>
          </a:bodyPr>
          <a:lstStyle/>
          <a:p>
            <a:r>
              <a:rPr lang="en-US" dirty="0" smtClean="0"/>
              <a:t>How To Provide</a:t>
            </a:r>
            <a:br>
              <a:rPr lang="en-US" dirty="0" smtClean="0"/>
            </a:br>
            <a:r>
              <a:rPr lang="en-US" dirty="0" smtClean="0"/>
              <a:t>Products:</a:t>
            </a:r>
            <a:endParaRPr lang="en-US" dirty="0"/>
          </a:p>
        </p:txBody>
      </p:sp>
      <p:sp>
        <p:nvSpPr>
          <p:cNvPr id="5" name="TextBox 4"/>
          <p:cNvSpPr txBox="1"/>
          <p:nvPr/>
        </p:nvSpPr>
        <p:spPr>
          <a:xfrm>
            <a:off x="352576" y="5623922"/>
            <a:ext cx="8749857" cy="830997"/>
          </a:xfrm>
          <a:prstGeom prst="rect">
            <a:avLst/>
          </a:prstGeom>
          <a:noFill/>
        </p:spPr>
        <p:txBody>
          <a:bodyPr wrap="square" rtlCol="0">
            <a:spAutoFit/>
          </a:bodyPr>
          <a:lstStyle/>
          <a:p>
            <a:r>
              <a:rPr lang="en-US" sz="2400" dirty="0" smtClean="0"/>
              <a:t>Build/expand a portal where we ingest, process, store and serve all this information into a </a:t>
            </a:r>
            <a:r>
              <a:rPr lang="en-US" sz="2400" b="1" dirty="0" smtClean="0"/>
              <a:t>Synthesis Engine</a:t>
            </a:r>
            <a:endParaRPr lang="en-US" sz="24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584" y="0"/>
            <a:ext cx="7282832" cy="68580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42890" t="36892" r="42285" b="46401"/>
          <a:stretch/>
        </p:blipFill>
        <p:spPr>
          <a:xfrm>
            <a:off x="352576" y="2071174"/>
            <a:ext cx="2049139" cy="2174598"/>
          </a:xfrm>
          <a:prstGeom prst="rect">
            <a:avLst/>
          </a:prstGeom>
        </p:spPr>
      </p:pic>
      <p:sp>
        <p:nvSpPr>
          <p:cNvPr id="7" name="Down Arrow 6"/>
          <p:cNvSpPr/>
          <p:nvPr/>
        </p:nvSpPr>
        <p:spPr>
          <a:xfrm rot="16200000">
            <a:off x="2594133" y="2162061"/>
            <a:ext cx="771181" cy="1762696"/>
          </a:xfrm>
          <a:prstGeom prst="downArrow">
            <a:avLst/>
          </a:prstGeom>
          <a:solidFill>
            <a:schemeClr val="accent1">
              <a:alpha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6202496" y="-27669"/>
            <a:ext cx="2852761" cy="3503248"/>
            <a:chOff x="6202496" y="-27669"/>
            <a:chExt cx="2852761" cy="3503248"/>
          </a:xfrm>
        </p:grpSpPr>
        <p:pic>
          <p:nvPicPr>
            <p:cNvPr id="8" name="Picture 7"/>
            <p:cNvPicPr>
              <a:picLocks noChangeAspect="1"/>
            </p:cNvPicPr>
            <p:nvPr/>
          </p:nvPicPr>
          <p:blipFill>
            <a:blip r:embed="rId5"/>
            <a:stretch>
              <a:fillRect/>
            </a:stretch>
          </p:blipFill>
          <p:spPr>
            <a:xfrm>
              <a:off x="6471005" y="2620684"/>
              <a:ext cx="2284989" cy="376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p:cNvSpPr txBox="1"/>
            <p:nvPr/>
          </p:nvSpPr>
          <p:spPr>
            <a:xfrm>
              <a:off x="6202496" y="1745672"/>
              <a:ext cx="2822009" cy="1077218"/>
            </a:xfrm>
            <a:prstGeom prst="rect">
              <a:avLst/>
            </a:prstGeom>
            <a:noFill/>
          </p:spPr>
          <p:txBody>
            <a:bodyPr wrap="square" rtlCol="0">
              <a:spAutoFit/>
            </a:bodyPr>
            <a:lstStyle/>
            <a:p>
              <a:r>
                <a:rPr lang="en-US" sz="1600" dirty="0" smtClean="0">
                  <a:hlinkClick r:id="rId6"/>
                </a:rPr>
                <a:t>http://champmonitoring.org</a:t>
              </a:r>
              <a:endParaRPr lang="en-US" sz="1600" dirty="0" smtClean="0"/>
            </a:p>
            <a:p>
              <a:r>
                <a:rPr lang="en-US" sz="1600" dirty="0" smtClean="0">
                  <a:hlinkClick r:id="rId7"/>
                </a:rPr>
                <a:t>http://cbfish.org</a:t>
              </a:r>
              <a:endParaRPr lang="en-US" sz="1600" dirty="0" smtClean="0"/>
            </a:p>
            <a:p>
              <a:r>
                <a:rPr lang="en-US" sz="1600" dirty="0" smtClean="0">
                  <a:hlinkClick r:id="rId8"/>
                </a:rPr>
                <a:t>http://monitoringresources.org</a:t>
              </a:r>
              <a:endParaRPr lang="en-US" sz="1600" dirty="0" smtClean="0"/>
            </a:p>
            <a:p>
              <a:r>
                <a:rPr lang="en-US" sz="1600" dirty="0" smtClean="0"/>
                <a:t>	 </a:t>
              </a:r>
              <a:endParaRPr lang="en-US" sz="1600" b="1" dirty="0"/>
            </a:p>
          </p:txBody>
        </p:sp>
        <p:pic>
          <p:nvPicPr>
            <p:cNvPr id="11" name="Picture 10"/>
            <p:cNvPicPr>
              <a:picLocks noChangeAspect="1"/>
            </p:cNvPicPr>
            <p:nvPr/>
          </p:nvPicPr>
          <p:blipFill>
            <a:blip r:embed="rId9"/>
            <a:stretch>
              <a:fillRect/>
            </a:stretch>
          </p:blipFill>
          <p:spPr>
            <a:xfrm>
              <a:off x="6974231" y="3084633"/>
              <a:ext cx="1006983" cy="3909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p:cNvPicPr>
              <a:picLocks noChangeAspect="1"/>
            </p:cNvPicPr>
            <p:nvPr/>
          </p:nvPicPr>
          <p:blipFill>
            <a:blip r:embed="rId10"/>
            <a:stretch>
              <a:fillRect/>
            </a:stretch>
          </p:blipFill>
          <p:spPr>
            <a:xfrm>
              <a:off x="6242601" y="1498785"/>
              <a:ext cx="2812656" cy="2220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p:cNvPicPr>
              <a:picLocks noChangeAspect="1"/>
            </p:cNvPicPr>
            <p:nvPr/>
          </p:nvPicPr>
          <p:blipFill rotWithShape="1">
            <a:blip r:embed="rId11">
              <a:extLst>
                <a:ext uri="{28A0092B-C50C-407E-A947-70E740481C1C}">
                  <a14:useLocalDpi xmlns:a14="http://schemas.microsoft.com/office/drawing/2010/main" val="0"/>
                </a:ext>
              </a:extLst>
            </a:blip>
            <a:srcRect l="25274" t="34768" r="59346" b="49066"/>
            <a:stretch/>
          </p:blipFill>
          <p:spPr>
            <a:xfrm>
              <a:off x="6670128" y="-27669"/>
              <a:ext cx="1615188" cy="1598706"/>
            </a:xfrm>
            <a:prstGeom prst="rect">
              <a:avLst/>
            </a:prstGeom>
          </p:spPr>
        </p:pic>
      </p:grpSp>
    </p:spTree>
    <p:extLst>
      <p:ext uri="{BB962C8B-B14F-4D97-AF65-F5344CB8AC3E}">
        <p14:creationId xmlns:p14="http://schemas.microsoft.com/office/powerpoint/2010/main" val="9526519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22" presetClass="entr" presetSubtype="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27100" y="-253995"/>
            <a:ext cx="7282832" cy="6858000"/>
            <a:chOff x="927100" y="0"/>
            <a:chExt cx="7282832" cy="6858000"/>
          </a:xfrm>
        </p:grpSpPr>
        <p:sp>
          <p:nvSpPr>
            <p:cNvPr id="10" name="Trapezoid 9"/>
            <p:cNvSpPr/>
            <p:nvPr/>
          </p:nvSpPr>
          <p:spPr>
            <a:xfrm rot="10800000">
              <a:off x="4293810" y="2261810"/>
              <a:ext cx="483810" cy="459619"/>
            </a:xfrm>
            <a:prstGeom prst="trapezoid">
              <a:avLst/>
            </a:prstGeom>
            <a:solidFill>
              <a:srgbClr val="3C6DD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BPA_BubbleFramework_KMQ+SummaryProduct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100" y="0"/>
              <a:ext cx="7282832" cy="6858000"/>
            </a:xfrm>
            <a:prstGeom prst="rect">
              <a:avLst/>
            </a:prstGeom>
          </p:spPr>
        </p:pic>
        <p:pic>
          <p:nvPicPr>
            <p:cNvPr id="4" name="Picture 3" descr="BPA_BubbleFramework_DataPort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100" y="0"/>
              <a:ext cx="7282832" cy="6858000"/>
            </a:xfrm>
            <a:prstGeom prst="rect">
              <a:avLst/>
            </a:prstGeom>
          </p:spPr>
        </p:pic>
        <p:pic>
          <p:nvPicPr>
            <p:cNvPr id="5" name="Picture 4" descr="BPA_BubbleFramework_Leverag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100" y="0"/>
              <a:ext cx="7282832" cy="6858000"/>
            </a:xfrm>
            <a:prstGeom prst="rect">
              <a:avLst/>
            </a:prstGeom>
          </p:spPr>
        </p:pic>
        <p:pic>
          <p:nvPicPr>
            <p:cNvPr id="7" name="Picture 6" descr="BPA_BubbleFramework_Integrati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100" y="0"/>
              <a:ext cx="7282832" cy="6858000"/>
            </a:xfrm>
            <a:prstGeom prst="rect">
              <a:avLst/>
            </a:prstGeom>
          </p:spPr>
        </p:pic>
        <p:pic>
          <p:nvPicPr>
            <p:cNvPr id="9" name="Picture 8" descr="BPA_BubbleFramework_Fish-HabitatRelation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7100" y="0"/>
              <a:ext cx="7282832" cy="6858000"/>
            </a:xfrm>
            <a:prstGeom prst="rect">
              <a:avLst/>
            </a:prstGeom>
          </p:spPr>
        </p:pic>
      </p:grpSp>
      <p:sp>
        <p:nvSpPr>
          <p:cNvPr id="12" name="Title 3"/>
          <p:cNvSpPr txBox="1">
            <a:spLocks/>
          </p:cNvSpPr>
          <p:nvPr/>
        </p:nvSpPr>
        <p:spPr>
          <a:xfrm>
            <a:off x="129887" y="37729"/>
            <a:ext cx="9014113" cy="73636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How Realistic is This Framework?</a:t>
            </a:r>
            <a:endParaRPr lang="en-US" dirty="0"/>
          </a:p>
        </p:txBody>
      </p:sp>
    </p:spTree>
    <p:extLst>
      <p:ext uri="{BB962C8B-B14F-4D97-AF65-F5344CB8AC3E}">
        <p14:creationId xmlns:p14="http://schemas.microsoft.com/office/powerpoint/2010/main" val="252316432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p:cNvSpPr txBox="1">
            <a:spLocks/>
          </p:cNvSpPr>
          <p:nvPr/>
        </p:nvSpPr>
        <p:spPr>
          <a:xfrm>
            <a:off x="129888" y="37729"/>
            <a:ext cx="4962208" cy="73636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Status as of 2013</a:t>
            </a:r>
            <a:endParaRPr lang="en-US" dirty="0"/>
          </a:p>
        </p:txBody>
      </p:sp>
      <p:grpSp>
        <p:nvGrpSpPr>
          <p:cNvPr id="2" name="Group 1"/>
          <p:cNvGrpSpPr/>
          <p:nvPr/>
        </p:nvGrpSpPr>
        <p:grpSpPr>
          <a:xfrm>
            <a:off x="927100" y="-253995"/>
            <a:ext cx="7600035" cy="6858000"/>
            <a:chOff x="927100" y="-253995"/>
            <a:chExt cx="7600035" cy="6858000"/>
          </a:xfrm>
        </p:grpSpPr>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72752" t="11817" r="1339" b="69489"/>
            <a:stretch/>
          </p:blipFill>
          <p:spPr>
            <a:xfrm>
              <a:off x="6640278" y="447531"/>
              <a:ext cx="1886857" cy="1282096"/>
            </a:xfrm>
            <a:prstGeom prst="rect">
              <a:avLst/>
            </a:prstGeom>
          </p:spPr>
        </p:pic>
        <p:sp>
          <p:nvSpPr>
            <p:cNvPr id="15" name="Oval 14"/>
            <p:cNvSpPr/>
            <p:nvPr/>
          </p:nvSpPr>
          <p:spPr>
            <a:xfrm>
              <a:off x="6599162" y="3805165"/>
              <a:ext cx="1185334" cy="1124857"/>
            </a:xfrm>
            <a:prstGeom prst="ellipse">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2680304" y="2123928"/>
              <a:ext cx="1185334" cy="1124857"/>
            </a:xfrm>
            <a:prstGeom prst="ellipse">
              <a:avLst/>
            </a:prstGeom>
            <a:solidFill>
              <a:srgbClr val="EBE44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3921276" y="2227947"/>
              <a:ext cx="1185334" cy="1124857"/>
            </a:xfrm>
            <a:prstGeom prst="ellipse">
              <a:avLst/>
            </a:prstGeom>
            <a:solidFill>
              <a:srgbClr val="EBE44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5215467" y="2082804"/>
              <a:ext cx="1185334" cy="1124857"/>
            </a:xfrm>
            <a:prstGeom prst="ellipse">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3016552" y="5229984"/>
              <a:ext cx="1185334" cy="1124857"/>
            </a:xfrm>
            <a:prstGeom prst="ellipse">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1282095" y="3810004"/>
              <a:ext cx="1185334" cy="1124857"/>
            </a:xfrm>
            <a:prstGeom prst="ellipse">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5875866" y="4593775"/>
              <a:ext cx="1185334" cy="1124857"/>
            </a:xfrm>
            <a:prstGeom prst="ellipse">
              <a:avLst/>
            </a:prstGeom>
            <a:solidFill>
              <a:srgbClr val="90DD3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027162" y="4748594"/>
              <a:ext cx="1185334" cy="1124857"/>
            </a:xfrm>
            <a:prstGeom prst="ellipse">
              <a:avLst/>
            </a:prstGeom>
            <a:solidFill>
              <a:srgbClr val="EBE44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4884662" y="5193094"/>
              <a:ext cx="1185334" cy="1124857"/>
            </a:xfrm>
            <a:prstGeom prst="ellipse">
              <a:avLst/>
            </a:prstGeom>
            <a:solidFill>
              <a:srgbClr val="EBE44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3944862" y="5326743"/>
              <a:ext cx="1185334" cy="1124857"/>
            </a:xfrm>
            <a:prstGeom prst="ellipse">
              <a:avLst/>
            </a:prstGeom>
            <a:solidFill>
              <a:srgbClr val="EBE44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p:cNvGrpSpPr/>
            <p:nvPr/>
          </p:nvGrpSpPr>
          <p:grpSpPr>
            <a:xfrm>
              <a:off x="927100" y="-253995"/>
              <a:ext cx="7282832" cy="6858000"/>
              <a:chOff x="927100" y="0"/>
              <a:chExt cx="7282832" cy="6858000"/>
            </a:xfrm>
          </p:grpSpPr>
          <p:sp>
            <p:nvSpPr>
              <p:cNvPr id="10" name="Trapezoid 9"/>
              <p:cNvSpPr/>
              <p:nvPr/>
            </p:nvSpPr>
            <p:spPr>
              <a:xfrm rot="10800000">
                <a:off x="4293810" y="2261810"/>
                <a:ext cx="483810" cy="459619"/>
              </a:xfrm>
              <a:prstGeom prst="trapezoid">
                <a:avLst/>
              </a:prstGeom>
              <a:solidFill>
                <a:srgbClr val="3C6DD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BPA_BubbleFramework_KMQ+SummaryProduc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100" y="0"/>
                <a:ext cx="7282832" cy="6858000"/>
              </a:xfrm>
              <a:prstGeom prst="rect">
                <a:avLst/>
              </a:prstGeom>
            </p:spPr>
          </p:pic>
          <p:pic>
            <p:nvPicPr>
              <p:cNvPr id="4" name="Picture 3" descr="BPA_BubbleFramework_DataPorta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100" y="0"/>
                <a:ext cx="7282832" cy="6858000"/>
              </a:xfrm>
              <a:prstGeom prst="rect">
                <a:avLst/>
              </a:prstGeom>
            </p:spPr>
          </p:pic>
          <p:pic>
            <p:nvPicPr>
              <p:cNvPr id="5" name="Picture 4" descr="BPA_BubbleFramework_Leverag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100" y="0"/>
                <a:ext cx="7282832" cy="6858000"/>
              </a:xfrm>
              <a:prstGeom prst="rect">
                <a:avLst/>
              </a:prstGeom>
            </p:spPr>
          </p:pic>
          <p:pic>
            <p:nvPicPr>
              <p:cNvPr id="7" name="Picture 6" descr="BPA_BubbleFramework_Integratio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7100" y="0"/>
                <a:ext cx="7282832" cy="6858000"/>
              </a:xfrm>
              <a:prstGeom prst="rect">
                <a:avLst/>
              </a:prstGeom>
            </p:spPr>
          </p:pic>
          <p:pic>
            <p:nvPicPr>
              <p:cNvPr id="9" name="Picture 8" descr="BPA_BubbleFramework_Fish-HabitatRelations.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7100" y="0"/>
                <a:ext cx="7282832" cy="6858000"/>
              </a:xfrm>
              <a:prstGeom prst="rect">
                <a:avLst/>
              </a:prstGeom>
            </p:spPr>
          </p:pic>
        </p:grpSp>
      </p:grpSp>
    </p:spTree>
    <p:extLst>
      <p:ext uri="{BB962C8B-B14F-4D97-AF65-F5344CB8AC3E}">
        <p14:creationId xmlns:p14="http://schemas.microsoft.com/office/powerpoint/2010/main" val="36124709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784" y="150723"/>
            <a:ext cx="7886700" cy="1325563"/>
          </a:xfrm>
        </p:spPr>
        <p:txBody>
          <a:bodyPr>
            <a:normAutofit fontScale="90000"/>
          </a:bodyPr>
          <a:lstStyle/>
          <a:p>
            <a:r>
              <a:rPr lang="en-US" dirty="0" smtClean="0"/>
              <a:t>Why have we described our understanding </a:t>
            </a:r>
            <a:r>
              <a:rPr lang="en-US" dirty="0" smtClean="0"/>
              <a:t>of this</a:t>
            </a:r>
            <a:r>
              <a:rPr lang="en-US" i="1" dirty="0"/>
              <a:t> </a:t>
            </a:r>
            <a:r>
              <a:rPr lang="en-US" dirty="0" smtClean="0"/>
              <a:t>framework</a:t>
            </a:r>
            <a:r>
              <a:rPr lang="en-US" dirty="0" smtClean="0"/>
              <a:t>?</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3240" y="1690689"/>
            <a:ext cx="4969109" cy="4679244"/>
          </a:xfrm>
          <a:prstGeom prst="rect">
            <a:avLst/>
          </a:prstGeom>
        </p:spPr>
      </p:pic>
      <p:sp>
        <p:nvSpPr>
          <p:cNvPr id="4" name="TextBox 3"/>
          <p:cNvSpPr txBox="1"/>
          <p:nvPr/>
        </p:nvSpPr>
        <p:spPr>
          <a:xfrm>
            <a:off x="300026" y="1379526"/>
            <a:ext cx="4051839" cy="4893647"/>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To make </a:t>
            </a:r>
            <a:r>
              <a:rPr lang="en-US" sz="2400" i="1" dirty="0" smtClean="0"/>
              <a:t>your</a:t>
            </a:r>
            <a:r>
              <a:rPr lang="en-US" sz="2400" dirty="0" smtClean="0"/>
              <a:t> investment in </a:t>
            </a:r>
            <a:r>
              <a:rPr lang="en-US" sz="2400" dirty="0" err="1" smtClean="0"/>
              <a:t>RM&amp;E</a:t>
            </a:r>
            <a:r>
              <a:rPr lang="en-US" sz="2400" dirty="0" smtClean="0"/>
              <a:t> most useful, we need to know how </a:t>
            </a:r>
            <a:r>
              <a:rPr lang="en-US" sz="2400" dirty="0" err="1" smtClean="0"/>
              <a:t>CHaMP</a:t>
            </a:r>
            <a:r>
              <a:rPr lang="en-US" sz="2400" dirty="0" smtClean="0"/>
              <a:t>/</a:t>
            </a:r>
            <a:r>
              <a:rPr lang="en-US" sz="2400" dirty="0" err="1" smtClean="0"/>
              <a:t>ISEMP</a:t>
            </a:r>
            <a:r>
              <a:rPr lang="en-US" sz="2400" dirty="0" smtClean="0"/>
              <a:t> data might be consumed</a:t>
            </a:r>
          </a:p>
          <a:p>
            <a:pPr marL="342900" indent="-342900">
              <a:buFont typeface="Arial" panose="020B0604020202020204" pitchFamily="34" charset="0"/>
              <a:buChar char="•"/>
            </a:pPr>
            <a:r>
              <a:rPr lang="en-US" sz="2400" dirty="0" smtClean="0"/>
              <a:t>Discussions about Integration </a:t>
            </a:r>
            <a:r>
              <a:rPr lang="en-US" sz="2400" dirty="0" smtClean="0"/>
              <a:t>&amp; </a:t>
            </a:r>
            <a:r>
              <a:rPr lang="en-US" sz="2400" dirty="0" smtClean="0"/>
              <a:t>metrics </a:t>
            </a:r>
            <a:r>
              <a:rPr lang="en-US" sz="2400" dirty="0" smtClean="0"/>
              <a:t>are more efficient in terms of </a:t>
            </a:r>
            <a:r>
              <a:rPr lang="en-US" sz="2400" dirty="0" smtClean="0"/>
              <a:t>clearly defined summary products</a:t>
            </a:r>
          </a:p>
          <a:p>
            <a:pPr marL="342900" indent="-342900">
              <a:buFont typeface="Arial" panose="020B0604020202020204" pitchFamily="34" charset="0"/>
              <a:buChar char="•"/>
            </a:pPr>
            <a:r>
              <a:rPr lang="en-US" sz="2400" dirty="0" smtClean="0"/>
              <a:t>We want </a:t>
            </a:r>
            <a:r>
              <a:rPr lang="en-US" sz="2400" i="1" dirty="0" smtClean="0"/>
              <a:t>your</a:t>
            </a:r>
            <a:r>
              <a:rPr lang="en-US" sz="2400" dirty="0" smtClean="0"/>
              <a:t> input as consumers of our products on how to most effectively display information</a:t>
            </a:r>
          </a:p>
        </p:txBody>
      </p:sp>
    </p:spTree>
    <p:extLst>
      <p:ext uri="{BB962C8B-B14F-4D97-AF65-F5344CB8AC3E}">
        <p14:creationId xmlns:p14="http://schemas.microsoft.com/office/powerpoint/2010/main" val="344376813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238" y="108858"/>
            <a:ext cx="8630873" cy="1043157"/>
          </a:xfrm>
        </p:spPr>
        <p:txBody>
          <a:bodyPr>
            <a:normAutofit fontScale="90000"/>
          </a:bodyPr>
          <a:lstStyle/>
          <a:p>
            <a:r>
              <a:rPr lang="en-US" b="1" dirty="0" smtClean="0"/>
              <a:t>Next… </a:t>
            </a:r>
            <a:r>
              <a:rPr lang="en-US" b="1" dirty="0" err="1" smtClean="0"/>
              <a:t>KMQs</a:t>
            </a:r>
            <a:r>
              <a:rPr lang="en-US" b="1" dirty="0" smtClean="0"/>
              <a:t> &amp; Summary Products in More Detail</a:t>
            </a:r>
            <a:endParaRPr lang="en-US"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7907"/>
            <a:ext cx="9144000" cy="5524500"/>
          </a:xfrm>
          <a:prstGeom prst="rect">
            <a:avLst/>
          </a:prstGeom>
        </p:spPr>
      </p:pic>
    </p:spTree>
    <p:extLst>
      <p:ext uri="{BB962C8B-B14F-4D97-AF65-F5344CB8AC3E}">
        <p14:creationId xmlns:p14="http://schemas.microsoft.com/office/powerpoint/2010/main" val="419637260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99" y="89703"/>
            <a:ext cx="7886700" cy="945881"/>
          </a:xfrm>
        </p:spPr>
        <p:txBody>
          <a:bodyPr>
            <a:normAutofit fontScale="90000"/>
          </a:bodyPr>
          <a:lstStyle/>
          <a:p>
            <a:r>
              <a:rPr lang="en-US" dirty="0" smtClean="0"/>
              <a:t>How do we realize that vision?</a:t>
            </a:r>
            <a:br>
              <a:rPr lang="en-US" dirty="0" smtClean="0"/>
            </a:br>
            <a:r>
              <a:rPr lang="en-US" sz="3100" dirty="0" smtClean="0"/>
              <a:t>Key Management Questions</a:t>
            </a:r>
            <a:endParaRPr lang="en-US" sz="3100" dirty="0"/>
          </a:p>
        </p:txBody>
      </p:sp>
      <p:sp>
        <p:nvSpPr>
          <p:cNvPr id="3" name="Content Placeholder 2"/>
          <p:cNvSpPr>
            <a:spLocks noGrp="1"/>
          </p:cNvSpPr>
          <p:nvPr>
            <p:ph idx="1"/>
          </p:nvPr>
        </p:nvSpPr>
        <p:spPr>
          <a:xfrm>
            <a:off x="70724" y="1618797"/>
            <a:ext cx="2918781" cy="4351338"/>
          </a:xfrm>
        </p:spPr>
        <p:txBody>
          <a:bodyPr/>
          <a:lstStyle/>
          <a:p>
            <a:pPr marL="0" indent="0">
              <a:buNone/>
            </a:pPr>
            <a:endParaRPr lang="en-US" dirty="0" smtClean="0"/>
          </a:p>
          <a:p>
            <a:r>
              <a:rPr lang="en-US" dirty="0" smtClean="0"/>
              <a:t>Through tributary habitat </a:t>
            </a:r>
            <a:r>
              <a:rPr lang="en-US" dirty="0" smtClean="0"/>
              <a:t>improvements</a:t>
            </a:r>
            <a:endParaRPr lang="en-US" dirty="0" smtClean="0"/>
          </a:p>
          <a:p>
            <a:r>
              <a:rPr lang="en-US" dirty="0" smtClean="0"/>
              <a:t>RM&amp;E needed to </a:t>
            </a:r>
            <a:r>
              <a:rPr lang="en-US" dirty="0" smtClean="0"/>
              <a:t>support all steps of the process</a:t>
            </a:r>
            <a:endParaRPr lang="en-US" dirty="0"/>
          </a:p>
          <a:p>
            <a:r>
              <a:rPr lang="en-US" dirty="0" smtClean="0"/>
              <a:t>How to </a:t>
            </a:r>
            <a:r>
              <a:rPr lang="en-US" dirty="0" smtClean="0"/>
              <a:t>leverage </a:t>
            </a:r>
            <a:r>
              <a:rPr lang="en-US" dirty="0" smtClean="0"/>
              <a:t>RM&amp;E to address these </a:t>
            </a:r>
            <a:r>
              <a:rPr lang="en-US" dirty="0" smtClean="0"/>
              <a:t>KMQs?</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6720" t="21044" r="18687" b="15984"/>
          <a:stretch/>
        </p:blipFill>
        <p:spPr>
          <a:xfrm>
            <a:off x="2718565" y="926347"/>
            <a:ext cx="6488935" cy="5957053"/>
          </a:xfrm>
          <a:prstGeom prst="rect">
            <a:avLst/>
          </a:prstGeom>
        </p:spPr>
      </p:pic>
    </p:spTree>
    <p:extLst>
      <p:ext uri="{BB962C8B-B14F-4D97-AF65-F5344CB8AC3E}">
        <p14:creationId xmlns:p14="http://schemas.microsoft.com/office/powerpoint/2010/main" val="308661033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4534"/>
            <a:ext cx="7886700" cy="1325563"/>
          </a:xfrm>
        </p:spPr>
        <p:txBody>
          <a:bodyPr/>
          <a:lstStyle/>
          <a:p>
            <a:r>
              <a:rPr lang="en-US" dirty="0" smtClean="0"/>
              <a:t>BPA’s Tributary Habitat </a:t>
            </a:r>
            <a:r>
              <a:rPr lang="en-US" dirty="0" err="1" smtClean="0"/>
              <a:t>RM&amp;E</a:t>
            </a:r>
            <a:endParaRPr lang="en-US" dirty="0"/>
          </a:p>
        </p:txBody>
      </p:sp>
      <p:sp>
        <p:nvSpPr>
          <p:cNvPr id="3" name="Content Placeholder 2"/>
          <p:cNvSpPr>
            <a:spLocks noGrp="1"/>
          </p:cNvSpPr>
          <p:nvPr>
            <p:ph idx="1"/>
          </p:nvPr>
        </p:nvSpPr>
        <p:spPr>
          <a:xfrm>
            <a:off x="628650" y="1454227"/>
            <a:ext cx="7226377" cy="4722736"/>
          </a:xfrm>
        </p:spPr>
        <p:txBody>
          <a:bodyPr>
            <a:normAutofit fontScale="92500" lnSpcReduction="10000"/>
          </a:bodyPr>
          <a:lstStyle/>
          <a:p>
            <a:pPr marL="514350" lvl="0" indent="-514350">
              <a:buFont typeface="+mj-lt"/>
              <a:buAutoNum type="arabicPeriod"/>
            </a:pPr>
            <a:r>
              <a:rPr lang="en-US" dirty="0" smtClean="0"/>
              <a:t>“</a:t>
            </a:r>
            <a:r>
              <a:rPr lang="en-US" dirty="0"/>
              <a:t>What are the tributary habitat limiting factors (ecological impairments) or threats preventing the achievement of desired tributary habitat performance objectives?”</a:t>
            </a:r>
          </a:p>
          <a:p>
            <a:pPr marL="514350" lvl="0" indent="-514350">
              <a:buFont typeface="+mj-lt"/>
              <a:buAutoNum type="arabicPeriod"/>
            </a:pPr>
            <a:r>
              <a:rPr lang="en-US" dirty="0"/>
              <a:t>“What are the relationships between tributary habitat actions and fish survival or productivity increases, and what actions are most effective?”</a:t>
            </a:r>
          </a:p>
          <a:p>
            <a:pPr marL="514350" lvl="0" indent="-514350">
              <a:buFont typeface="+mj-lt"/>
              <a:buAutoNum type="arabicPeriod"/>
            </a:pPr>
            <a:r>
              <a:rPr lang="en-US" dirty="0"/>
              <a:t>“How cost effective are various treatment types and </a:t>
            </a:r>
            <a:r>
              <a:rPr lang="en-US" dirty="0" err="1"/>
              <a:t>BMPs</a:t>
            </a:r>
            <a:r>
              <a:rPr lang="en-US" dirty="0"/>
              <a:t> for addressing identified habitat impairments?”</a:t>
            </a:r>
          </a:p>
          <a:p>
            <a:pPr marL="514350" lvl="0" indent="-514350">
              <a:buFont typeface="+mj-lt"/>
              <a:buAutoNum type="arabicPeriod"/>
            </a:pPr>
            <a:r>
              <a:rPr lang="en-US" dirty="0"/>
              <a:t>“Are tributary actions achieving the expected biological and environmental improvements in habitat?”</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8886" t="35619" r="42207" b="26521"/>
          <a:stretch/>
        </p:blipFill>
        <p:spPr>
          <a:xfrm>
            <a:off x="7567428" y="1135992"/>
            <a:ext cx="1368016" cy="125356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41475" t="35226" r="18843" b="25926"/>
          <a:stretch/>
        </p:blipFill>
        <p:spPr>
          <a:xfrm>
            <a:off x="7631837" y="5021580"/>
            <a:ext cx="1526798" cy="1407516"/>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41475" t="35226" r="18843" b="25926"/>
          <a:stretch/>
        </p:blipFill>
        <p:spPr>
          <a:xfrm>
            <a:off x="7617202" y="4154868"/>
            <a:ext cx="1526798" cy="1407516"/>
          </a:xfrm>
          <a:prstGeom prst="rect">
            <a:avLst/>
          </a:prstGeom>
        </p:spPr>
      </p:pic>
      <p:pic>
        <p:nvPicPr>
          <p:cNvPr id="9" name="Picture 8"/>
          <p:cNvPicPr>
            <a:picLocks noChangeAspect="1"/>
          </p:cNvPicPr>
          <p:nvPr/>
        </p:nvPicPr>
        <p:blipFill>
          <a:blip r:embed="rId5"/>
          <a:stretch>
            <a:fillRect/>
          </a:stretch>
        </p:blipFill>
        <p:spPr>
          <a:xfrm>
            <a:off x="3669237" y="5860957"/>
            <a:ext cx="2284989" cy="376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3591499" y="6298150"/>
            <a:ext cx="5502727" cy="276999"/>
          </a:xfrm>
          <a:prstGeom prst="rect">
            <a:avLst/>
          </a:prstGeom>
          <a:noFill/>
        </p:spPr>
        <p:txBody>
          <a:bodyPr wrap="square" rtlCol="0">
            <a:spAutoFit/>
          </a:bodyPr>
          <a:lstStyle/>
          <a:p>
            <a:r>
              <a:rPr lang="en-US" sz="1200" dirty="0"/>
              <a:t>From: </a:t>
            </a:r>
            <a:r>
              <a:rPr lang="en-US" sz="1200" dirty="0">
                <a:hlinkClick r:id="rId6"/>
              </a:rPr>
              <a:t>http://</a:t>
            </a:r>
            <a:r>
              <a:rPr lang="en-US" sz="1200" dirty="0" smtClean="0">
                <a:hlinkClick r:id="rId6"/>
              </a:rPr>
              <a:t>www.cbfish.org/ProgramStrategy.mvc/ViewProgramStrategySummary/3</a:t>
            </a:r>
            <a:r>
              <a:rPr lang="en-US" sz="1200" dirty="0" smtClean="0"/>
              <a:t> </a:t>
            </a:r>
            <a:endParaRPr lang="en-US" sz="1200" dirty="0"/>
          </a:p>
        </p:txBody>
      </p:sp>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40167" t="36626" r="18838" b="17751"/>
          <a:stretch/>
        </p:blipFill>
        <p:spPr>
          <a:xfrm>
            <a:off x="7757531" y="2580702"/>
            <a:ext cx="1386469" cy="1452979"/>
          </a:xfrm>
          <a:prstGeom prst="rect">
            <a:avLst/>
          </a:prstGeom>
        </p:spPr>
      </p:pic>
    </p:spTree>
    <p:extLst>
      <p:ext uri="{BB962C8B-B14F-4D97-AF65-F5344CB8AC3E}">
        <p14:creationId xmlns:p14="http://schemas.microsoft.com/office/powerpoint/2010/main" val="19020325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584" y="0"/>
            <a:ext cx="7282832" cy="6858000"/>
          </a:xfrm>
          <a:prstGeom prst="rect">
            <a:avLst/>
          </a:prstGeom>
        </p:spPr>
      </p:pic>
      <p:sp>
        <p:nvSpPr>
          <p:cNvPr id="4" name="Title 3"/>
          <p:cNvSpPr>
            <a:spLocks noGrp="1"/>
          </p:cNvSpPr>
          <p:nvPr>
            <p:ph type="title"/>
          </p:nvPr>
        </p:nvSpPr>
        <p:spPr>
          <a:xfrm>
            <a:off x="129887" y="624898"/>
            <a:ext cx="2176895" cy="964911"/>
          </a:xfrm>
        </p:spPr>
        <p:txBody>
          <a:bodyPr>
            <a:normAutofit fontScale="90000"/>
          </a:bodyPr>
          <a:lstStyle/>
          <a:p>
            <a:r>
              <a:rPr lang="en-US" dirty="0" smtClean="0"/>
              <a:t>How To Get Data On</a:t>
            </a:r>
            <a:endParaRPr lang="en-US" dirty="0"/>
          </a:p>
        </p:txBody>
      </p:sp>
      <p:sp>
        <p:nvSpPr>
          <p:cNvPr id="3" name="Down Arrow 2"/>
          <p:cNvSpPr/>
          <p:nvPr/>
        </p:nvSpPr>
        <p:spPr>
          <a:xfrm rot="16916119">
            <a:off x="2070397" y="399667"/>
            <a:ext cx="457200" cy="16060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616075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584" y="0"/>
            <a:ext cx="7282832" cy="6858000"/>
          </a:xfrm>
          <a:prstGeom prst="rect">
            <a:avLst/>
          </a:prstGeom>
        </p:spPr>
      </p:pic>
      <p:sp>
        <p:nvSpPr>
          <p:cNvPr id="4" name="Title 3"/>
          <p:cNvSpPr>
            <a:spLocks noGrp="1"/>
          </p:cNvSpPr>
          <p:nvPr>
            <p:ph type="title"/>
          </p:nvPr>
        </p:nvSpPr>
        <p:spPr>
          <a:xfrm>
            <a:off x="129887" y="624898"/>
            <a:ext cx="2176895" cy="964911"/>
          </a:xfrm>
        </p:spPr>
        <p:txBody>
          <a:bodyPr>
            <a:normAutofit fontScale="90000"/>
          </a:bodyPr>
          <a:lstStyle/>
          <a:p>
            <a:r>
              <a:rPr lang="en-US" dirty="0" smtClean="0"/>
              <a:t>How To Get Data On</a:t>
            </a:r>
            <a:endParaRPr lang="en-US" dirty="0"/>
          </a:p>
        </p:txBody>
      </p:sp>
      <p:sp>
        <p:nvSpPr>
          <p:cNvPr id="5" name="TextBox 4"/>
          <p:cNvSpPr txBox="1"/>
          <p:nvPr/>
        </p:nvSpPr>
        <p:spPr>
          <a:xfrm>
            <a:off x="271364" y="5634653"/>
            <a:ext cx="8702917" cy="430887"/>
          </a:xfrm>
          <a:prstGeom prst="rect">
            <a:avLst/>
          </a:prstGeom>
          <a:noFill/>
        </p:spPr>
        <p:txBody>
          <a:bodyPr wrap="square" rtlCol="0">
            <a:spAutoFit/>
          </a:bodyPr>
          <a:lstStyle/>
          <a:p>
            <a:r>
              <a:rPr lang="en-US" sz="2200" dirty="0" smtClean="0"/>
              <a:t>Monitor </a:t>
            </a:r>
            <a:r>
              <a:rPr lang="en-US" sz="2200" dirty="0"/>
              <a:t>fish and habitat at site, segment, network &amp; watershed </a:t>
            </a:r>
            <a:r>
              <a:rPr lang="en-US" sz="2200" dirty="0" smtClean="0"/>
              <a:t>scales</a:t>
            </a:r>
            <a:endParaRPr lang="en-US" sz="2200" dirty="0" smtClean="0"/>
          </a:p>
        </p:txBody>
      </p:sp>
      <p:sp>
        <p:nvSpPr>
          <p:cNvPr id="3" name="Down Arrow 2"/>
          <p:cNvSpPr/>
          <p:nvPr/>
        </p:nvSpPr>
        <p:spPr>
          <a:xfrm rot="16916119">
            <a:off x="2070398" y="399666"/>
            <a:ext cx="457200" cy="16060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7249" y="141270"/>
            <a:ext cx="1517189" cy="5279816"/>
          </a:xfrm>
          <a:prstGeom prst="rect">
            <a:avLst/>
          </a:prstGeom>
        </p:spPr>
      </p:pic>
    </p:spTree>
    <p:extLst>
      <p:ext uri="{BB962C8B-B14F-4D97-AF65-F5344CB8AC3E}">
        <p14:creationId xmlns:p14="http://schemas.microsoft.com/office/powerpoint/2010/main" val="42506287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4618</TotalTime>
  <Words>2067</Words>
  <Application>Microsoft Macintosh PowerPoint</Application>
  <PresentationFormat>On-screen Show (4:3)</PresentationFormat>
  <Paragraphs>221</Paragraphs>
  <Slides>56</Slides>
  <Notes>15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58" baseType="lpstr">
      <vt:lpstr>Office Theme</vt:lpstr>
      <vt:lpstr>Microsoft Word Document</vt:lpstr>
      <vt:lpstr>PowerPoint Presentation</vt:lpstr>
      <vt:lpstr>Underlying Motivation</vt:lpstr>
      <vt:lpstr>Our Objectives Today &amp; Tomorrow:</vt:lpstr>
      <vt:lpstr>We are NOT Proposing That ISEMP &amp; CHaMP Alone Can Provide All the Answers…</vt:lpstr>
      <vt:lpstr>A Shared Vision:</vt:lpstr>
      <vt:lpstr>How do we realize that vision? Key Management Questions</vt:lpstr>
      <vt:lpstr>BPA’s Tributary Habitat RM&amp;E</vt:lpstr>
      <vt:lpstr>How To Get Data On</vt:lpstr>
      <vt:lpstr>How To Get Data On</vt:lpstr>
      <vt:lpstr>Efficiency is Key</vt:lpstr>
      <vt:lpstr>Efficiency is Key:</vt:lpstr>
      <vt:lpstr>Efficiency is Key:</vt:lpstr>
      <vt:lpstr>Regional Monitoring Program Integration</vt:lpstr>
      <vt:lpstr>Integration of Regional Monitoring Programs - Sites</vt:lpstr>
      <vt:lpstr>Integration of Regional Monitoring Programs - Data</vt:lpstr>
      <vt:lpstr>Integration of Regional Monitoring Programs – Data Management</vt:lpstr>
      <vt:lpstr>Integration of Regional Monitoring Programs – Data Test Case</vt:lpstr>
      <vt:lpstr>The answer is not just in metrics or raw data!</vt:lpstr>
      <vt:lpstr>The answer is not just in metrics or raw data!</vt:lpstr>
      <vt:lpstr>We Think the Answers Can be Displayed in Easy-to-Use Maps &amp; Graphics…</vt:lpstr>
      <vt:lpstr>MAPS AT DIFFERENT SCALES TO ADDRESS DIFFERENT NEEDS</vt:lpstr>
      <vt:lpstr>Summary Products – The WHAT, not HOW</vt:lpstr>
      <vt:lpstr>We will not show all in this overview… But we will show all this afternoon</vt:lpstr>
      <vt:lpstr>Just Showing Outer Layer</vt:lpstr>
      <vt:lpstr>Those Other Products are Always Available</vt:lpstr>
      <vt:lpstr>For this Overview, Focus on Two Scales</vt:lpstr>
      <vt:lpstr>Summary Products Have Been  Made Many Times Before…</vt:lpstr>
      <vt:lpstr>NOT a New Idea … BUT</vt:lpstr>
      <vt:lpstr>Summary Products in Sequence…</vt:lpstr>
      <vt:lpstr>Start with Pre-Treatment Conditions</vt:lpstr>
      <vt:lpstr>KMQ 1: Summary Products</vt:lpstr>
      <vt:lpstr>Habitat Condition</vt:lpstr>
      <vt:lpstr>Population Condition</vt:lpstr>
      <vt:lpstr>Condition Synthesized into Limiting Factors for Specific Populations</vt:lpstr>
      <vt:lpstr>Planning – Projecting Scenarios of Condition</vt:lpstr>
      <vt:lpstr>KMQ 2: Summary Products</vt:lpstr>
      <vt:lpstr>Geomorphic Recovery Potential</vt:lpstr>
      <vt:lpstr>Planning – Culminates in Plans &amp; Designs</vt:lpstr>
      <vt:lpstr>A Opportunistic Strategic Plan…</vt:lpstr>
      <vt:lpstr>Tributary Improvement Actions Take Place</vt:lpstr>
      <vt:lpstr>KMQ 3: Summary Products</vt:lpstr>
      <vt:lpstr>And there are maps for that…</vt:lpstr>
      <vt:lpstr>So then what? We Wait &amp; Assess Again</vt:lpstr>
      <vt:lpstr>We Compare Pre- and Post- Condition</vt:lpstr>
      <vt:lpstr>We Compare Pre- and Post- Condition</vt:lpstr>
      <vt:lpstr>We Compare Pre- and Post- Condition</vt:lpstr>
      <vt:lpstr>But Effectiveness is About More Than Just Status &amp; Trend</vt:lpstr>
      <vt:lpstr>Look At Effectiveness of Actions as Interim Measures</vt:lpstr>
      <vt:lpstr>Population Responses &amp; Effectiveness at Each Population</vt:lpstr>
      <vt:lpstr>Summary Products in Context</vt:lpstr>
      <vt:lpstr>Scope to Adjust:</vt:lpstr>
      <vt:lpstr>How To Provide Products:</vt:lpstr>
      <vt:lpstr>PowerPoint Presentation</vt:lpstr>
      <vt:lpstr>PowerPoint Presentation</vt:lpstr>
      <vt:lpstr>Why have we described our understanding of this framework?</vt:lpstr>
      <vt:lpstr>Next… KMQs &amp; Summary Products in More Detail</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Day 1 - 02 - Overview - Chris Jordan</dc:title>
  <dc:creator>marthaj</dc:creator>
  <cp:lastModifiedBy>Chris Jordan</cp:lastModifiedBy>
  <cp:revision>62</cp:revision>
  <cp:lastPrinted>2014-02-18T16:47:33Z</cp:lastPrinted>
  <dcterms:created xsi:type="dcterms:W3CDTF">2014-02-18T15:57:48Z</dcterms:created>
  <dcterms:modified xsi:type="dcterms:W3CDTF">2014-02-25T20:30:34Z</dcterms:modified>
</cp:coreProperties>
</file>