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40" r:id="rId2"/>
  </p:sldMasterIdLst>
  <p:notesMasterIdLst>
    <p:notesMasterId r:id="rId22"/>
  </p:notesMasterIdLst>
  <p:handoutMasterIdLst>
    <p:handoutMasterId r:id="rId23"/>
  </p:handoutMasterIdLst>
  <p:sldIdLst>
    <p:sldId id="256" r:id="rId3"/>
    <p:sldId id="356" r:id="rId4"/>
    <p:sldId id="283" r:id="rId5"/>
    <p:sldId id="316" r:id="rId6"/>
    <p:sldId id="353" r:id="rId7"/>
    <p:sldId id="357" r:id="rId8"/>
    <p:sldId id="351" r:id="rId9"/>
    <p:sldId id="354" r:id="rId10"/>
    <p:sldId id="355" r:id="rId11"/>
    <p:sldId id="359" r:id="rId12"/>
    <p:sldId id="339" r:id="rId13"/>
    <p:sldId id="340" r:id="rId14"/>
    <p:sldId id="341" r:id="rId15"/>
    <p:sldId id="329" r:id="rId16"/>
    <p:sldId id="358" r:id="rId17"/>
    <p:sldId id="298" r:id="rId18"/>
    <p:sldId id="347" r:id="rId19"/>
    <p:sldId id="297" r:id="rId20"/>
    <p:sldId id="34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8603FDC-E32A-4AB5-989C-0864C3EAD2B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3" d="100"/>
          <a:sy n="93" d="100"/>
        </p:scale>
        <p:origin x="211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914"/>
    </p:cViewPr>
  </p:sorter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en-US" sz="1600" dirty="0"/>
              <a:t>StreamNet Website Usage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Summary!$A$4</c:f>
              <c:strCache>
                <c:ptCount val="1"/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numRef>
              <c:f>Summary!$B$3:$I$3</c:f>
              <c:numCache>
                <c:formatCode>General</c:formatCode>
                <c:ptCount val="8"/>
                <c:pt idx="0">
                  <c:v>2016</c:v>
                </c:pt>
                <c:pt idx="1">
                  <c:v>2015</c:v>
                </c:pt>
                <c:pt idx="2">
                  <c:v>2014</c:v>
                </c:pt>
                <c:pt idx="3">
                  <c:v>2013</c:v>
                </c:pt>
                <c:pt idx="4">
                  <c:v>2012</c:v>
                </c:pt>
                <c:pt idx="5">
                  <c:v>2011</c:v>
                </c:pt>
                <c:pt idx="6">
                  <c:v>2010</c:v>
                </c:pt>
                <c:pt idx="7">
                  <c:v>2009</c:v>
                </c:pt>
              </c:numCache>
            </c:numRef>
          </c:cat>
          <c:val>
            <c:numRef>
              <c:f>Summary!$B$4:$I$4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0-EAAE-4DAD-8AFC-E48790457A66}"/>
            </c:ext>
          </c:extLst>
        </c:ser>
        <c:ser>
          <c:idx val="1"/>
          <c:order val="1"/>
          <c:tx>
            <c:strRef>
              <c:f>Summary!$A$5</c:f>
              <c:strCache>
                <c:ptCount val="1"/>
                <c:pt idx="0">
                  <c:v>Total Visits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cat>
            <c:numRef>
              <c:f>Summary!$B$3:$I$3</c:f>
              <c:numCache>
                <c:formatCode>General</c:formatCode>
                <c:ptCount val="8"/>
                <c:pt idx="0">
                  <c:v>2016</c:v>
                </c:pt>
                <c:pt idx="1">
                  <c:v>2015</c:v>
                </c:pt>
                <c:pt idx="2">
                  <c:v>2014</c:v>
                </c:pt>
                <c:pt idx="3">
                  <c:v>2013</c:v>
                </c:pt>
                <c:pt idx="4">
                  <c:v>2012</c:v>
                </c:pt>
                <c:pt idx="5">
                  <c:v>2011</c:v>
                </c:pt>
                <c:pt idx="6">
                  <c:v>2010</c:v>
                </c:pt>
                <c:pt idx="7">
                  <c:v>2009</c:v>
                </c:pt>
              </c:numCache>
            </c:numRef>
          </c:cat>
          <c:val>
            <c:numRef>
              <c:f>Summary!$B$5:$I$5</c:f>
              <c:numCache>
                <c:formatCode>General</c:formatCode>
                <c:ptCount val="8"/>
                <c:pt idx="0">
                  <c:v>29708</c:v>
                </c:pt>
                <c:pt idx="1">
                  <c:v>32590</c:v>
                </c:pt>
                <c:pt idx="2">
                  <c:v>39171</c:v>
                </c:pt>
                <c:pt idx="3">
                  <c:v>44798</c:v>
                </c:pt>
                <c:pt idx="4">
                  <c:v>27163</c:v>
                </c:pt>
                <c:pt idx="5">
                  <c:v>25169</c:v>
                </c:pt>
                <c:pt idx="6" formatCode="#,##0">
                  <c:v>23029</c:v>
                </c:pt>
                <c:pt idx="7" formatCode="#,##0">
                  <c:v>11578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AE-4DAD-8AFC-E48790457A66}"/>
            </c:ext>
          </c:extLst>
        </c:ser>
        <c:ser>
          <c:idx val="2"/>
          <c:order val="2"/>
          <c:tx>
            <c:strRef>
              <c:f>Summary!$A$6</c:f>
              <c:strCache>
                <c:ptCount val="1"/>
                <c:pt idx="0">
                  <c:v>Unique Visitors</c:v>
                </c:pt>
              </c:strCache>
            </c:strRef>
          </c:tx>
          <c:spPr>
            <a:solidFill>
              <a:srgbClr val="9BBB59"/>
            </a:solidFill>
            <a:ln w="25400">
              <a:noFill/>
            </a:ln>
          </c:spPr>
          <c:cat>
            <c:numRef>
              <c:f>Summary!$B$3:$I$3</c:f>
              <c:numCache>
                <c:formatCode>General</c:formatCode>
                <c:ptCount val="8"/>
                <c:pt idx="0">
                  <c:v>2016</c:v>
                </c:pt>
                <c:pt idx="1">
                  <c:v>2015</c:v>
                </c:pt>
                <c:pt idx="2">
                  <c:v>2014</c:v>
                </c:pt>
                <c:pt idx="3">
                  <c:v>2013</c:v>
                </c:pt>
                <c:pt idx="4">
                  <c:v>2012</c:v>
                </c:pt>
                <c:pt idx="5">
                  <c:v>2011</c:v>
                </c:pt>
                <c:pt idx="6">
                  <c:v>2010</c:v>
                </c:pt>
                <c:pt idx="7">
                  <c:v>2009</c:v>
                </c:pt>
              </c:numCache>
            </c:numRef>
          </c:cat>
          <c:val>
            <c:numRef>
              <c:f>Summary!$B$6:$I$6</c:f>
              <c:numCache>
                <c:formatCode>General</c:formatCode>
                <c:ptCount val="8"/>
                <c:pt idx="0">
                  <c:v>18399</c:v>
                </c:pt>
                <c:pt idx="1">
                  <c:v>20014</c:v>
                </c:pt>
                <c:pt idx="2">
                  <c:v>31424</c:v>
                </c:pt>
                <c:pt idx="3">
                  <c:v>36683</c:v>
                </c:pt>
                <c:pt idx="4">
                  <c:v>19291</c:v>
                </c:pt>
                <c:pt idx="5">
                  <c:v>16586</c:v>
                </c:pt>
                <c:pt idx="6" formatCode="#,##0">
                  <c:v>13924</c:v>
                </c:pt>
                <c:pt idx="7" formatCode="#,##0">
                  <c:v>6983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AE-4DAD-8AFC-E48790457A66}"/>
            </c:ext>
          </c:extLst>
        </c:ser>
        <c:ser>
          <c:idx val="3"/>
          <c:order val="3"/>
          <c:tx>
            <c:strRef>
              <c:f>Summary!$A$7</c:f>
              <c:strCache>
                <c:ptCount val="1"/>
                <c:pt idx="0">
                  <c:v>Pageviews</c:v>
                </c:pt>
              </c:strCache>
            </c:strRef>
          </c:tx>
          <c:spPr>
            <a:solidFill>
              <a:srgbClr val="8064A2"/>
            </a:solidFill>
            <a:ln w="25400">
              <a:noFill/>
            </a:ln>
          </c:spPr>
          <c:cat>
            <c:numRef>
              <c:f>Summary!$B$3:$I$3</c:f>
              <c:numCache>
                <c:formatCode>General</c:formatCode>
                <c:ptCount val="8"/>
                <c:pt idx="0">
                  <c:v>2016</c:v>
                </c:pt>
                <c:pt idx="1">
                  <c:v>2015</c:v>
                </c:pt>
                <c:pt idx="2">
                  <c:v>2014</c:v>
                </c:pt>
                <c:pt idx="3">
                  <c:v>2013</c:v>
                </c:pt>
                <c:pt idx="4">
                  <c:v>2012</c:v>
                </c:pt>
                <c:pt idx="5">
                  <c:v>2011</c:v>
                </c:pt>
                <c:pt idx="6">
                  <c:v>2010</c:v>
                </c:pt>
                <c:pt idx="7">
                  <c:v>2009</c:v>
                </c:pt>
              </c:numCache>
            </c:numRef>
          </c:cat>
          <c:val>
            <c:numRef>
              <c:f>Summary!$B$7:$I$7</c:f>
              <c:numCache>
                <c:formatCode>General</c:formatCode>
                <c:ptCount val="8"/>
                <c:pt idx="0">
                  <c:v>83182</c:v>
                </c:pt>
                <c:pt idx="1">
                  <c:v>63880</c:v>
                </c:pt>
                <c:pt idx="2">
                  <c:v>75112</c:v>
                </c:pt>
                <c:pt idx="3">
                  <c:v>89681</c:v>
                </c:pt>
                <c:pt idx="4">
                  <c:v>66686</c:v>
                </c:pt>
                <c:pt idx="5">
                  <c:v>63186</c:v>
                </c:pt>
                <c:pt idx="6" formatCode="#,##0">
                  <c:v>49725</c:v>
                </c:pt>
                <c:pt idx="7" formatCode="#,##0">
                  <c:v>26261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AE-4DAD-8AFC-E48790457A66}"/>
            </c:ext>
          </c:extLst>
        </c:ser>
        <c:ser>
          <c:idx val="4"/>
          <c:order val="4"/>
          <c:tx>
            <c:strRef>
              <c:f>Summary!$A$8</c:f>
              <c:strCache>
                <c:ptCount val="1"/>
                <c:pt idx="0">
                  <c:v>Data Submission API Usage (hits)</c:v>
                </c:pt>
              </c:strCache>
            </c:strRef>
          </c:tx>
          <c:spPr>
            <a:solidFill>
              <a:srgbClr val="4BACC6"/>
            </a:solidFill>
            <a:ln w="25400">
              <a:noFill/>
            </a:ln>
          </c:spPr>
          <c:cat>
            <c:numRef>
              <c:f>Summary!$B$3:$I$3</c:f>
              <c:numCache>
                <c:formatCode>General</c:formatCode>
                <c:ptCount val="8"/>
                <c:pt idx="0">
                  <c:v>2016</c:v>
                </c:pt>
                <c:pt idx="1">
                  <c:v>2015</c:v>
                </c:pt>
                <c:pt idx="2">
                  <c:v>2014</c:v>
                </c:pt>
                <c:pt idx="3">
                  <c:v>2013</c:v>
                </c:pt>
                <c:pt idx="4">
                  <c:v>2012</c:v>
                </c:pt>
                <c:pt idx="5">
                  <c:v>2011</c:v>
                </c:pt>
                <c:pt idx="6">
                  <c:v>2010</c:v>
                </c:pt>
                <c:pt idx="7">
                  <c:v>2009</c:v>
                </c:pt>
              </c:numCache>
            </c:numRef>
          </c:cat>
          <c:val>
            <c:numRef>
              <c:f>Summary!$B$8:$I$8</c:f>
              <c:numCache>
                <c:formatCode>General</c:formatCode>
                <c:ptCount val="8"/>
                <c:pt idx="0">
                  <c:v>412504</c:v>
                </c:pt>
                <c:pt idx="1">
                  <c:v>144698</c:v>
                </c:pt>
                <c:pt idx="2">
                  <c:v>51358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AE-4DAD-8AFC-E48790457A66}"/>
            </c:ext>
          </c:extLst>
        </c:ser>
        <c:ser>
          <c:idx val="5"/>
          <c:order val="5"/>
          <c:tx>
            <c:strRef>
              <c:f>Summary!$A$9</c:f>
              <c:strCache>
                <c:ptCount val="1"/>
                <c:pt idx="0">
                  <c:v>Ave. Page Views</c:v>
                </c:pt>
              </c:strCache>
            </c:strRef>
          </c:tx>
          <c:spPr>
            <a:solidFill>
              <a:srgbClr val="F79646"/>
            </a:solidFill>
            <a:ln w="25400">
              <a:noFill/>
            </a:ln>
          </c:spPr>
          <c:cat>
            <c:numRef>
              <c:f>Summary!$B$3:$I$3</c:f>
              <c:numCache>
                <c:formatCode>General</c:formatCode>
                <c:ptCount val="8"/>
                <c:pt idx="0">
                  <c:v>2016</c:v>
                </c:pt>
                <c:pt idx="1">
                  <c:v>2015</c:v>
                </c:pt>
                <c:pt idx="2">
                  <c:v>2014</c:v>
                </c:pt>
                <c:pt idx="3">
                  <c:v>2013</c:v>
                </c:pt>
                <c:pt idx="4">
                  <c:v>2012</c:v>
                </c:pt>
                <c:pt idx="5">
                  <c:v>2011</c:v>
                </c:pt>
                <c:pt idx="6">
                  <c:v>2010</c:v>
                </c:pt>
                <c:pt idx="7">
                  <c:v>2009</c:v>
                </c:pt>
              </c:numCache>
            </c:numRef>
          </c:cat>
          <c:val>
            <c:numRef>
              <c:f>Summary!$B$9:$I$9</c:f>
              <c:numCache>
                <c:formatCode>General</c:formatCode>
                <c:ptCount val="8"/>
                <c:pt idx="0">
                  <c:v>2.8</c:v>
                </c:pt>
                <c:pt idx="1">
                  <c:v>3.2</c:v>
                </c:pt>
                <c:pt idx="2">
                  <c:v>1.92</c:v>
                </c:pt>
                <c:pt idx="3">
                  <c:v>2</c:v>
                </c:pt>
                <c:pt idx="4">
                  <c:v>2.46</c:v>
                </c:pt>
                <c:pt idx="5">
                  <c:v>2.5099999999999998</c:v>
                </c:pt>
                <c:pt idx="6" formatCode="#,##0.00">
                  <c:v>2.16</c:v>
                </c:pt>
                <c:pt idx="7" formatCode="#,##0.00">
                  <c:v>2.27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AAE-4DAD-8AFC-E48790457A66}"/>
            </c:ext>
          </c:extLst>
        </c:ser>
        <c:ser>
          <c:idx val="6"/>
          <c:order val="6"/>
          <c:tx>
            <c:strRef>
              <c:f>Summary!$A$10</c:f>
              <c:strCache>
                <c:ptCount val="1"/>
                <c:pt idx="0">
                  <c:v>Ave. Time on Site (min)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 w="25400">
              <a:noFill/>
            </a:ln>
            <a:effectLst/>
          </c:spPr>
          <c:cat>
            <c:numRef>
              <c:f>Summary!$B$3:$I$3</c:f>
              <c:numCache>
                <c:formatCode>General</c:formatCode>
                <c:ptCount val="8"/>
                <c:pt idx="0">
                  <c:v>2016</c:v>
                </c:pt>
                <c:pt idx="1">
                  <c:v>2015</c:v>
                </c:pt>
                <c:pt idx="2">
                  <c:v>2014</c:v>
                </c:pt>
                <c:pt idx="3">
                  <c:v>2013</c:v>
                </c:pt>
                <c:pt idx="4">
                  <c:v>2012</c:v>
                </c:pt>
                <c:pt idx="5">
                  <c:v>2011</c:v>
                </c:pt>
                <c:pt idx="6">
                  <c:v>2010</c:v>
                </c:pt>
                <c:pt idx="7">
                  <c:v>2009</c:v>
                </c:pt>
              </c:numCache>
            </c:numRef>
          </c:cat>
          <c:val>
            <c:numRef>
              <c:f>Summary!$B$10:$I$10</c:f>
              <c:numCache>
                <c:formatCode>General</c:formatCode>
                <c:ptCount val="8"/>
                <c:pt idx="0">
                  <c:v>2.84</c:v>
                </c:pt>
                <c:pt idx="1">
                  <c:v>2.58</c:v>
                </c:pt>
                <c:pt idx="2">
                  <c:v>1.1499999999999999</c:v>
                </c:pt>
                <c:pt idx="3">
                  <c:v>1.1100000000000001</c:v>
                </c:pt>
                <c:pt idx="4">
                  <c:v>1.38</c:v>
                </c:pt>
                <c:pt idx="5">
                  <c:v>1.58</c:v>
                </c:pt>
                <c:pt idx="6" formatCode="#,##0.00">
                  <c:v>2.06</c:v>
                </c:pt>
                <c:pt idx="7" formatCode="#,##0.00">
                  <c:v>2.11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AAE-4DAD-8AFC-E48790457A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0110160"/>
        <c:axId val="1"/>
      </c:areaChart>
      <c:catAx>
        <c:axId val="190110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90110160"/>
        <c:crosses val="autoZero"/>
        <c:crossBetween val="midCat"/>
      </c:valAx>
      <c:spPr>
        <a:noFill/>
        <a:ln w="25400">
          <a:noFill/>
        </a:ln>
      </c:spPr>
    </c:plotArea>
    <c:legend>
      <c:legendPos val="b"/>
      <c:legendEntry>
        <c:idx val="0"/>
        <c:delete val="1"/>
      </c:legendEntry>
      <c:legendEntry>
        <c:idx val="5"/>
        <c:delete val="1"/>
      </c:legendEntry>
      <c:legendEntry>
        <c:idx val="6"/>
        <c:delete val="1"/>
      </c:legendEntry>
      <c:layout/>
      <c:overlay val="0"/>
      <c:spPr>
        <a:noFill/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1268B-8AC2-4239-8FAF-7C144C210720}" type="datetimeFigureOut">
              <a:rPr lang="en-US"/>
              <a:t>4/10/2017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BA2C8-71FC-43D0-BD87-0547616971FA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9213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D8362-6D63-40AC-BAA9-90C3AE6D5875}" type="datetimeFigureOut">
              <a:rPr lang="en-US"/>
              <a:t>4/10/2017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39446-6953-447E-A4E3-E7CFBF87004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392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951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ter3"/>
          <p:cNvSpPr/>
          <p:nvPr/>
        </p:nvSpPr>
        <p:spPr>
          <a:xfrm>
            <a:off x="2552" y="5243129"/>
            <a:ext cx="12188952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5" name="sky"/>
          <p:cNvSpPr/>
          <p:nvPr/>
        </p:nvSpPr>
        <p:spPr>
          <a:xfrm>
            <a:off x="2552" y="0"/>
            <a:ext cx="12188952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pic>
        <p:nvPicPr>
          <p:cNvPr id="6" name="water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425" y="5497897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water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425" y="5221111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-1425" y="5961106"/>
            <a:ext cx="12188952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5872" y="1309047"/>
            <a:ext cx="9602789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5872" y="4038600"/>
            <a:ext cx="96012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/>
              <a:t>4/10/2017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440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440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/>
              <a:t>4/10/2017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/>
              <a:t>4/10/2017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309047"/>
            <a:ext cx="9601252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038600"/>
            <a:ext cx="96012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/>
              <a:t>4/10/2017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/>
              <a:t>4/10/2017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/>
              <a:t>4/10/2017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/>
              <a:t>4/10/2017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/>
              <a:t>4/10/2017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3" y="685800"/>
            <a:ext cx="68580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/>
              <a:t>4/10/2017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0413" y="685800"/>
            <a:ext cx="68580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/>
              <a:t>4/10/2017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 dirty="0"/>
          </a:p>
        </p:txBody>
      </p:sp>
      <p:sp>
        <p:nvSpPr>
          <p:cNvPr id="8" name="water3"/>
          <p:cNvSpPr/>
          <p:nvPr/>
        </p:nvSpPr>
        <p:spPr>
          <a:xfrm>
            <a:off x="2552" y="6064101"/>
            <a:ext cx="12188952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pic>
        <p:nvPicPr>
          <p:cNvPr id="9" name="water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425" y="6256181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water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425" y="5979395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950976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5586B75A-687E-405C-8A0B-8D00578BA2C3}" type="datetime1">
              <a:rPr lang="en-US"/>
              <a:pPr/>
              <a:t>4/10/2017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Bull Trout Data Sharing</a:t>
            </a:r>
            <a:br>
              <a:rPr lang="en-US" b="1" dirty="0" smtClean="0"/>
            </a:br>
            <a:r>
              <a:rPr lang="en-US" b="1" dirty="0" smtClean="0"/>
              <a:t>Example Approach from Coordinated Assessments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7461" y="4587240"/>
            <a:ext cx="9601200" cy="990600"/>
          </a:xfrm>
        </p:spPr>
        <p:txBody>
          <a:bodyPr/>
          <a:lstStyle/>
          <a:p>
            <a:r>
              <a:rPr lang="en-US" dirty="0" smtClean="0"/>
              <a:t>April 12, 2017</a:t>
            </a:r>
          </a:p>
          <a:p>
            <a:r>
              <a:rPr lang="en-US" dirty="0" smtClean="0"/>
              <a:t>Missoula, Montana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90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1161535" y="790832"/>
          <a:ext cx="9811265" cy="5412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4249" y="6326999"/>
            <a:ext cx="11285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“Traditional” website use is fairly stable, but automated sharing and consumption of data increasing rapidly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74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00" y="171709"/>
            <a:ext cx="11711031" cy="656004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598864" y="5436973"/>
            <a:ext cx="3070379" cy="1019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/>
                </a:solidFill>
              </a:rPr>
              <a:t>Data/Graph is captured and exported to Council Objectives website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199502" y="4926227"/>
            <a:ext cx="1993557" cy="5272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2199502" y="2141838"/>
            <a:ext cx="1622855" cy="16558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767980" y="3396042"/>
            <a:ext cx="3070379" cy="772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/>
                </a:solidFill>
              </a:rPr>
              <a:t>Will share Council  Objectives here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28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01" y="255374"/>
            <a:ext cx="11694253" cy="64584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7819" y="4265763"/>
            <a:ext cx="4930567" cy="32616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07645" y="4762198"/>
            <a:ext cx="3924637" cy="2015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Traditional StreamNet </a:t>
            </a:r>
            <a:r>
              <a:rPr lang="en-US" dirty="0" smtClean="0">
                <a:solidFill>
                  <a:schemeClr val="bg1"/>
                </a:solidFill>
              </a:rPr>
              <a:t>“Abundance Trends” – now “Related Data” more granular understanding by placing data in the CA population indicator context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84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92" y="310074"/>
            <a:ext cx="11381239" cy="64593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9645" y="3074126"/>
            <a:ext cx="3460170" cy="34043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920115" y="545210"/>
            <a:ext cx="3924637" cy="2015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/>
                </a:solidFill>
              </a:rPr>
              <a:t>“Related Data” attribution is project by project, linked to pdf in StreamNet library – traditional bibliographic citation system (though more and more just a reference to data in a database) 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367451" y="3539761"/>
            <a:ext cx="1245326" cy="614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4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0087" y="514675"/>
            <a:ext cx="11697730" cy="574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SzPct val="100000"/>
            </a:pPr>
            <a:r>
              <a:rPr lang="en-US" sz="2800" cap="all" dirty="0">
                <a:solidFill>
                  <a:schemeClr val="accent2">
                    <a:lumMod val="75000"/>
                  </a:schemeClr>
                </a:solidFill>
              </a:rPr>
              <a:t>Bottom Line</a:t>
            </a:r>
          </a:p>
          <a:p>
            <a:pPr>
              <a:lnSpc>
                <a:spcPct val="90000"/>
              </a:lnSpc>
              <a:buSzPct val="100000"/>
            </a:pPr>
            <a:endParaRPr lang="en-US" sz="2000" cap="all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sz="2000" cap="all" dirty="0">
                <a:solidFill>
                  <a:schemeClr val="accent2">
                    <a:lumMod val="75000"/>
                  </a:schemeClr>
                </a:solidFill>
              </a:rPr>
              <a:t>It takes a lot of coordination to get data reported in the same way across agency and state boundaries</a:t>
            </a:r>
          </a:p>
          <a:p>
            <a:pPr marL="342900" indent="-342900">
              <a:lnSpc>
                <a:spcPct val="90000"/>
              </a:lnSpc>
              <a:buSzPct val="100000"/>
              <a:buFont typeface="Wingdings" panose="05000000000000000000" pitchFamily="2" charset="2"/>
              <a:buChar char="§"/>
            </a:pPr>
            <a:endParaRPr lang="en-US" sz="2000" cap="all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sz="2000" cap="all" dirty="0">
                <a:solidFill>
                  <a:schemeClr val="accent2">
                    <a:lumMod val="75000"/>
                  </a:schemeClr>
                </a:solidFill>
              </a:rPr>
              <a:t>There needs to be a data need “pull” to incentivize working across organizational boundaries. </a:t>
            </a:r>
            <a:r>
              <a:rPr lang="en-US" sz="2000" cap="all" dirty="0">
                <a:solidFill>
                  <a:schemeClr val="accent2">
                    <a:lumMod val="75000"/>
                  </a:schemeClr>
                </a:solidFill>
              </a:rPr>
              <a:t>If each organization’s data needs are already met internally – why do extra work</a:t>
            </a:r>
            <a:r>
              <a:rPr lang="en-US" sz="2000" cap="all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pPr marL="342900" indent="-342900">
              <a:lnSpc>
                <a:spcPct val="90000"/>
              </a:lnSpc>
              <a:buSzPct val="100000"/>
              <a:buFont typeface="Wingdings" panose="05000000000000000000" pitchFamily="2" charset="2"/>
              <a:buChar char="§"/>
            </a:pPr>
            <a:endParaRPr lang="en-US" sz="2000" cap="all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sz="2000" cap="all" dirty="0" smtClean="0">
                <a:solidFill>
                  <a:schemeClr val="accent2">
                    <a:lumMod val="75000"/>
                  </a:schemeClr>
                </a:solidFill>
              </a:rPr>
              <a:t>There needs to be structured data that is similar across Geographic and agency boundaries</a:t>
            </a:r>
            <a:endParaRPr lang="en-US" sz="2000" cap="all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buSzPct val="100000"/>
              <a:buFont typeface="Wingdings" panose="05000000000000000000" pitchFamily="2" charset="2"/>
              <a:buChar char="§"/>
            </a:pPr>
            <a:endParaRPr lang="en-US" sz="2000" cap="all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sz="2000" cap="all" dirty="0">
                <a:solidFill>
                  <a:schemeClr val="accent2">
                    <a:lumMod val="75000"/>
                  </a:schemeClr>
                </a:solidFill>
              </a:rPr>
              <a:t>Key participants are the biologists/data experts in each organization that collect data – they need to work together on the DES team to agree on the data exchange standards if this is going to work</a:t>
            </a:r>
          </a:p>
          <a:p>
            <a:pPr marL="342900" indent="-342900">
              <a:lnSpc>
                <a:spcPct val="90000"/>
              </a:lnSpc>
              <a:buSzPct val="100000"/>
              <a:buFont typeface="Wingdings" panose="05000000000000000000" pitchFamily="2" charset="2"/>
              <a:buChar char="§"/>
            </a:pPr>
            <a:endParaRPr lang="en-US" sz="2000" cap="all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buSzPct val="100000"/>
              <a:buFont typeface="Wingdings" panose="05000000000000000000" pitchFamily="2" charset="2"/>
              <a:buChar char="§"/>
            </a:pPr>
            <a:r>
              <a:rPr lang="en-US" sz="2000" cap="all" dirty="0">
                <a:solidFill>
                  <a:schemeClr val="accent2">
                    <a:lumMod val="75000"/>
                  </a:schemeClr>
                </a:solidFill>
              </a:rPr>
              <a:t>It can be difficult to “automate” calculation of indicators, due to changing conditions and high level of analysis that goes into estimating parameters at the population scale</a:t>
            </a:r>
          </a:p>
          <a:p>
            <a:pPr>
              <a:lnSpc>
                <a:spcPct val="90000"/>
              </a:lnSpc>
              <a:buSzPct val="100000"/>
            </a:pPr>
            <a:endParaRPr lang="en-US" sz="2000" cap="all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38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30" y="302149"/>
            <a:ext cx="9601252" cy="82531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Why are we here ?/ What’s next?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127464"/>
            <a:ext cx="10270154" cy="532660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The CA  Five Year Plan: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 smtClean="0"/>
              <a:t>Focus on data for Natural origin salmon &amp; steelhead indicators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 smtClean="0"/>
              <a:t>Hatchery data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b="1" u="sng" dirty="0" smtClean="0"/>
              <a:t>bull trout </a:t>
            </a:r>
            <a:r>
              <a:rPr lang="en-US" dirty="0" smtClean="0"/>
              <a:t>– Missoula workshop with NPCC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 smtClean="0"/>
              <a:t>Lamprey, sturgeon, Resident trout</a:t>
            </a:r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For Bull Trout, we want to Explore interest 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Determine if Data needs support continued discussion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Make sure Bull trout fisheries managers lead any 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18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36542" y="1343771"/>
            <a:ext cx="27045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Questions?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70" y="2896331"/>
            <a:ext cx="10058400" cy="284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1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36542" y="1343771"/>
            <a:ext cx="28985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Extra Slides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9485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30" y="302149"/>
            <a:ext cx="9601252" cy="1868951"/>
          </a:xfrm>
        </p:spPr>
        <p:txBody>
          <a:bodyPr/>
          <a:lstStyle/>
          <a:p>
            <a:r>
              <a:rPr lang="en-US" dirty="0" smtClean="0"/>
              <a:t>What’s next for CA?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2822713"/>
            <a:ext cx="9601200" cy="2358887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smtClean="0"/>
              <a:t>Five Year Plan: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1. Focus on data for Natural origin salmon &amp; steelhead indicators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2. Hatchery data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3. bull trout – Missoula workshop with NPCC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4. Lamprey, sturgeon, Resident trout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37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15" y="49237"/>
            <a:ext cx="11423370" cy="67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8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3365" y="-368652"/>
            <a:ext cx="9509759" cy="10881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the value of coordinated data sharing?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3365" y="938940"/>
            <a:ext cx="9509760" cy="4142232"/>
          </a:xfrm>
        </p:spPr>
        <p:txBody>
          <a:bodyPr/>
          <a:lstStyle/>
          <a:p>
            <a:r>
              <a:rPr lang="en-US" dirty="0" smtClean="0"/>
              <a:t>To inform; </a:t>
            </a:r>
          </a:p>
          <a:p>
            <a:pPr lvl="1"/>
            <a:r>
              <a:rPr lang="en-US" dirty="0" smtClean="0"/>
              <a:t>cross-jurisdictional management assessments </a:t>
            </a:r>
          </a:p>
          <a:p>
            <a:pPr lvl="1"/>
            <a:r>
              <a:rPr lang="en-US" dirty="0" smtClean="0"/>
              <a:t>recovery progress </a:t>
            </a:r>
          </a:p>
          <a:p>
            <a:pPr lvl="1"/>
            <a:r>
              <a:rPr lang="en-US" dirty="0"/>
              <a:t>regional reporting requests  </a:t>
            </a:r>
            <a:r>
              <a:rPr lang="en-US" dirty="0" smtClean="0"/>
              <a:t>(e.g. </a:t>
            </a:r>
            <a:r>
              <a:rPr lang="en-US" dirty="0"/>
              <a:t>Council’s Bull Trout HLI and supporting graphics</a:t>
            </a:r>
            <a:r>
              <a:rPr lang="en-US" dirty="0" smtClean="0"/>
              <a:t>)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416" y="3010056"/>
            <a:ext cx="3089410" cy="22552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536" y="2864816"/>
            <a:ext cx="2601415" cy="27527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7079" y="3273049"/>
            <a:ext cx="2513074" cy="19363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8870" y="4531452"/>
            <a:ext cx="2745789" cy="33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1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238" y="254442"/>
            <a:ext cx="9509759" cy="778024"/>
          </a:xfrm>
        </p:spPr>
        <p:txBody>
          <a:bodyPr>
            <a:noAutofit/>
          </a:bodyPr>
          <a:lstStyle/>
          <a:p>
            <a:r>
              <a:rPr lang="en-US" sz="3200" dirty="0" smtClean="0"/>
              <a:t>Coordinated Assessments – Historical Perspective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176793"/>
            <a:ext cx="9509760" cy="453820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Coordinated </a:t>
            </a:r>
            <a:r>
              <a:rPr lang="en-US" dirty="0"/>
              <a:t>Assessments </a:t>
            </a:r>
            <a:r>
              <a:rPr lang="en-US" dirty="0" smtClean="0"/>
              <a:t>Project started </a:t>
            </a:r>
            <a:r>
              <a:rPr lang="en-US" dirty="0"/>
              <a:t>in 2010 with the goal of improving the timeliness, reliability and transparency of the </a:t>
            </a:r>
            <a:r>
              <a:rPr lang="en-US" dirty="0" smtClean="0"/>
              <a:t>Salmon and Steelhead data </a:t>
            </a:r>
            <a:r>
              <a:rPr lang="en-US" dirty="0"/>
              <a:t>necessary for regional assessments and management </a:t>
            </a:r>
            <a:r>
              <a:rPr lang="en-US" dirty="0" smtClean="0"/>
              <a:t>decisions</a:t>
            </a:r>
          </a:p>
          <a:p>
            <a:r>
              <a:rPr lang="en-US" dirty="0"/>
              <a:t>At that time the project identified specific actions and activities for sharing </a:t>
            </a:r>
            <a:r>
              <a:rPr lang="en-US" dirty="0" smtClean="0"/>
              <a:t>Viable </a:t>
            </a:r>
            <a:r>
              <a:rPr lang="en-US" dirty="0"/>
              <a:t>Salmonid Population (VSP) indicators in the Columbia River Basin. Important to note that sharing data was for a common goal: to provide data to NOAA for their 5 year status review</a:t>
            </a:r>
          </a:p>
          <a:p>
            <a:r>
              <a:rPr lang="en-US" dirty="0" smtClean="0"/>
              <a:t>In 2015 – we started sharing data on first </a:t>
            </a:r>
            <a:r>
              <a:rPr lang="en-US" u="sng" dirty="0" smtClean="0"/>
              <a:t>five</a:t>
            </a:r>
            <a:r>
              <a:rPr lang="en-US" dirty="0" smtClean="0"/>
              <a:t> VSP indicators; </a:t>
            </a:r>
          </a:p>
          <a:p>
            <a:pPr lvl="1" fontAlgn="t"/>
            <a:r>
              <a:rPr lang="en-US" dirty="0"/>
              <a:t>Natural Origin Spawner Abundance</a:t>
            </a:r>
            <a:endParaRPr lang="en-US" sz="4200" dirty="0"/>
          </a:p>
          <a:p>
            <a:pPr lvl="1" fontAlgn="t"/>
            <a:r>
              <a:rPr lang="en-US" dirty="0"/>
              <a:t>Recruits per Spawner</a:t>
            </a:r>
            <a:endParaRPr lang="en-US" sz="4200" dirty="0"/>
          </a:p>
          <a:p>
            <a:pPr lvl="1" fontAlgn="t"/>
            <a:r>
              <a:rPr lang="en-US" dirty="0"/>
              <a:t>Smolt to Adult Ratio</a:t>
            </a:r>
            <a:endParaRPr lang="en-US" sz="4200" dirty="0"/>
          </a:p>
          <a:p>
            <a:pPr lvl="1" fontAlgn="t"/>
            <a:r>
              <a:rPr lang="en-US" dirty="0"/>
              <a:t>Juvenile </a:t>
            </a:r>
            <a:r>
              <a:rPr lang="en-US" dirty="0" smtClean="0"/>
              <a:t>Abundance: Outmigrants </a:t>
            </a:r>
            <a:endParaRPr lang="en-US" dirty="0"/>
          </a:p>
          <a:p>
            <a:pPr lvl="1" fontAlgn="t"/>
            <a:r>
              <a:rPr lang="en-US" dirty="0" smtClean="0"/>
              <a:t>Presmolt Abundance</a:t>
            </a:r>
          </a:p>
        </p:txBody>
      </p:sp>
    </p:spTree>
    <p:extLst>
      <p:ext uri="{BB962C8B-B14F-4D97-AF65-F5344CB8AC3E}">
        <p14:creationId xmlns:p14="http://schemas.microsoft.com/office/powerpoint/2010/main" val="396950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 Focus: Getting Data for listed Salmon &amp; Steelhead Populations for NOAA Status Reviews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BPA also requested </a:t>
            </a:r>
            <a:r>
              <a:rPr lang="en-US" dirty="0"/>
              <a:t>assistance from StreamNet </a:t>
            </a:r>
            <a:r>
              <a:rPr lang="en-US" dirty="0" smtClean="0"/>
              <a:t>and the region’s fish managers to </a:t>
            </a:r>
            <a:r>
              <a:rPr lang="en-US" dirty="0"/>
              <a:t>maximize data flow </a:t>
            </a:r>
            <a:r>
              <a:rPr lang="en-US" dirty="0" smtClean="0"/>
              <a:t>for certain populations identified as priorities by BPA for BiOp reporting in 2016. Continued interest from Bonneville in getting as much data as possible for these populations – remains a CA focus</a:t>
            </a:r>
          </a:p>
          <a:p>
            <a:r>
              <a:rPr lang="en-US" dirty="0" smtClean="0"/>
              <a:t>If Data is not available at </a:t>
            </a:r>
            <a:r>
              <a:rPr lang="en-US" dirty="0"/>
              <a:t>the population </a:t>
            </a:r>
            <a:r>
              <a:rPr lang="en-US" dirty="0" smtClean="0"/>
              <a:t>level, we work </a:t>
            </a:r>
            <a:r>
              <a:rPr lang="en-US" dirty="0"/>
              <a:t>with the data providers to </a:t>
            </a:r>
            <a:r>
              <a:rPr lang="en-US" dirty="0" smtClean="0"/>
              <a:t>obtain the </a:t>
            </a:r>
            <a:r>
              <a:rPr lang="en-US" dirty="0"/>
              <a:t>best available data for these </a:t>
            </a:r>
            <a:r>
              <a:rPr lang="en-US" dirty="0" smtClean="0"/>
              <a:t>populations into the database</a:t>
            </a:r>
          </a:p>
          <a:p>
            <a:r>
              <a:rPr lang="en-US" dirty="0" smtClean="0"/>
              <a:t>Managing Data Exchange Standards (DES) and adopting changes thru a DES team approach</a:t>
            </a:r>
          </a:p>
          <a:p>
            <a:r>
              <a:rPr lang="en-US" dirty="0" smtClean="0"/>
              <a:t>Hatchery Indicators, Bull Trout, other species as per a 5 year plan</a:t>
            </a:r>
          </a:p>
          <a:p>
            <a:r>
              <a:rPr lang="en-US" dirty="0"/>
              <a:t>A</a:t>
            </a:r>
            <a:r>
              <a:rPr lang="en-US" dirty="0" smtClean="0"/>
              <a:t> downloadable </a:t>
            </a:r>
            <a:r>
              <a:rPr lang="en-US" dirty="0"/>
              <a:t>database not easy for the public and policy folks to </a:t>
            </a:r>
            <a:r>
              <a:rPr lang="en-US" dirty="0" smtClean="0"/>
              <a:t>access. Working on more </a:t>
            </a:r>
            <a:r>
              <a:rPr lang="en-US" dirty="0"/>
              <a:t>user friendly </a:t>
            </a:r>
            <a:r>
              <a:rPr lang="en-US" dirty="0" smtClean="0"/>
              <a:t>displays of information, often map based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47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87383" y="470258"/>
          <a:ext cx="11739155" cy="5933895"/>
        </p:xfrm>
        <a:graphic>
          <a:graphicData uri="http://schemas.openxmlformats.org/drawingml/2006/table">
            <a:tbl>
              <a:tblPr firstRow="1" firstCol="1" bandRow="1"/>
              <a:tblGrid>
                <a:gridCol w="4105169">
                  <a:extLst>
                    <a:ext uri="{9D8B030D-6E8A-4147-A177-3AD203B41FA5}">
                      <a16:colId xmlns:a16="http://schemas.microsoft.com/office/drawing/2014/main" val="2025403698"/>
                    </a:ext>
                  </a:extLst>
                </a:gridCol>
                <a:gridCol w="1468074">
                  <a:extLst>
                    <a:ext uri="{9D8B030D-6E8A-4147-A177-3AD203B41FA5}">
                      <a16:colId xmlns:a16="http://schemas.microsoft.com/office/drawing/2014/main" val="3840068777"/>
                    </a:ext>
                  </a:extLst>
                </a:gridCol>
                <a:gridCol w="1370204">
                  <a:extLst>
                    <a:ext uri="{9D8B030D-6E8A-4147-A177-3AD203B41FA5}">
                      <a16:colId xmlns:a16="http://schemas.microsoft.com/office/drawing/2014/main" val="2111191090"/>
                    </a:ext>
                  </a:extLst>
                </a:gridCol>
                <a:gridCol w="1565946">
                  <a:extLst>
                    <a:ext uri="{9D8B030D-6E8A-4147-A177-3AD203B41FA5}">
                      <a16:colId xmlns:a16="http://schemas.microsoft.com/office/drawing/2014/main" val="2538930863"/>
                    </a:ext>
                  </a:extLst>
                </a:gridCol>
                <a:gridCol w="1174459">
                  <a:extLst>
                    <a:ext uri="{9D8B030D-6E8A-4147-A177-3AD203B41FA5}">
                      <a16:colId xmlns:a16="http://schemas.microsoft.com/office/drawing/2014/main" val="3935630928"/>
                    </a:ext>
                  </a:extLst>
                </a:gridCol>
                <a:gridCol w="2055303">
                  <a:extLst>
                    <a:ext uri="{9D8B030D-6E8A-4147-A177-3AD203B41FA5}">
                      <a16:colId xmlns:a16="http://schemas.microsoft.com/office/drawing/2014/main" val="215114581"/>
                    </a:ext>
                  </a:extLst>
                </a:gridCol>
              </a:tblGrid>
              <a:tr h="11252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Coordinated Assessments Populations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 TRT Populations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584659"/>
                  </a:ext>
                </a:extLst>
              </a:tr>
              <a:tr h="14587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 Level Indicator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Reported with HLIs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Years with HLIs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Reported with HLIs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Years with HLIs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TRT Populations w/HLIs Submitted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397953"/>
                  </a:ext>
                </a:extLst>
              </a:tr>
              <a:tr h="7293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Natural Origin Spawner Abundance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3,908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3,290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420482"/>
                  </a:ext>
                </a:extLst>
              </a:tr>
              <a:tr h="4823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Recruits per Spawner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2,652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2,295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500912"/>
                  </a:ext>
                </a:extLst>
              </a:tr>
              <a:tr h="4823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Smolt to Adult Ratios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449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733223"/>
                  </a:ext>
                </a:extLst>
              </a:tr>
              <a:tr h="4823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Juvenile Outmigrants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186680"/>
                  </a:ext>
                </a:extLst>
              </a:tr>
              <a:tr h="4823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Presmolt Abundance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899543"/>
                  </a:ext>
                </a:extLst>
              </a:tr>
              <a:tr h="4823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HLIs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7,563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227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6,234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339061"/>
                  </a:ext>
                </a:extLst>
              </a:tr>
            </a:tbl>
          </a:graphicData>
        </a:graphic>
      </p:graphicFrame>
      <p:pic>
        <p:nvPicPr>
          <p:cNvPr id="10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94" y="365760"/>
            <a:ext cx="3335383" cy="100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21080" y="6352147"/>
            <a:ext cx="91679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 TRT Populations are in 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'Interior Columbia' &amp; 'Willamette/Lower Columbia' Recovery Domains, and exclude extirpated populations.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March 30, 2017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Publishable records are validated and have Publish=‘Yes’.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rgbClr val="1F4E7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1828" y="-3572"/>
            <a:ext cx="3568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2016 Data Flow – all Populations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52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Lessons from Coordinated Assessments (CA)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Investment of time worth it if staff is repeatedly tasked with data requests</a:t>
            </a:r>
          </a:p>
          <a:p>
            <a:r>
              <a:rPr lang="en-US" dirty="0" smtClean="0"/>
              <a:t>Investment in data structure and database management eases access</a:t>
            </a:r>
          </a:p>
          <a:p>
            <a:r>
              <a:rPr lang="en-US" dirty="0" smtClean="0"/>
              <a:t>Standardizes data sets and avoids “conflicting” information</a:t>
            </a:r>
          </a:p>
          <a:p>
            <a:r>
              <a:rPr lang="en-US" dirty="0" smtClean="0"/>
              <a:t>Focuses managers on information and resource gaps when available data is all shared in one place</a:t>
            </a:r>
          </a:p>
          <a:p>
            <a:r>
              <a:rPr lang="en-US" dirty="0" smtClean="0"/>
              <a:t>Reduced time </a:t>
            </a:r>
            <a:r>
              <a:rPr lang="en-US" dirty="0"/>
              <a:t>needed to </a:t>
            </a:r>
            <a:r>
              <a:rPr lang="en-US" dirty="0" smtClean="0"/>
              <a:t>provide data for </a:t>
            </a:r>
            <a:r>
              <a:rPr lang="en-US" dirty="0"/>
              <a:t>NOAA </a:t>
            </a:r>
            <a:r>
              <a:rPr lang="en-US" dirty="0" smtClean="0"/>
              <a:t>ESA </a:t>
            </a:r>
            <a:r>
              <a:rPr lang="en-US" dirty="0"/>
              <a:t>5-yr status review </a:t>
            </a:r>
            <a:endParaRPr lang="en-US" dirty="0" smtClean="0"/>
          </a:p>
          <a:p>
            <a:r>
              <a:rPr lang="en-US" dirty="0" smtClean="0"/>
              <a:t>Facilitates </a:t>
            </a:r>
            <a:r>
              <a:rPr lang="en-US" dirty="0"/>
              <a:t>action agency BiOp reporting needs, </a:t>
            </a:r>
            <a:r>
              <a:rPr lang="en-US" dirty="0" smtClean="0"/>
              <a:t>e.g. </a:t>
            </a:r>
            <a:r>
              <a:rPr lang="en-US" dirty="0"/>
              <a:t>Bonneville need for </a:t>
            </a:r>
            <a:r>
              <a:rPr lang="en-US" dirty="0" smtClean="0"/>
              <a:t>data on BiOP </a:t>
            </a:r>
            <a:r>
              <a:rPr lang="en-US" dirty="0"/>
              <a:t>populations </a:t>
            </a:r>
          </a:p>
          <a:p>
            <a:r>
              <a:rPr lang="en-US" dirty="0" smtClean="0"/>
              <a:t>Provides data for Council </a:t>
            </a:r>
            <a:r>
              <a:rPr lang="en-US" dirty="0"/>
              <a:t>indicators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64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135" y="280087"/>
            <a:ext cx="4894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CA Project Work Teams and Work Flow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1585" y="1606378"/>
            <a:ext cx="1925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CA Core Team</a:t>
            </a:r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80552" y="1606378"/>
            <a:ext cx="4097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StreamNet Executive Committee</a:t>
            </a:r>
            <a:r>
              <a:rPr lang="en-US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1921" y="3136726"/>
            <a:ext cx="3304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Coordinated Assessments </a:t>
            </a:r>
            <a:endParaRPr lang="en-US" b="1" dirty="0" smtClean="0"/>
          </a:p>
          <a:p>
            <a:r>
              <a:rPr lang="en-US" b="1" dirty="0" smtClean="0"/>
              <a:t>Work </a:t>
            </a:r>
            <a:r>
              <a:rPr lang="en-US" b="1" dirty="0"/>
              <a:t>Group (CAWG)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13406" y="3126598"/>
            <a:ext cx="2581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StreamNet Steering </a:t>
            </a:r>
            <a:endParaRPr lang="en-US" b="1" dirty="0" smtClean="0"/>
          </a:p>
          <a:p>
            <a:r>
              <a:rPr lang="en-US" b="1" dirty="0" smtClean="0"/>
              <a:t>Committee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13406" y="5107459"/>
            <a:ext cx="2736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StreamNet Technical </a:t>
            </a:r>
            <a:endParaRPr lang="en-US" b="1" dirty="0" smtClean="0"/>
          </a:p>
          <a:p>
            <a:r>
              <a:rPr lang="en-US" b="1" dirty="0" smtClean="0"/>
              <a:t>Team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411003" y="3136726"/>
            <a:ext cx="2334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DES </a:t>
            </a:r>
            <a:r>
              <a:rPr lang="en-US" b="1" dirty="0" smtClean="0"/>
              <a:t>Development</a:t>
            </a:r>
          </a:p>
          <a:p>
            <a:r>
              <a:rPr lang="en-US" b="1" dirty="0" smtClean="0"/>
              <a:t> </a:t>
            </a:r>
            <a:r>
              <a:rPr lang="en-US" b="1" dirty="0"/>
              <a:t>Team (DDT)</a:t>
            </a:r>
            <a:r>
              <a:rPr lang="en-US" dirty="0"/>
              <a:t>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316627" y="1812324"/>
            <a:ext cx="2018270" cy="823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290486" y="2117124"/>
            <a:ext cx="469557" cy="9391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598508" y="3904735"/>
            <a:ext cx="8238" cy="10462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73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7751" y="834084"/>
            <a:ext cx="10368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“Core Team” - 4 or 5 key individuals that work to keep the project </a:t>
            </a:r>
            <a:r>
              <a:rPr lang="en-US" b="1" dirty="0" smtClean="0"/>
              <a:t>moving. Needs to be</a:t>
            </a:r>
          </a:p>
          <a:p>
            <a:r>
              <a:rPr lang="en-US" b="1" dirty="0"/>
              <a:t>a</a:t>
            </a:r>
            <a:r>
              <a:rPr lang="en-US" b="1" dirty="0" smtClean="0"/>
              <a:t> job function to get this done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7751" y="1789749"/>
            <a:ext cx="98507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“Executive Committee” - Policy/decision makers at agencies, tribes, etc. with </a:t>
            </a:r>
          </a:p>
          <a:p>
            <a:r>
              <a:rPr lang="en-US" b="1" dirty="0"/>
              <a:t>m</a:t>
            </a:r>
            <a:r>
              <a:rPr lang="en-US" b="1" dirty="0" smtClean="0"/>
              <a:t>anagement </a:t>
            </a:r>
            <a:r>
              <a:rPr lang="en-US" b="1" dirty="0" smtClean="0"/>
              <a:t>responsibility (and/or funding</a:t>
            </a:r>
            <a:r>
              <a:rPr lang="en-US" b="1" dirty="0" smtClean="0"/>
              <a:t>). Need to recognize that data sharing</a:t>
            </a:r>
          </a:p>
          <a:p>
            <a:r>
              <a:rPr lang="en-US" b="1" dirty="0" smtClean="0"/>
              <a:t>is useful, worth the effort, and helps agency mission and function 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7751" y="5363166"/>
            <a:ext cx="10812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“Coordinated Work Group” – periodic group meetings/workshops where everyone comes</a:t>
            </a:r>
          </a:p>
          <a:p>
            <a:r>
              <a:rPr lang="en-US" b="1" dirty="0"/>
              <a:t>t</a:t>
            </a:r>
            <a:r>
              <a:rPr lang="en-US" b="1" dirty="0" smtClean="0"/>
              <a:t>ogether </a:t>
            </a:r>
            <a:r>
              <a:rPr lang="en-US" b="1" dirty="0" smtClean="0"/>
              <a:t>to work on the project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7751" y="4130502"/>
            <a:ext cx="111155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“Steering Committee” – the data management staff in agencies/tribes that load and QC the </a:t>
            </a:r>
            <a:endParaRPr lang="en-US" b="1" dirty="0" smtClean="0"/>
          </a:p>
          <a:p>
            <a:r>
              <a:rPr lang="en-US" b="1" dirty="0"/>
              <a:t>d</a:t>
            </a:r>
            <a:r>
              <a:rPr lang="en-US" b="1" dirty="0" smtClean="0"/>
              <a:t>ata. Need the technical ability and support to build and manage the agency database so that</a:t>
            </a:r>
          </a:p>
          <a:p>
            <a:r>
              <a:rPr lang="en-US" b="1" dirty="0"/>
              <a:t>i</a:t>
            </a:r>
            <a:r>
              <a:rPr lang="en-US" b="1" dirty="0" smtClean="0"/>
              <a:t>t also shares data without the “sharing” becoming a major additional workload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7751" y="3098625"/>
            <a:ext cx="10919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“DES Development Team” – the biologists/managers that know and analyze the </a:t>
            </a:r>
            <a:r>
              <a:rPr lang="en-US" b="1" dirty="0" smtClean="0"/>
              <a:t>data. Need</a:t>
            </a:r>
          </a:p>
          <a:p>
            <a:r>
              <a:rPr lang="en-US" b="1" dirty="0" smtClean="0"/>
              <a:t>to recognize that data sharing makes their lives easier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38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887" y="1029730"/>
            <a:ext cx="11686315" cy="56499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6163" y="115330"/>
            <a:ext cx="107713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Just in case you think this is a really exciting topic – our</a:t>
            </a:r>
          </a:p>
          <a:p>
            <a:r>
              <a:rPr lang="en-US" sz="2400" dirty="0" smtClean="0"/>
              <a:t>Downloadable Database…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8016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ean 16x9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B7E3C02-E47E-4702-8BC9-1082997D9C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Ocean painting presentation (widescreen)</Template>
  <TotalTime>0</TotalTime>
  <Words>1053</Words>
  <Application>Microsoft Office PowerPoint</Application>
  <PresentationFormat>Widescreen</PresentationFormat>
  <Paragraphs>153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Consolas</vt:lpstr>
      <vt:lpstr>Georgia</vt:lpstr>
      <vt:lpstr>Times New Roman</vt:lpstr>
      <vt:lpstr>Wingdings</vt:lpstr>
      <vt:lpstr>Ocean 16x9</vt:lpstr>
      <vt:lpstr>Bull Trout Data Sharing Example Approach from Coordinated Assessments Project</vt:lpstr>
      <vt:lpstr>What is the value of coordinated data sharing?</vt:lpstr>
      <vt:lpstr>Coordinated Assessments – Historical Perspective</vt:lpstr>
      <vt:lpstr>CA Focus: Getting Data for listed Salmon &amp; Steelhead Populations for NOAA Status Reviews</vt:lpstr>
      <vt:lpstr>PowerPoint Presentation</vt:lpstr>
      <vt:lpstr>Lessons from Coordinated Assessments (CA)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are we here ?/ What’s next?</vt:lpstr>
      <vt:lpstr>PowerPoint Presentation</vt:lpstr>
      <vt:lpstr>PowerPoint Presentation</vt:lpstr>
      <vt:lpstr>What’s next for CA?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2015-03-31T15:14:35Z</dcterms:created>
  <dcterms:modified xsi:type="dcterms:W3CDTF">2017-04-10T16:56:24Z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TC028952569991</vt:lpwstr>
  </property>
</Properties>
</file>