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8" r:id="rId4"/>
    <p:sldId id="263" r:id="rId5"/>
    <p:sldId id="267" r:id="rId6"/>
    <p:sldId id="269" r:id="rId7"/>
    <p:sldId id="283" r:id="rId8"/>
    <p:sldId id="274" r:id="rId9"/>
    <p:sldId id="262" r:id="rId10"/>
    <p:sldId id="270" r:id="rId11"/>
    <p:sldId id="275" r:id="rId12"/>
    <p:sldId id="268" r:id="rId13"/>
    <p:sldId id="284" r:id="rId14"/>
    <p:sldId id="261" r:id="rId15"/>
    <p:sldId id="273" r:id="rId16"/>
    <p:sldId id="285" r:id="rId17"/>
    <p:sldId id="265" r:id="rId18"/>
    <p:sldId id="264" r:id="rId19"/>
    <p:sldId id="279" r:id="rId20"/>
    <p:sldId id="280" r:id="rId21"/>
    <p:sldId id="282" r:id="rId22"/>
    <p:sldId id="271" r:id="rId23"/>
    <p:sldId id="281" r:id="rId24"/>
    <p:sldId id="286" r:id="rId25"/>
    <p:sldId id="266" r:id="rId26"/>
    <p:sldId id="259" r:id="rId27"/>
    <p:sldId id="278" r:id="rId28"/>
    <p:sldId id="276" r:id="rId29"/>
    <p:sldId id="256" r:id="rId30"/>
    <p:sldId id="25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heaton" initials="CW" lastIdx="1" clrIdx="0">
    <p:extLst>
      <p:ext uri="{19B8F6BF-5375-455C-9EA6-DF929625EA0E}">
        <p15:presenceInfo xmlns:p15="http://schemas.microsoft.com/office/powerpoint/2012/main" userId="S-1-5-21-13193587-570974170-1031210941-5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StreamNet\Meetings\SNSC\20161110\DataStoreSummary20161018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Data Store:</a:t>
            </a:r>
          </a:p>
          <a:p>
            <a:pPr>
              <a:defRPr/>
            </a:pPr>
            <a:r>
              <a:rPr lang="en-US" dirty="0"/>
              <a:t>Fiscal Year and Number of Data 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Total data sets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Sheet1!$B$3:$B$14</c:f>
              <c:numCache>
                <c:formatCode>General</c:formatCode>
                <c:ptCount val="12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  <c:pt idx="8">
                  <c:v>2008</c:v>
                </c:pt>
                <c:pt idx="9">
                  <c:v>2007</c:v>
                </c:pt>
                <c:pt idx="10">
                  <c:v>2006</c:v>
                </c:pt>
                <c:pt idx="11">
                  <c:v>2005</c:v>
                </c:pt>
              </c:numCache>
            </c:numRef>
          </c:xVal>
          <c:yVal>
            <c:numRef>
              <c:f>Sheet1!$C$3:$C$14</c:f>
              <c:numCache>
                <c:formatCode>General</c:formatCode>
                <c:ptCount val="12"/>
                <c:pt idx="0">
                  <c:v>10</c:v>
                </c:pt>
                <c:pt idx="1">
                  <c:v>12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13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  <c:pt idx="11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33-4E23-9309-954083E632EE}"/>
            </c:ext>
          </c:extLst>
        </c:ser>
        <c:ser>
          <c:idx val="1"/>
          <c:order val="1"/>
          <c:tx>
            <c:v>BPA-funded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Sheet1!$B$3:$B$14</c:f>
              <c:numCache>
                <c:formatCode>General</c:formatCode>
                <c:ptCount val="12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  <c:pt idx="8">
                  <c:v>2008</c:v>
                </c:pt>
                <c:pt idx="9">
                  <c:v>2007</c:v>
                </c:pt>
                <c:pt idx="10">
                  <c:v>2006</c:v>
                </c:pt>
                <c:pt idx="11">
                  <c:v>2005</c:v>
                </c:pt>
              </c:numCache>
            </c:numRef>
          </c:xVal>
          <c:yVal>
            <c:numRef>
              <c:f>Sheet1!$D$3:$D$14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33-4E23-9309-954083E63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7549552"/>
        <c:axId val="1717540816"/>
      </c:scatterChart>
      <c:valAx>
        <c:axId val="1717549552"/>
        <c:scaling>
          <c:orientation val="minMax"/>
          <c:max val="2017"/>
          <c:min val="2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540816"/>
        <c:crosses val="autoZero"/>
        <c:crossBetween val="midCat"/>
      </c:valAx>
      <c:valAx>
        <c:axId val="171754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Data</a:t>
                </a:r>
                <a:r>
                  <a:rPr lang="en-US" baseline="0" dirty="0"/>
                  <a:t> Sets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549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4T15:04:04.441" idx="1">
    <p:pos x="10" y="10"/>
    <p:text>•	Steve Pastor (USFWS)
o	My 2 cents is that this thing has momentum within FWS and this moment should be seized upon.
•	John Arterburn (CCT)
o	No, do not focus on bull trout, but do change the current plan to instead spend more time in the next year on (Write in candidate):  Hatchery indicators
•	Evan Brown (IDFG)
o	No, do not focus on bull trout, but do change the current plan to instead spend more time in the next year on (Write in candidate):  Lamprey
•	Dawn Anderson (MFW&amp;P)
o	I spoke to our Native Species coordinator in regards to your question to get some additional insight. MT FWP would be somewhere around 3 or 4. We would be a bull trout data supplier however I don’t see a critical need to move a  bull trout data assessment, critical gap analysis, etc. into this year.
•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0.73229</cdr:x>
      <cdr:y>0.28426</cdr:y>
    </cdr:from>
    <cdr:to>
      <cdr:x>0.93229</cdr:x>
      <cdr:y>0.40863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48038" y="1066801"/>
          <a:ext cx="914400" cy="46672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Total = 111</a:t>
          </a:r>
        </a:p>
        <a:p xmlns:a="http://schemas.openxmlformats.org/drawingml/2006/main">
          <a:r>
            <a:rPr lang="en-US" sz="1100" dirty="0"/>
            <a:t>BPA = 59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B44D3-E2C7-43C7-B879-0303E3CA42E2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0A38-99C8-4465-B272-3FDEB96A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6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Faded background picture</a:t>
            </a:r>
            <a:endParaRPr lang="en-US" sz="1400" b="1" baseline="0" dirty="0" smtClean="0"/>
          </a:p>
          <a:p>
            <a:r>
              <a:rPr lang="en-US" sz="1400" b="0" baseline="0" dirty="0" smtClean="0"/>
              <a:t>(Basic)</a:t>
            </a:r>
          </a:p>
          <a:p>
            <a:endParaRPr lang="en-US" sz="1200" b="1" baseline="0" dirty="0" smtClean="0"/>
          </a:p>
          <a:p>
            <a:endParaRPr lang="en-US" sz="1200" b="1" baseline="0" dirty="0" smtClean="0"/>
          </a:p>
          <a:p>
            <a:r>
              <a:rPr lang="en-US" sz="1200" b="0" dirty="0" smtClean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Right-click the slide</a:t>
            </a:r>
            <a:r>
              <a:rPr lang="en-US" sz="1200" b="0" baseline="0" dirty="0" smtClean="0"/>
              <a:t> and click </a:t>
            </a:r>
            <a:r>
              <a:rPr lang="en-US" sz="1200" b="1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Background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Format Background</a:t>
            </a:r>
            <a:r>
              <a:rPr lang="en-US" sz="1200" b="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select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 in the </a:t>
            </a:r>
            <a:r>
              <a:rPr lang="en-US" sz="1200" b="1" baseline="0" dirty="0" smtClean="0"/>
              <a:t>Format Background </a:t>
            </a:r>
            <a:r>
              <a:rPr lang="en-US" sz="1200" b="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85%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90312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5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8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6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35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2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99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7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71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30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97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05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37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5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8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70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654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8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36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9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71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4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5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1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8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5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A83C-7ED7-4DBC-9EE9-82CC182C6103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3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StreamNet Steering Committee Meeting Nov. 10, 2016</a:t>
            </a:r>
            <a:r>
              <a:rPr lang="en-US" dirty="0"/>
              <a:t>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Quick Review of FY 17 Budgets and FY 16 Spending			</a:t>
            </a:r>
            <a:r>
              <a:rPr lang="en-US" dirty="0" smtClean="0"/>
              <a:t>		9:00 </a:t>
            </a:r>
            <a:r>
              <a:rPr lang="en-US" dirty="0"/>
              <a:t>AM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Lessons Learned from BPA Priority Population Exercise			</a:t>
            </a:r>
            <a:r>
              <a:rPr lang="en-US" dirty="0" smtClean="0"/>
              <a:t>		9:30 </a:t>
            </a:r>
            <a:r>
              <a:rPr lang="en-US" dirty="0"/>
              <a:t>AM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Review Coordinated Assessments 5 Year Plan and Set Priorities		</a:t>
            </a:r>
            <a:r>
              <a:rPr lang="en-US" dirty="0" smtClean="0"/>
              <a:t>	10:30 </a:t>
            </a:r>
            <a:r>
              <a:rPr lang="en-US" dirty="0"/>
              <a:t>AM</a:t>
            </a:r>
          </a:p>
          <a:p>
            <a:pPr lvl="1"/>
            <a:r>
              <a:rPr lang="en-US" dirty="0"/>
              <a:t>For current FY – Including Bull Trout Discussion</a:t>
            </a:r>
          </a:p>
          <a:p>
            <a:r>
              <a:rPr lang="en-US" dirty="0" smtClean="0"/>
              <a:t>Roundtable </a:t>
            </a:r>
            <a:r>
              <a:rPr lang="en-US" dirty="0"/>
              <a:t>Discussion: Issues with Gathering, Validating,		</a:t>
            </a:r>
            <a:r>
              <a:rPr lang="en-US" dirty="0" smtClean="0"/>
              <a:t>		11:00 </a:t>
            </a:r>
            <a:r>
              <a:rPr lang="en-US" dirty="0"/>
              <a:t>AM</a:t>
            </a:r>
          </a:p>
          <a:p>
            <a:pPr lvl="1"/>
            <a:r>
              <a:rPr lang="en-US" dirty="0"/>
              <a:t>And QA/QC’ing CA HLI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LUNCH (NOTE: we will collect from each attendee and get pizza </a:t>
            </a:r>
            <a:r>
              <a:rPr lang="en-US" dirty="0" smtClean="0"/>
              <a:t>or </a:t>
            </a:r>
            <a:r>
              <a:rPr lang="en-US" dirty="0"/>
              <a:t>sandwiches – or feel free to bring your own)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Update from CRITFC on Tribal EPA Grant 	</a:t>
            </a:r>
            <a:r>
              <a:rPr lang="en-US" dirty="0" smtClean="0"/>
              <a:t>&amp; </a:t>
            </a:r>
            <a:r>
              <a:rPr lang="en-US" dirty="0"/>
              <a:t>CA-Tribal Futuring Discussion 	</a:t>
            </a:r>
            <a:r>
              <a:rPr lang="en-US" dirty="0" smtClean="0"/>
              <a:t>		1:00 PM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Updating “Related Data” Expectations and Concerns			</a:t>
            </a:r>
            <a:r>
              <a:rPr lang="en-US" dirty="0" smtClean="0"/>
              <a:t>		1:30 </a:t>
            </a:r>
            <a:r>
              <a:rPr lang="en-US" dirty="0"/>
              <a:t>PM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Roundtable Discussion		</a:t>
            </a:r>
            <a:r>
              <a:rPr lang="en-US" dirty="0" smtClean="0"/>
              <a:t>2:30 </a:t>
            </a:r>
            <a:r>
              <a:rPr lang="en-US" dirty="0"/>
              <a:t>PM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Adjourn			</a:t>
            </a:r>
            <a:r>
              <a:rPr lang="en-US" dirty="0" smtClean="0"/>
              <a:t>	4:00 </a:t>
            </a:r>
            <a:r>
              <a:rPr lang="en-US" dirty="0"/>
              <a:t>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52401"/>
            <a:ext cx="80549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Priorities Discussion </a:t>
            </a:r>
            <a:endParaRPr lang="en-US" sz="2400" b="1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From </a:t>
            </a: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CA 5 Year </a:t>
            </a: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Plan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Year 2 (Oct, 2016 – Sep, 2017</a:t>
            </a: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);</a:t>
            </a: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Maintain, update, and automate existing data flow. Fully populate all Natural Origin Indicators with data</a:t>
            </a:r>
          </a:p>
          <a:p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Finalize DES for hatchery indicators, begin to populate with data</a:t>
            </a:r>
          </a:p>
          <a:p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Coordinate closely with hatchery database managers, expand hatchery DES team</a:t>
            </a:r>
          </a:p>
          <a:p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Align hatchery DES development with needs of regional fish and wildlife managers</a:t>
            </a:r>
          </a:p>
          <a:p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22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2017 StreamNet Executive Committee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488" y="2116184"/>
            <a:ext cx="8593584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direction on priorities to StreamNet-funded staff is essential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Ask partners for report on expected data flow again this year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report, clearly indicate where population level indicator data will not be forthcoming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95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CA 5 Year Plan – Set Priorities for FY 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036" y="1825625"/>
            <a:ext cx="1103976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 PNI as indicator? Is currently a metric and data is present in many cases (instruct partner staff to report, validate, and publish?)</a:t>
            </a:r>
          </a:p>
          <a:p>
            <a:r>
              <a:rPr lang="en-US" dirty="0" smtClean="0"/>
              <a:t>Hatchery Indicators: </a:t>
            </a:r>
            <a:r>
              <a:rPr lang="en-US" dirty="0"/>
              <a:t>  A policy-level discussion is needed to define what is needed and useful.  StreamNet will try to facilitate a work group that will define what hatchery information should be pursued -- DES work can follow if needed.  StreamNet Executive Committee participants will provide names of correct people to invite to this work </a:t>
            </a:r>
            <a:r>
              <a:rPr lang="en-US" dirty="0" smtClean="0"/>
              <a:t>group (May, 2016 notes). </a:t>
            </a:r>
          </a:p>
          <a:p>
            <a:r>
              <a:rPr lang="en-US" dirty="0" smtClean="0"/>
              <a:t>CAPG discussion (primarily your data compilers); CA project is still very labor intensive, consensus appeared to be retain focus on populating, automating, and updating existing NO indicators in FY 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Trout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5709" y="1825625"/>
            <a:ext cx="1081809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EPA Grant application was dropped, as we were told directly that our ideas for a distribution update and GIS dataset would not qualify as a partnership grant</a:t>
            </a:r>
          </a:p>
          <a:p>
            <a:r>
              <a:rPr lang="en-US" dirty="0" smtClean="0"/>
              <a:t>Generally a moderate to high level of interest (depending on agency/individual contacted) in collaboration on bull trout data management in region</a:t>
            </a:r>
          </a:p>
          <a:p>
            <a:r>
              <a:rPr lang="en-US" dirty="0" smtClean="0"/>
              <a:t>Did not identify a management/leadership “pull” for bull trout data (like NOAA 5 year status review) – Is there one that we missed?</a:t>
            </a:r>
          </a:p>
          <a:p>
            <a:r>
              <a:rPr lang="en-US" dirty="0" smtClean="0"/>
              <a:t>Current CA 5 year plan is to review data on lamprey, sturgeon, and bull trout starting next year (Oct., 2017). Change or update????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Streamnet Executive Committee Decision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5709" y="1825625"/>
            <a:ext cx="1081809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 </a:t>
            </a:r>
            <a:r>
              <a:rPr lang="en-US" dirty="0"/>
              <a:t>populating the existing natural origin indicators the priority for FY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Include </a:t>
            </a:r>
            <a:r>
              <a:rPr lang="en-US" dirty="0"/>
              <a:t>discussions with FPC &amp; CRITFC about sharing and displaying SARs for </a:t>
            </a:r>
            <a:r>
              <a:rPr lang="en-US" dirty="0" smtClean="0"/>
              <a:t>superpopulations</a:t>
            </a:r>
            <a:endParaRPr lang="en-US" dirty="0"/>
          </a:p>
          <a:p>
            <a:r>
              <a:rPr lang="en-US" dirty="0" smtClean="0"/>
              <a:t>Survey </a:t>
            </a:r>
            <a:r>
              <a:rPr lang="en-US" dirty="0"/>
              <a:t>partners to get information on predicted dataflow for the year, including information on “predicted” data, which shows where population level data is not/won’t be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Continue </a:t>
            </a:r>
            <a:r>
              <a:rPr lang="en-US" dirty="0"/>
              <a:t>to work with CRITFC tribes to include them in data flow to the extent that resources allow them to do so.</a:t>
            </a:r>
          </a:p>
          <a:p>
            <a:r>
              <a:rPr lang="en-US" dirty="0"/>
              <a:t>Nancy Leonard (NPCC), with Chris’s help (StreamNet) will convene a Bull trout workshop to identify players, discuss data needs, and identify future paths forward for regional data sharing for this species. Montana </a:t>
            </a:r>
            <a:r>
              <a:rPr lang="en-US" dirty="0" smtClean="0"/>
              <a:t>will </a:t>
            </a:r>
            <a:r>
              <a:rPr lang="en-US" dirty="0"/>
              <a:t>be asked to play an important </a:t>
            </a:r>
            <a:r>
              <a:rPr lang="en-US" dirty="0" smtClean="0"/>
              <a:t>role (Host?).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863" y="6054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Roundtable Discussion: Issues with Gathering, </a:t>
            </a:r>
            <a:r>
              <a:rPr lang="en-US" dirty="0" smtClean="0"/>
              <a:t>Validating, and </a:t>
            </a:r>
            <a:r>
              <a:rPr lang="en-US" dirty="0"/>
              <a:t>QA/QC’ing CA HLI Data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Tribal EPA Grant &amp; Discussion of Tribal Involvement in CA Project in Future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408" y="34642"/>
            <a:ext cx="10515600" cy="12437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Updating “Related Data” Expectations &amp;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6163444" y="181926"/>
            <a:ext cx="283554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AEAA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4,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80408" y="1425667"/>
            <a:ext cx="5181600" cy="4351338"/>
          </a:xfrm>
        </p:spPr>
        <p:txBody>
          <a:bodyPr/>
          <a:lstStyle/>
          <a:p>
            <a:r>
              <a:rPr lang="en-US" dirty="0" smtClean="0"/>
              <a:t>Following Table Shows BPA Tier 1 Populations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</p:nvPr>
        </p:nvGraphicFramePr>
        <p:xfrm>
          <a:off x="221942" y="0"/>
          <a:ext cx="10813001" cy="6901308"/>
        </p:xfrm>
        <a:graphic>
          <a:graphicData uri="http://schemas.openxmlformats.org/drawingml/2006/table">
            <a:tbl>
              <a:tblPr firstRow="1" firstCol="1" bandRow="1"/>
              <a:tblGrid>
                <a:gridCol w="5095782">
                  <a:extLst>
                    <a:ext uri="{9D8B030D-6E8A-4147-A177-3AD203B41FA5}">
                      <a16:colId xmlns:a16="http://schemas.microsoft.com/office/drawing/2014/main" val="2052344030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375436744"/>
                    </a:ext>
                  </a:extLst>
                </a:gridCol>
                <a:gridCol w="1559457">
                  <a:extLst>
                    <a:ext uri="{9D8B030D-6E8A-4147-A177-3AD203B41FA5}">
                      <a16:colId xmlns:a16="http://schemas.microsoft.com/office/drawing/2014/main" val="3306008452"/>
                    </a:ext>
                  </a:extLst>
                </a:gridCol>
                <a:gridCol w="961688">
                  <a:extLst>
                    <a:ext uri="{9D8B030D-6E8A-4147-A177-3AD203B41FA5}">
                      <a16:colId xmlns:a16="http://schemas.microsoft.com/office/drawing/2014/main" val="633149213"/>
                    </a:ext>
                  </a:extLst>
                </a:gridCol>
                <a:gridCol w="1873301">
                  <a:extLst>
                    <a:ext uri="{9D8B030D-6E8A-4147-A177-3AD203B41FA5}">
                      <a16:colId xmlns:a16="http://schemas.microsoft.com/office/drawing/2014/main" val="1224599369"/>
                    </a:ext>
                  </a:extLst>
                </a:gridCol>
              </a:tblGrid>
              <a:tr h="104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 1 Population 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Data Category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183488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Catherine Creek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1957-2015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268253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Catherine Creek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98917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Catherine Creek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449920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Grande Ronde River Upper Mainstem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3321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Grande Ronde River Upper Mainstem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86703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Grande Ronde River Upper Mainstem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303628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Tucannon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1957-2014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271718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Tucannon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Hatchery Returns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1996-2009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25994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Yankee Fork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IDFG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1987-2013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591093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Entiat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1959-2015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22871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Entiat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Abundance Est.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421268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Entiat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9638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Methow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USFWS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Hatchery Returns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1978-2015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44061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Methow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523179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Methow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Abundance Est.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1977-2015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962698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Wenatchee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1958-2014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857986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Wenatchee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1996-2014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83797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Wenatchee River - spring Chinook salmon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Abundance Est.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1958-2014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477264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Fork Clearwater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IDFG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Hatchery Returns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2009-2013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316795"/>
                  </a:ext>
                </a:extLst>
              </a:tr>
              <a:tr h="167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Lolo Creek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584269"/>
                  </a:ext>
                </a:extLst>
              </a:tr>
              <a:tr h="167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Selway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656331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Fork Salmon River Lower Mainstem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749323"/>
                  </a:ext>
                </a:extLst>
              </a:tr>
              <a:tr h="167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Secesh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612290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Fork Salmon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58810"/>
                  </a:ext>
                </a:extLst>
              </a:tr>
              <a:tr h="167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Lolo Creek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561349"/>
                  </a:ext>
                </a:extLst>
              </a:tr>
              <a:tr h="167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Entiat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83465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Methow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Abundance Est.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1982-2015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869050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Okanogan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327936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Okanogan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 / Weir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258370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Okanogan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Abundance Est.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1977-2015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55460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Okanogan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Abundance Est.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2004-2011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4597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Wenatchee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 Counts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2001-2014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324528"/>
                  </a:ext>
                </a:extLst>
              </a:tr>
              <a:tr h="209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Wenatchee River - summer Steelhead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Spawner Abundance Est.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1962-2014</a:t>
                      </a:r>
                    </a:p>
                  </a:txBody>
                  <a:tcPr marL="26831" marR="26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40726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6163444" y="181926"/>
            <a:ext cx="283554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AEAA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4,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6163444" y="181926"/>
            <a:ext cx="283554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AEAA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4,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129" y="181929"/>
          <a:ext cx="11496580" cy="6360913"/>
        </p:xfrm>
        <a:graphic>
          <a:graphicData uri="http://schemas.openxmlformats.org/drawingml/2006/table">
            <a:tbl>
              <a:tblPr firstRow="1" firstCol="1" bandRow="1"/>
              <a:tblGrid>
                <a:gridCol w="3999769">
                  <a:extLst>
                    <a:ext uri="{9D8B030D-6E8A-4147-A177-3AD203B41FA5}">
                      <a16:colId xmlns:a16="http://schemas.microsoft.com/office/drawing/2014/main" val="1360617732"/>
                    </a:ext>
                  </a:extLst>
                </a:gridCol>
                <a:gridCol w="1112570">
                  <a:extLst>
                    <a:ext uri="{9D8B030D-6E8A-4147-A177-3AD203B41FA5}">
                      <a16:colId xmlns:a16="http://schemas.microsoft.com/office/drawing/2014/main" val="1721450074"/>
                    </a:ext>
                  </a:extLst>
                </a:gridCol>
                <a:gridCol w="1236191">
                  <a:extLst>
                    <a:ext uri="{9D8B030D-6E8A-4147-A177-3AD203B41FA5}">
                      <a16:colId xmlns:a16="http://schemas.microsoft.com/office/drawing/2014/main" val="2692817619"/>
                    </a:ext>
                  </a:extLst>
                </a:gridCol>
                <a:gridCol w="1112570">
                  <a:extLst>
                    <a:ext uri="{9D8B030D-6E8A-4147-A177-3AD203B41FA5}">
                      <a16:colId xmlns:a16="http://schemas.microsoft.com/office/drawing/2014/main" val="3585452811"/>
                    </a:ext>
                  </a:extLst>
                </a:gridCol>
                <a:gridCol w="1083727">
                  <a:extLst>
                    <a:ext uri="{9D8B030D-6E8A-4147-A177-3AD203B41FA5}">
                      <a16:colId xmlns:a16="http://schemas.microsoft.com/office/drawing/2014/main" val="4041107193"/>
                    </a:ext>
                  </a:extLst>
                </a:gridCol>
                <a:gridCol w="1174384">
                  <a:extLst>
                    <a:ext uri="{9D8B030D-6E8A-4147-A177-3AD203B41FA5}">
                      <a16:colId xmlns:a16="http://schemas.microsoft.com/office/drawing/2014/main" val="1621346122"/>
                    </a:ext>
                  </a:extLst>
                </a:gridCol>
                <a:gridCol w="1777369">
                  <a:extLst>
                    <a:ext uri="{9D8B030D-6E8A-4147-A177-3AD203B41FA5}">
                      <a16:colId xmlns:a16="http://schemas.microsoft.com/office/drawing/2014/main" val="1816563810"/>
                    </a:ext>
                  </a:extLst>
                </a:gridCol>
              </a:tblGrid>
              <a:tr h="5854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Related StreamNet Data by Category &amp; Agency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Agencies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06188"/>
                  </a:ext>
                </a:extLst>
              </a:tr>
              <a:tr h="640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IDFG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USFWS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Datasets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Observations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03106"/>
                  </a:ext>
                </a:extLst>
              </a:tr>
              <a:tr h="540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Redd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8,292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83118"/>
                  </a:ext>
                </a:extLst>
              </a:tr>
              <a:tr h="58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Spawner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28646"/>
                  </a:ext>
                </a:extLst>
              </a:tr>
              <a:tr h="58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 / Weir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65064"/>
                  </a:ext>
                </a:extLst>
              </a:tr>
              <a:tr h="58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Spawner Abundance Estimates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07816"/>
                  </a:ext>
                </a:extLst>
              </a:tr>
              <a:tr h="58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Hatchery Returns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202059"/>
                  </a:ext>
                </a:extLst>
              </a:tr>
              <a:tr h="58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Fish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65493"/>
                  </a:ext>
                </a:extLst>
              </a:tr>
              <a:tr h="58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Fish Abundance Estimates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93858"/>
                  </a:ext>
                </a:extLst>
              </a:tr>
              <a:tr h="540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Freshwater Harvest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91364"/>
                  </a:ext>
                </a:extLst>
              </a:tr>
              <a:tr h="5409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Related Datasets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23,798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7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FY 17 Budgets &amp; Spending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38199" y="1807586"/>
            <a:ext cx="1040245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FY 2016 Spending – </a:t>
            </a:r>
            <a:r>
              <a:rPr lang="en-US" dirty="0"/>
              <a:t>target </a:t>
            </a:r>
            <a:r>
              <a:rPr lang="en-US" dirty="0" smtClean="0"/>
              <a:t>was </a:t>
            </a:r>
            <a:r>
              <a:rPr lang="en-US" dirty="0"/>
              <a:t>$</a:t>
            </a:r>
            <a:r>
              <a:rPr lang="en-US" dirty="0" smtClean="0"/>
              <a:t>49,758 in savings to “roll” into 17</a:t>
            </a:r>
          </a:p>
          <a:p>
            <a:r>
              <a:rPr lang="en-US" dirty="0" smtClean="0"/>
              <a:t>Total was actually </a:t>
            </a:r>
            <a:r>
              <a:rPr lang="en-US" dirty="0" smtClean="0">
                <a:solidFill>
                  <a:srgbClr val="FF0000"/>
                </a:solidFill>
              </a:rPr>
              <a:t>$142,265</a:t>
            </a:r>
            <a:r>
              <a:rPr lang="en-US" dirty="0" smtClean="0"/>
              <a:t>. As of 11/2/16;</a:t>
            </a:r>
          </a:p>
          <a:p>
            <a:pPr lvl="1"/>
            <a:r>
              <a:rPr lang="en-US" dirty="0" smtClean="0"/>
              <a:t>PSMFC	$51,565</a:t>
            </a:r>
          </a:p>
          <a:p>
            <a:pPr lvl="1"/>
            <a:r>
              <a:rPr lang="en-US" dirty="0" smtClean="0"/>
              <a:t>WDFW	$19,387</a:t>
            </a:r>
          </a:p>
          <a:p>
            <a:pPr lvl="1"/>
            <a:r>
              <a:rPr lang="en-US" dirty="0" smtClean="0"/>
              <a:t>ODFW	$23,320</a:t>
            </a:r>
          </a:p>
          <a:p>
            <a:pPr lvl="1"/>
            <a:r>
              <a:rPr lang="en-US" dirty="0" smtClean="0"/>
              <a:t>MFWP	$35,521</a:t>
            </a:r>
          </a:p>
          <a:p>
            <a:pPr lvl="1"/>
            <a:r>
              <a:rPr lang="en-US" dirty="0" smtClean="0"/>
              <a:t>CCT	$0</a:t>
            </a:r>
          </a:p>
          <a:p>
            <a:pPr lvl="1"/>
            <a:r>
              <a:rPr lang="en-US" dirty="0" smtClean="0"/>
              <a:t>USFWS	$0</a:t>
            </a:r>
          </a:p>
          <a:p>
            <a:pPr lvl="1"/>
            <a:r>
              <a:rPr lang="en-US" dirty="0" smtClean="0"/>
              <a:t>IDFG	$16,472</a:t>
            </a:r>
          </a:p>
          <a:p>
            <a:r>
              <a:rPr lang="en-US" dirty="0" smtClean="0"/>
              <a:t>FY 2017 – With rollover savings from 2016 and cuts at PSMFC returned everyone to “base”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9357"/>
          </a:xfrm>
        </p:spPr>
        <p:txBody>
          <a:bodyPr>
            <a:normAutofit/>
          </a:bodyPr>
          <a:lstStyle/>
          <a:p>
            <a:r>
              <a:rPr lang="en-US" dirty="0" smtClean="0"/>
              <a:t>May, 2016 Excom Discussion;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02377"/>
            <a:ext cx="10363826" cy="45110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Rename “Trends” for the CA Database – Recommendation to Executive committee – “</a:t>
            </a:r>
            <a:r>
              <a:rPr lang="en-US" b="1" dirty="0" smtClean="0">
                <a:solidFill>
                  <a:srgbClr val="FF0000"/>
                </a:solidFill>
              </a:rPr>
              <a:t>related data”</a:t>
            </a:r>
          </a:p>
          <a:p>
            <a:r>
              <a:rPr lang="en-US" dirty="0" smtClean="0"/>
              <a:t>Identify categories to carry forward</a:t>
            </a:r>
          </a:p>
          <a:p>
            <a:pPr lvl="1"/>
            <a:r>
              <a:rPr lang="en-US" dirty="0" smtClean="0"/>
              <a:t>Redd counts; spawner counts; estimates of spawning population; estimates of juvenile population; hatchery returns, etc.</a:t>
            </a:r>
          </a:p>
          <a:p>
            <a:r>
              <a:rPr lang="en-US" dirty="0" smtClean="0"/>
              <a:t>Define and adopt des standards for each category of </a:t>
            </a:r>
            <a:r>
              <a:rPr lang="en-US" dirty="0" smtClean="0">
                <a:solidFill>
                  <a:srgbClr val="FF0000"/>
                </a:solidFill>
              </a:rPr>
              <a:t>related data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Look at populations and try to get consistency in </a:t>
            </a:r>
            <a:r>
              <a:rPr lang="en-US" dirty="0">
                <a:solidFill>
                  <a:srgbClr val="FF0000"/>
                </a:solidFill>
              </a:rPr>
              <a:t>related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reported, where possible</a:t>
            </a:r>
          </a:p>
          <a:p>
            <a:r>
              <a:rPr lang="en-US" dirty="0" smtClean="0"/>
              <a:t>Id legacy (i.e. no longer done) and ongoing </a:t>
            </a:r>
            <a:r>
              <a:rPr lang="en-US" dirty="0">
                <a:solidFill>
                  <a:srgbClr val="FF0000"/>
                </a:solidFill>
              </a:rPr>
              <a:t>related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in ca Database</a:t>
            </a:r>
          </a:p>
          <a:p>
            <a:r>
              <a:rPr lang="en-US" dirty="0" smtClean="0"/>
              <a:t>Display </a:t>
            </a:r>
            <a:r>
              <a:rPr lang="en-US" dirty="0">
                <a:solidFill>
                  <a:srgbClr val="FF0000"/>
                </a:solidFill>
              </a:rPr>
              <a:t>related data</a:t>
            </a:r>
            <a:r>
              <a:rPr lang="en-US" dirty="0"/>
              <a:t> </a:t>
            </a:r>
            <a:r>
              <a:rPr lang="en-US" dirty="0" smtClean="0"/>
              <a:t>on ca web interface</a:t>
            </a:r>
          </a:p>
          <a:p>
            <a:r>
              <a:rPr lang="en-US" dirty="0" smtClean="0"/>
              <a:t>Lower priority; updating traditional “trends” (keep name?) in streamnet that are not associated with ca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8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“Related Data” Expectations &amp;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838200" y="1960562"/>
            <a:ext cx="1009976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Issues; significant differences in how partners are updating; data types, amount of data, timelines</a:t>
            </a:r>
          </a:p>
          <a:p>
            <a:r>
              <a:rPr lang="en-US" dirty="0" smtClean="0"/>
              <a:t>As we move more into displaying information, discrepancies stand out</a:t>
            </a:r>
          </a:p>
          <a:p>
            <a:r>
              <a:rPr lang="en-US" dirty="0" smtClean="0"/>
              <a:t>Legacy datasets that are no longer updated</a:t>
            </a:r>
          </a:p>
          <a:p>
            <a:r>
              <a:rPr lang="en-US" dirty="0" smtClean="0"/>
              <a:t>Related data = “building blocks” that go into HLIs, NOT CA metrics (?) Using existing StreamNet DES standards</a:t>
            </a:r>
          </a:p>
          <a:p>
            <a:r>
              <a:rPr lang="en-US" dirty="0"/>
              <a:t>PSMFC Recommendation: Clear direction to your StreamNet-funded staff on priorities is essential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“Related Data” Expectations &amp;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838200" y="1960562"/>
            <a:ext cx="1009976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Issues; significant differences in how partners are updating; data types, amount of data, timelines</a:t>
            </a:r>
          </a:p>
          <a:p>
            <a:r>
              <a:rPr lang="en-US" dirty="0" smtClean="0"/>
              <a:t>As we move more into displaying information, discrepancies stand out</a:t>
            </a:r>
          </a:p>
          <a:p>
            <a:r>
              <a:rPr lang="en-US" dirty="0" smtClean="0"/>
              <a:t>Legacy datasets that are no longer updated</a:t>
            </a:r>
          </a:p>
          <a:p>
            <a:r>
              <a:rPr lang="en-US" dirty="0" smtClean="0"/>
              <a:t>ExCom Decision:</a:t>
            </a:r>
            <a:r>
              <a:rPr lang="en-US" dirty="0"/>
              <a:t> </a:t>
            </a:r>
            <a:r>
              <a:rPr lang="en-US" dirty="0" smtClean="0"/>
              <a:t>Continue </a:t>
            </a:r>
            <a:r>
              <a:rPr lang="en-US" dirty="0"/>
              <a:t>collecting and displaying this data as long as it’s not impeding work on higher priority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Discuss </a:t>
            </a:r>
            <a:r>
              <a:rPr lang="en-US" dirty="0"/>
              <a:t>with partners at Steering Committee </a:t>
            </a:r>
            <a:r>
              <a:rPr lang="en-US" dirty="0" smtClean="0"/>
              <a:t>to make </a:t>
            </a:r>
            <a:r>
              <a:rPr lang="en-US" dirty="0"/>
              <a:t>sure there is common understanding of what we are asking for.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Roundtable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833517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6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543" y="1132114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8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0062"/>
            <a:ext cx="10515600" cy="99452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BPA Priority Population Exercise: 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7394897"/>
              </p:ext>
            </p:extLst>
          </p:nvPr>
        </p:nvGraphicFramePr>
        <p:xfrm>
          <a:off x="681873" y="986790"/>
          <a:ext cx="10595727" cy="5638039"/>
        </p:xfrm>
        <a:graphic>
          <a:graphicData uri="http://schemas.openxmlformats.org/drawingml/2006/table">
            <a:tbl>
              <a:tblPr firstRow="1" firstCol="1" bandRow="1"/>
              <a:tblGrid>
                <a:gridCol w="1688605">
                  <a:extLst>
                    <a:ext uri="{9D8B030D-6E8A-4147-A177-3AD203B41FA5}">
                      <a16:colId xmlns:a16="http://schemas.microsoft.com/office/drawing/2014/main" val="1546607768"/>
                    </a:ext>
                  </a:extLst>
                </a:gridCol>
                <a:gridCol w="1096731">
                  <a:extLst>
                    <a:ext uri="{9D8B030D-6E8A-4147-A177-3AD203B41FA5}">
                      <a16:colId xmlns:a16="http://schemas.microsoft.com/office/drawing/2014/main" val="3106321285"/>
                    </a:ext>
                  </a:extLst>
                </a:gridCol>
                <a:gridCol w="1023039">
                  <a:extLst>
                    <a:ext uri="{9D8B030D-6E8A-4147-A177-3AD203B41FA5}">
                      <a16:colId xmlns:a16="http://schemas.microsoft.com/office/drawing/2014/main" val="80703806"/>
                    </a:ext>
                  </a:extLst>
                </a:gridCol>
                <a:gridCol w="914858">
                  <a:extLst>
                    <a:ext uri="{9D8B030D-6E8A-4147-A177-3AD203B41FA5}">
                      <a16:colId xmlns:a16="http://schemas.microsoft.com/office/drawing/2014/main" val="771437660"/>
                    </a:ext>
                  </a:extLst>
                </a:gridCol>
                <a:gridCol w="765127">
                  <a:extLst>
                    <a:ext uri="{9D8B030D-6E8A-4147-A177-3AD203B41FA5}">
                      <a16:colId xmlns:a16="http://schemas.microsoft.com/office/drawing/2014/main" val="410282389"/>
                    </a:ext>
                  </a:extLst>
                </a:gridCol>
                <a:gridCol w="697707">
                  <a:extLst>
                    <a:ext uri="{9D8B030D-6E8A-4147-A177-3AD203B41FA5}">
                      <a16:colId xmlns:a16="http://schemas.microsoft.com/office/drawing/2014/main" val="1846453858"/>
                    </a:ext>
                  </a:extLst>
                </a:gridCol>
                <a:gridCol w="697707">
                  <a:extLst>
                    <a:ext uri="{9D8B030D-6E8A-4147-A177-3AD203B41FA5}">
                      <a16:colId xmlns:a16="http://schemas.microsoft.com/office/drawing/2014/main" val="3162282885"/>
                    </a:ext>
                  </a:extLst>
                </a:gridCol>
                <a:gridCol w="740823">
                  <a:extLst>
                    <a:ext uri="{9D8B030D-6E8A-4147-A177-3AD203B41FA5}">
                      <a16:colId xmlns:a16="http://schemas.microsoft.com/office/drawing/2014/main" val="4035675441"/>
                    </a:ext>
                  </a:extLst>
                </a:gridCol>
                <a:gridCol w="1485565">
                  <a:extLst>
                    <a:ext uri="{9D8B030D-6E8A-4147-A177-3AD203B41FA5}">
                      <a16:colId xmlns:a16="http://schemas.microsoft.com/office/drawing/2014/main" val="2574243239"/>
                    </a:ext>
                  </a:extLst>
                </a:gridCol>
                <a:gridCol w="1485565">
                  <a:extLst>
                    <a:ext uri="{9D8B030D-6E8A-4147-A177-3AD203B41FA5}">
                      <a16:colId xmlns:a16="http://schemas.microsoft.com/office/drawing/2014/main" val="2909115870"/>
                    </a:ext>
                  </a:extLst>
                </a:gridCol>
              </a:tblGrid>
              <a:tr h="578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table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 Validated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data related 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FCRPS/BPA Priority #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1                2                3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 Records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Updated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90309"/>
                  </a:ext>
                </a:extLst>
              </a:tr>
              <a:tr h="18707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 2016  9:26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443194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 12 2016  5:07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952381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2:28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544266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IDFG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19 2016  6:55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61822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Agencies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1,371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2,907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 2016  9:26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952849"/>
                  </a:ext>
                </a:extLst>
              </a:tr>
              <a:tr h="18707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IDFG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1:37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242630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2:39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78854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 24 2016  4:47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855380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1,642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13 2016  2:42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184233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RperS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Agencies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2,588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1,299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13 2016  2:42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72664"/>
                  </a:ext>
                </a:extLst>
              </a:tr>
              <a:tr h="18707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2:42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90220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10 2016  6:55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213045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CRITFC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 7 2016 12:14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045294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2:42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417246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Agencies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10 2016  6:55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22976"/>
                  </a:ext>
                </a:extLst>
              </a:tr>
              <a:tr h="18707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Juvenile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Outmigrants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10 2016  6:55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44657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2:47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91563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2:47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59706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IDFG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27 2016  4:02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084218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Juvenile Outmigrants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Agencies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10 2016  6:55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19946"/>
                  </a:ext>
                </a:extLst>
              </a:tr>
              <a:tr h="1870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Presmolt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Abundance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 24 2016  4:48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98526"/>
                  </a:ext>
                </a:extLst>
              </a:tr>
              <a:tr h="195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3:20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150705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Presmolt Abundance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Agencies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23 2016  3:20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22952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84667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PNI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Agencies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96338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410137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Tables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Agencies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8,588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8,569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2,838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4,444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1,374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 2016  9:26</a:t>
                      </a:r>
                    </a:p>
                  </a:txBody>
                  <a:tcPr marL="30549" marR="3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287279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833762" y="0"/>
            <a:ext cx="3002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Publishable</a:t>
            </a:r>
            <a:r>
              <a:rPr kumimoji="0" lang="en-US" altLang="en-US" sz="2000" b="1" i="0" u="none" strike="noStrike" cap="none" normalizeH="0" baseline="3000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Coordinated Assessments Data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3, 2016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Data Store:  Data Sets by Fiscal Year  (all years)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5774598"/>
              </p:ext>
            </p:extLst>
          </p:nvPr>
        </p:nvGraphicFramePr>
        <p:xfrm>
          <a:off x="838200" y="1825625"/>
          <a:ext cx="5181600" cy="3840480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08377832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8958688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9192060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Fiscal 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data sets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BPA-funded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17659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6216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9293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1905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8524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2164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92917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3043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7843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263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5587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6965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1601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08193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60139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281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Data Store:  Last 5 Fiscal Years by Agency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225534"/>
              </p:ext>
            </p:extLst>
          </p:nvPr>
        </p:nvGraphicFramePr>
        <p:xfrm>
          <a:off x="838200" y="1825625"/>
          <a:ext cx="10515603" cy="3981450"/>
        </p:xfrm>
        <a:graphic>
          <a:graphicData uri="http://schemas.openxmlformats.org/drawingml/2006/table">
            <a:tbl>
              <a:tblPr firstRow="1" firstCol="1" lastRow="1" lastCol="1" bandRow="1">
                <a:tableStyleId>{7DF18680-E054-41AD-8BC1-D1AEF772440D}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95622605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1385692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6712618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3706548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2607945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57306732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1877678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Fiscal 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5638008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Agency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7362349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Columbia River Estuary Study Taskforce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32106480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IDFG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1866657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MFW&amp;P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2759310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Nez Perce S&amp;W Cons. Dist.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5321807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NPT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38923781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PNNL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18709959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SBT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35155870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StreamNet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20454716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USFWS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23660077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USGS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19773874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34067541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330" marR="1933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9330" marR="19330" marT="9525" marB="0" anchor="ctr"/>
                </a:tc>
                <a:extLst>
                  <a:ext uri="{0D108BD9-81ED-4DB2-BD59-A6C34878D82A}">
                    <a16:rowId xmlns:a16="http://schemas.microsoft.com/office/drawing/2014/main" val="592113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88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04552"/>
              </p:ext>
            </p:extLst>
          </p:nvPr>
        </p:nvGraphicFramePr>
        <p:xfrm>
          <a:off x="1330036" y="655785"/>
          <a:ext cx="2969920" cy="3497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091">
                  <a:extLst>
                    <a:ext uri="{9D8B030D-6E8A-4147-A177-3AD203B41FA5}">
                      <a16:colId xmlns:a16="http://schemas.microsoft.com/office/drawing/2014/main" val="2869845409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764131018"/>
                    </a:ext>
                  </a:extLst>
                </a:gridCol>
                <a:gridCol w="1128189">
                  <a:extLst>
                    <a:ext uri="{9D8B030D-6E8A-4147-A177-3AD203B41FA5}">
                      <a16:colId xmlns:a16="http://schemas.microsoft.com/office/drawing/2014/main" val="748151321"/>
                    </a:ext>
                  </a:extLst>
                </a:gridCol>
              </a:tblGrid>
              <a:tr h="579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CCT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$90,000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9352782"/>
                  </a:ext>
                </a:extLst>
              </a:tr>
              <a:tr h="579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IDFG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$331,288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157262"/>
                  </a:ext>
                </a:extLst>
              </a:tr>
              <a:tr h="579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MFWP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$168,877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00223"/>
                  </a:ext>
                </a:extLst>
              </a:tr>
              <a:tr h="579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ODFW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$474,458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958924"/>
                  </a:ext>
                </a:extLst>
              </a:tr>
              <a:tr h="579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USFWS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$78,248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6313285"/>
                  </a:ext>
                </a:extLst>
              </a:tr>
              <a:tr h="599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WDFW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$470,530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565105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30968"/>
              </p:ext>
            </p:extLst>
          </p:nvPr>
        </p:nvGraphicFramePr>
        <p:xfrm>
          <a:off x="5036127" y="442455"/>
          <a:ext cx="6888018" cy="3604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1">
                  <a:extLst>
                    <a:ext uri="{9D8B030D-6E8A-4147-A177-3AD203B41FA5}">
                      <a16:colId xmlns:a16="http://schemas.microsoft.com/office/drawing/2014/main" val="2227791006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1869343689"/>
                    </a:ext>
                  </a:extLst>
                </a:gridCol>
                <a:gridCol w="111990">
                  <a:extLst>
                    <a:ext uri="{9D8B030D-6E8A-4147-A177-3AD203B41FA5}">
                      <a16:colId xmlns:a16="http://schemas.microsoft.com/office/drawing/2014/main" val="3754832216"/>
                    </a:ext>
                  </a:extLst>
                </a:gridCol>
                <a:gridCol w="1134919">
                  <a:extLst>
                    <a:ext uri="{9D8B030D-6E8A-4147-A177-3AD203B41FA5}">
                      <a16:colId xmlns:a16="http://schemas.microsoft.com/office/drawing/2014/main" val="434914611"/>
                    </a:ext>
                  </a:extLst>
                </a:gridCol>
                <a:gridCol w="147781">
                  <a:extLst>
                    <a:ext uri="{9D8B030D-6E8A-4147-A177-3AD203B41FA5}">
                      <a16:colId xmlns:a16="http://schemas.microsoft.com/office/drawing/2014/main" val="3059137165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val="3838927042"/>
                    </a:ext>
                  </a:extLst>
                </a:gridCol>
                <a:gridCol w="183572">
                  <a:extLst>
                    <a:ext uri="{9D8B030D-6E8A-4147-A177-3AD203B41FA5}">
                      <a16:colId xmlns:a16="http://schemas.microsoft.com/office/drawing/2014/main" val="230681297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393676863"/>
                    </a:ext>
                  </a:extLst>
                </a:gridCol>
                <a:gridCol w="136236">
                  <a:extLst>
                    <a:ext uri="{9D8B030D-6E8A-4147-A177-3AD203B41FA5}">
                      <a16:colId xmlns:a16="http://schemas.microsoft.com/office/drawing/2014/main" val="1277317624"/>
                    </a:ext>
                  </a:extLst>
                </a:gridCol>
                <a:gridCol w="1147618">
                  <a:extLst>
                    <a:ext uri="{9D8B030D-6E8A-4147-A177-3AD203B41FA5}">
                      <a16:colId xmlns:a16="http://schemas.microsoft.com/office/drawing/2014/main" val="509002133"/>
                    </a:ext>
                  </a:extLst>
                </a:gridCol>
              </a:tblGrid>
              <a:tr h="3886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9784509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2944173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Partners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$1,336,513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$1,456,139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$1,613,402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$1,613,401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6674938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5212626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PSMFC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$647,812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$544,385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$512,053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$470,541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8776125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9999351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Indirect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$100,251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$84,052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$83,596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$111,299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* includes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95231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Iverson Contract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54832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$2,084,576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$2,084,576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$2,209,051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$2,195,241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529619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0036" y="193964"/>
            <a:ext cx="231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FY 17 Partner Budgets: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4153493"/>
            <a:ext cx="10058399" cy="2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PSMFC &amp; StreamNet 2017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reprogrammed BPA funding for Streamnet (Direct only) away from PSMFC about 27.4% </a:t>
            </a:r>
            <a:r>
              <a:rPr lang="en-US" dirty="0" smtClean="0">
                <a:solidFill>
                  <a:srgbClr val="FF0000"/>
                </a:solidFill>
              </a:rPr>
              <a:t>(-$177,271) </a:t>
            </a:r>
            <a:r>
              <a:rPr lang="en-US" dirty="0" smtClean="0"/>
              <a:t>in the last 4 years and allocated that to partners</a:t>
            </a:r>
          </a:p>
          <a:p>
            <a:r>
              <a:rPr lang="en-US" dirty="0" smtClean="0"/>
              <a:t>Have eliminated most travel, device purchases, other extras (did add a $24,000 subcontract for Tom Iverson to continue tribal support)</a:t>
            </a:r>
          </a:p>
          <a:p>
            <a:r>
              <a:rPr lang="en-US" dirty="0" smtClean="0"/>
              <a:t>For 2017 the cuts and </a:t>
            </a:r>
            <a:r>
              <a:rPr lang="en-US" dirty="0"/>
              <a:t>shifting </a:t>
            </a:r>
            <a:r>
              <a:rPr lang="en-US" dirty="0" smtClean="0"/>
              <a:t>PSMFC staff </a:t>
            </a:r>
            <a:r>
              <a:rPr lang="en-US" dirty="0"/>
              <a:t>to Klamath </a:t>
            </a:r>
            <a:r>
              <a:rPr lang="en-US" dirty="0" smtClean="0"/>
              <a:t>project were used to balance the budget. </a:t>
            </a:r>
            <a:r>
              <a:rPr lang="en-US" b="1" dirty="0" smtClean="0"/>
              <a:t>should work for 2017</a:t>
            </a:r>
            <a:r>
              <a:rPr lang="en-US" dirty="0" smtClean="0"/>
              <a:t>, </a:t>
            </a:r>
            <a:r>
              <a:rPr lang="en-US" b="1" u="sng" dirty="0" smtClean="0"/>
              <a:t>2018 will have a significant budget problem at PSMFC if no increase or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StreamNet Budget Executive Committee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BPA requested more transparency in the subcontract budgets. </a:t>
            </a:r>
            <a:r>
              <a:rPr lang="en-US" dirty="0"/>
              <a:t>Expectation is no additional funding in 2018</a:t>
            </a:r>
          </a:p>
          <a:p>
            <a:r>
              <a:rPr lang="en-US" dirty="0" smtClean="0"/>
              <a:t>Will schedule a budget meeting this winter with ExComm</a:t>
            </a:r>
          </a:p>
          <a:p>
            <a:r>
              <a:rPr lang="en-US" dirty="0" smtClean="0"/>
              <a:t>Partners will need to describe how your allocation of resources supports the current priorities of streamnet</a:t>
            </a:r>
          </a:p>
          <a:p>
            <a:pPr lvl="1"/>
            <a:r>
              <a:rPr lang="en-US" dirty="0" smtClean="0"/>
              <a:t>CA Project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Facilities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Priority Population Exercise: 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9" y="1541416"/>
            <a:ext cx="11088061" cy="5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BPA Priority Population Exercise: 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3854667"/>
              </p:ext>
            </p:extLst>
          </p:nvPr>
        </p:nvGraphicFramePr>
        <p:xfrm>
          <a:off x="838200" y="1450111"/>
          <a:ext cx="10162311" cy="4754021"/>
        </p:xfrm>
        <a:graphic>
          <a:graphicData uri="http://schemas.openxmlformats.org/drawingml/2006/table">
            <a:tbl>
              <a:tblPr firstRow="1" firstCol="1" bandRow="1"/>
              <a:tblGrid>
                <a:gridCol w="2359108">
                  <a:extLst>
                    <a:ext uri="{9D8B030D-6E8A-4147-A177-3AD203B41FA5}">
                      <a16:colId xmlns:a16="http://schemas.microsoft.com/office/drawing/2014/main" val="2259831470"/>
                    </a:ext>
                  </a:extLst>
                </a:gridCol>
                <a:gridCol w="1723963">
                  <a:extLst>
                    <a:ext uri="{9D8B030D-6E8A-4147-A177-3AD203B41FA5}">
                      <a16:colId xmlns:a16="http://schemas.microsoft.com/office/drawing/2014/main" val="325178610"/>
                    </a:ext>
                  </a:extLst>
                </a:gridCol>
                <a:gridCol w="1270289">
                  <a:extLst>
                    <a:ext uri="{9D8B030D-6E8A-4147-A177-3AD203B41FA5}">
                      <a16:colId xmlns:a16="http://schemas.microsoft.com/office/drawing/2014/main" val="3095759357"/>
                    </a:ext>
                  </a:extLst>
                </a:gridCol>
                <a:gridCol w="1270289">
                  <a:extLst>
                    <a:ext uri="{9D8B030D-6E8A-4147-A177-3AD203B41FA5}">
                      <a16:colId xmlns:a16="http://schemas.microsoft.com/office/drawing/2014/main" val="920327810"/>
                    </a:ext>
                  </a:extLst>
                </a:gridCol>
                <a:gridCol w="1270289">
                  <a:extLst>
                    <a:ext uri="{9D8B030D-6E8A-4147-A177-3AD203B41FA5}">
                      <a16:colId xmlns:a16="http://schemas.microsoft.com/office/drawing/2014/main" val="1129027940"/>
                    </a:ext>
                  </a:extLst>
                </a:gridCol>
                <a:gridCol w="1088817">
                  <a:extLst>
                    <a:ext uri="{9D8B030D-6E8A-4147-A177-3AD203B41FA5}">
                      <a16:colId xmlns:a16="http://schemas.microsoft.com/office/drawing/2014/main" val="1905732473"/>
                    </a:ext>
                  </a:extLst>
                </a:gridCol>
                <a:gridCol w="1179556">
                  <a:extLst>
                    <a:ext uri="{9D8B030D-6E8A-4147-A177-3AD203B41FA5}">
                      <a16:colId xmlns:a16="http://schemas.microsoft.com/office/drawing/2014/main" val="1359140642"/>
                    </a:ext>
                  </a:extLst>
                </a:gridCol>
              </a:tblGrid>
              <a:tr h="64022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Coordinated Assessments Data through FY 2016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36322"/>
                  </a:ext>
                </a:extLst>
              </a:tr>
              <a:tr h="97952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Populations and Years of Information Reported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of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3, 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38331"/>
                  </a:ext>
                </a:extLst>
              </a:tr>
              <a:tr h="1227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Reported Populations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Info.</a:t>
                      </a:r>
                    </a:p>
                  </a:txBody>
                  <a:tcPr marL="55517" marR="555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ODFW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Populations</a:t>
                      </a:r>
                      <a:r>
                        <a:rPr lang="en-US" sz="1400" b="1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IDFG</a:t>
                      </a:r>
                      <a:r>
                        <a:rPr lang="en-US" sz="1400" b="1" baseline="30000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Ӿ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Populations</a:t>
                      </a:r>
                      <a:r>
                        <a:rPr lang="en-US" sz="1400" b="1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WDFW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Populations</a:t>
                      </a:r>
                      <a:r>
                        <a:rPr lang="en-US" sz="1400" b="1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Populations</a:t>
                      </a:r>
                      <a:r>
                        <a:rPr lang="en-US" sz="1400" b="1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CRITFC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Populations</a:t>
                      </a:r>
                      <a:r>
                        <a:rPr lang="en-US" sz="1400" b="1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28358"/>
                  </a:ext>
                </a:extLst>
              </a:tr>
              <a:tr h="484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atural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rigin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pawner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bundance</a:t>
                      </a:r>
                    </a:p>
                  </a:txBody>
                  <a:tcPr marL="55517" marR="55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4,864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2,027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1,070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1,756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11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7" marR="55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15643"/>
                  </a:ext>
                </a:extLst>
              </a:tr>
              <a:tr h="355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ecruits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pawner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2,783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1,642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931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208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48784"/>
                  </a:ext>
                </a:extLst>
              </a:tr>
              <a:tr h="355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molt to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dult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atio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459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62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24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7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366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932843"/>
                  </a:ext>
                </a:extLst>
              </a:tr>
              <a:tr h="355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uvenile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bundance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389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91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21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268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9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284645"/>
                  </a:ext>
                </a:extLst>
              </a:tr>
              <a:tr h="355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resmolt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bundance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93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73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20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17" marR="55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98007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30462" y="-17138"/>
            <a:ext cx="8161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204" y="6204132"/>
            <a:ext cx="694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000" b="1" baseline="30000" dirty="0"/>
              <a:t>Ӿ</a:t>
            </a:r>
            <a:r>
              <a:rPr lang="en-US" sz="1000" dirty="0"/>
              <a:t>Includes estimates coordinated with ISEMP, NPT or SBT.    </a:t>
            </a:r>
            <a:r>
              <a:rPr lang="en-US" sz="1000" b="1" dirty="0"/>
              <a:t>    </a:t>
            </a:r>
            <a:r>
              <a:rPr lang="en-US" sz="1000" dirty="0"/>
              <a:t> Includes TRT, non-TRT Populations and SuperPopulations.   </a:t>
            </a:r>
          </a:p>
          <a:p>
            <a:r>
              <a:rPr lang="en-US" sz="1000" dirty="0"/>
              <a:t>                            </a:t>
            </a:r>
            <a:r>
              <a:rPr lang="en-US" sz="1000" b="1" baseline="30000" dirty="0"/>
              <a:t>Note: Some numbers don’t add up across Indicators Reported due to portions of Populations shared by agencies or multiple RperSTypes reported per Population, etc.  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3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953031"/>
            <a:ext cx="7772400" cy="504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(PSMFC) Priority List for FY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HLIs for 18 Tier 1 Populations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HLIs for 51 Tier 2 Populations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HLIs for other populations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for both Tier 1 and Tier 2 Populations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 Distribution Updates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 dataset maintenance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NPCC dashboard trends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(i.e. resident fish data, etc.)</a:t>
            </a:r>
          </a:p>
        </p:txBody>
      </p:sp>
    </p:spTree>
    <p:extLst>
      <p:ext uri="{BB962C8B-B14F-4D97-AF65-F5344CB8AC3E}">
        <p14:creationId xmlns:p14="http://schemas.microsoft.com/office/powerpoint/2010/main" val="20299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953031"/>
            <a:ext cx="7772400" cy="485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We Learn From This Effort?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Effect Priorities for 2017?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Want to Pursue Any Recommendations to Regional Fish &amp; Wildlife Managers?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PSMFC Recommendation: Clear direction to your StreamNet-funded staff on priorities is essential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2278</Words>
  <Application>Microsoft Office PowerPoint</Application>
  <PresentationFormat>Widescreen</PresentationFormat>
  <Paragraphs>850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Tw Cen MT</vt:lpstr>
      <vt:lpstr>Office Theme</vt:lpstr>
      <vt:lpstr>1_Office Theme</vt:lpstr>
      <vt:lpstr>Droplet</vt:lpstr>
      <vt:lpstr>StreamNet Steering Committee Meeting Nov. 10, 2016 Agenda</vt:lpstr>
      <vt:lpstr>Quick Review of FY 17 Budgets &amp; Spending</vt:lpstr>
      <vt:lpstr>PowerPoint Presentation</vt:lpstr>
      <vt:lpstr>PSMFC &amp; StreamNet 2017 Budget</vt:lpstr>
      <vt:lpstr>2017 StreamNet Budget Executive Committee Discussion</vt:lpstr>
      <vt:lpstr>BPA Priority Population Exercise: Lessons Learned</vt:lpstr>
      <vt:lpstr>BPA Priority Population Exercise: Lessons Learned</vt:lpstr>
      <vt:lpstr>PowerPoint Presentation</vt:lpstr>
      <vt:lpstr>PowerPoint Presentation</vt:lpstr>
      <vt:lpstr>PowerPoint Presentation</vt:lpstr>
      <vt:lpstr>2017 StreamNet Executive Committee Discussion</vt:lpstr>
      <vt:lpstr>Review of CA 5 Year Plan – Set Priorities for FY 17</vt:lpstr>
      <vt:lpstr>Bull Trout Discussion</vt:lpstr>
      <vt:lpstr>Streamnet Executive Committee Decision</vt:lpstr>
      <vt:lpstr>Roundtable Discussion: Issues with Gathering, Validating, and QA/QC’ing CA HLI Data </vt:lpstr>
      <vt:lpstr>Update on Tribal EPA Grant &amp; Discussion of Tribal Involvement in CA Project in Future</vt:lpstr>
      <vt:lpstr>Updating “Related Data” Expectations &amp; Concerns</vt:lpstr>
      <vt:lpstr>PowerPoint Presentation</vt:lpstr>
      <vt:lpstr>PowerPoint Presentation</vt:lpstr>
      <vt:lpstr>May, 2016 Excom Discussion;</vt:lpstr>
      <vt:lpstr>Updating “Related Data” Expectations &amp; Concerns</vt:lpstr>
      <vt:lpstr>Updating “Related Data” Expectations &amp; Concerns</vt:lpstr>
      <vt:lpstr>Roundtable</vt:lpstr>
      <vt:lpstr>PowerPoint Presentation</vt:lpstr>
      <vt:lpstr>PowerPoint Presentation</vt:lpstr>
      <vt:lpstr>BPA Priority Population Exercise: Lessons Learned</vt:lpstr>
      <vt:lpstr>Data Store:  Data Sets by Fiscal Year  (all years)</vt:lpstr>
      <vt:lpstr>Data Store:  Last 5 Fiscal Years by Agency</vt:lpstr>
    </vt:vector>
  </TitlesOfParts>
  <Company>PSMFC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Store:  Data Sets by Fiscal Year</dc:title>
  <dc:creator>Mike Banach</dc:creator>
  <cp:lastModifiedBy>Chris Wheaton</cp:lastModifiedBy>
  <cp:revision>33</cp:revision>
  <dcterms:created xsi:type="dcterms:W3CDTF">2016-10-19T22:15:54Z</dcterms:created>
  <dcterms:modified xsi:type="dcterms:W3CDTF">2016-11-10T15:59:43Z</dcterms:modified>
</cp:coreProperties>
</file>