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StreamNet Steering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July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need to identify $50k in savings and agree that this is the right way to spend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83" y="2015732"/>
            <a:ext cx="11033760" cy="3450613"/>
          </a:xfrm>
        </p:spPr>
        <p:txBody>
          <a:bodyPr/>
          <a:lstStyle/>
          <a:p>
            <a:r>
              <a:rPr lang="en-US" dirty="0" smtClean="0"/>
              <a:t>PSMFC should be able to save at least $40K, but are there any other know savings out there?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74109" y="5305157"/>
            <a:ext cx="295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25% of year remaining,</a:t>
            </a:r>
          </a:p>
          <a:p>
            <a:r>
              <a:rPr lang="en-US" dirty="0" smtClean="0"/>
              <a:t>But billing varies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032816"/>
              </p:ext>
            </p:extLst>
          </p:nvPr>
        </p:nvGraphicFramePr>
        <p:xfrm>
          <a:off x="1515291" y="2509838"/>
          <a:ext cx="8778239" cy="279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836816" imgH="1836432" progId="Excel.Sheet.12">
                  <p:embed/>
                </p:oleObj>
              </mc:Choice>
              <mc:Fallback>
                <p:oleObj name="Worksheet" r:id="rId3" imgW="5836816" imgH="18364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5291" y="2509838"/>
                        <a:ext cx="8778239" cy="2795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3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have a standing request for additional devices (please update);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Oregon Replacement Desktop (high priority)			$3,500</a:t>
            </a:r>
          </a:p>
          <a:p>
            <a:pPr lvl="0"/>
            <a:r>
              <a:rPr lang="en-US" dirty="0"/>
              <a:t>Idaho Replacement Tablets					$3,500</a:t>
            </a:r>
          </a:p>
          <a:p>
            <a:pPr lvl="0"/>
            <a:r>
              <a:rPr lang="en-US" dirty="0"/>
              <a:t>Washington 2 Toughpads ($3500 each)			</a:t>
            </a:r>
            <a:r>
              <a:rPr lang="en-US" dirty="0" smtClean="0"/>
              <a:t>	$</a:t>
            </a:r>
            <a:r>
              <a:rPr lang="en-US" dirty="0"/>
              <a:t>7,000</a:t>
            </a:r>
          </a:p>
          <a:p>
            <a:pPr lvl="0"/>
            <a:r>
              <a:rPr lang="en-US" dirty="0"/>
              <a:t>Oregon 2 Toughpads					</a:t>
            </a:r>
            <a:r>
              <a:rPr lang="en-US" dirty="0" smtClean="0"/>
              <a:t>	$</a:t>
            </a:r>
            <a:r>
              <a:rPr lang="en-US" dirty="0"/>
              <a:t>7,000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9236" y="95689"/>
            <a:ext cx="98755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Budget Decisions;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Save 50K this fiscal year and apply to next?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Where do savings come from?</a:t>
            </a:r>
            <a:br>
              <a:rPr lang="en-US" sz="2400" dirty="0"/>
            </a:br>
            <a:r>
              <a:rPr lang="en-US" sz="2400" dirty="0"/>
              <a:t>	</a:t>
            </a:r>
            <a:br>
              <a:rPr lang="en-US" sz="2400" dirty="0"/>
            </a:br>
            <a:r>
              <a:rPr lang="en-US" sz="2400" dirty="0"/>
              <a:t>If yes to savings;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Spend savings as proposed, or;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smtClean="0"/>
              <a:t>Buy </a:t>
            </a:r>
            <a:r>
              <a:rPr lang="en-US" sz="2400" dirty="0"/>
              <a:t>additional devices, or;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smtClean="0"/>
              <a:t>Do </a:t>
            </a:r>
            <a:r>
              <a:rPr lang="en-US" sz="2400" dirty="0"/>
              <a:t>both (if savings identified), or;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smtClean="0"/>
              <a:t>Do </a:t>
            </a:r>
            <a:r>
              <a:rPr lang="en-US" sz="2400" dirty="0"/>
              <a:t>some combination?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1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3337" y="426720"/>
            <a:ext cx="7480663" cy="480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EPA grant for Bull Trout -WDFW sponsor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interested parties (organizations &amp; specific contacts)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 alternatives;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 Trout Distribution updates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Range-wide status assessment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035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98422" y="5111710"/>
            <a:ext cx="2499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FFFF"/>
                </a:solidFill>
              </a:rPr>
              <a:t>Adjourn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9719" y="134937"/>
            <a:ext cx="6096000" cy="58186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we doing in the final push to get NOSA and juvenile data for BPA priority populations?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updates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 to other priorities, issues, etc.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of Year Spending and FY 2017 Budget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updates on any spending issues (+ or -)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to roll $50k in savings into next FY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Sub-contract for Tribal Coordination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Alternatives (device purchases, other?)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of Current EPA grant – spending &amp; Close out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a possible EPA grant for Bull Trout -WDFW sponsor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interested parties (organizations &amp; specific contacts)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 alternatives;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 Trout Distribution updates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Range-wide status assessment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41" y="142668"/>
            <a:ext cx="9603275" cy="1049235"/>
          </a:xfrm>
        </p:spPr>
        <p:txBody>
          <a:bodyPr/>
          <a:lstStyle/>
          <a:p>
            <a:r>
              <a:rPr lang="en-US" dirty="0" smtClean="0"/>
              <a:t>NOSA &amp; Juvenile Data Update: Tier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54" y="827314"/>
            <a:ext cx="11347269" cy="51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41" y="142668"/>
            <a:ext cx="9603275" cy="1049235"/>
          </a:xfrm>
        </p:spPr>
        <p:txBody>
          <a:bodyPr/>
          <a:lstStyle/>
          <a:p>
            <a:r>
              <a:rPr lang="en-US" dirty="0" smtClean="0"/>
              <a:t>NOSA &amp; Juvenile Data Update: Tier 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205" y="879566"/>
            <a:ext cx="11269857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41" y="142668"/>
            <a:ext cx="11245519" cy="1049235"/>
          </a:xfrm>
        </p:spPr>
        <p:txBody>
          <a:bodyPr/>
          <a:lstStyle/>
          <a:p>
            <a:r>
              <a:rPr lang="en-US" dirty="0" smtClean="0"/>
              <a:t>NOSA &amp; Juvenile Data Update: Tier 2 (continued)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091" y="653143"/>
            <a:ext cx="11425646" cy="53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438041"/>
          </a:xfrm>
        </p:spPr>
        <p:txBody>
          <a:bodyPr>
            <a:no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*Partner updates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4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 to other priorities</a:t>
            </a:r>
            <a:br>
              <a:rPr lang="en-US" sz="4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Other issues &amp; discussion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16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of Year Spending and FY 2017 Budget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*Partner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on any spending issues (+ or -)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*Opportunity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roll $50k in savings into next FY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*Sub-contract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Tribal Coordination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*Alternatives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(device purchases, other?)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*End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Current EPA grant – spending &amp; Close out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Response; Save +/- 50k, Use to;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1860483"/>
            <a:ext cx="4645152" cy="9610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Restore to 100% of FY 16 Levels</a:t>
            </a:r>
            <a:r>
              <a:rPr lang="en-US" dirty="0"/>
              <a:t>;</a:t>
            </a:r>
            <a:r>
              <a:rPr lang="en-US" dirty="0" smtClean="0"/>
              <a:t> Eliminate cuts Needed to Balance;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was the situation before restoration;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02962160"/>
              </p:ext>
            </p:extLst>
          </p:nvPr>
        </p:nvGraphicFramePr>
        <p:xfrm>
          <a:off x="6411913" y="2987763"/>
          <a:ext cx="4645024" cy="2368696"/>
        </p:xfrm>
        <a:graphic>
          <a:graphicData uri="http://schemas.openxmlformats.org/drawingml/2006/table">
            <a:tbl>
              <a:tblPr/>
              <a:tblGrid>
                <a:gridCol w="793943">
                  <a:extLst>
                    <a:ext uri="{9D8B030D-6E8A-4147-A177-3AD203B41FA5}">
                      <a16:colId xmlns:a16="http://schemas.microsoft.com/office/drawing/2014/main" val="668079911"/>
                    </a:ext>
                  </a:extLst>
                </a:gridCol>
                <a:gridCol w="209893">
                  <a:extLst>
                    <a:ext uri="{9D8B030D-6E8A-4147-A177-3AD203B41FA5}">
                      <a16:colId xmlns:a16="http://schemas.microsoft.com/office/drawing/2014/main" val="3487301958"/>
                    </a:ext>
                  </a:extLst>
                </a:gridCol>
                <a:gridCol w="209893">
                  <a:extLst>
                    <a:ext uri="{9D8B030D-6E8A-4147-A177-3AD203B41FA5}">
                      <a16:colId xmlns:a16="http://schemas.microsoft.com/office/drawing/2014/main" val="3356978721"/>
                    </a:ext>
                  </a:extLst>
                </a:gridCol>
                <a:gridCol w="1304987">
                  <a:extLst>
                    <a:ext uri="{9D8B030D-6E8A-4147-A177-3AD203B41FA5}">
                      <a16:colId xmlns:a16="http://schemas.microsoft.com/office/drawing/2014/main" val="2517306627"/>
                    </a:ext>
                  </a:extLst>
                </a:gridCol>
                <a:gridCol w="1487503">
                  <a:extLst>
                    <a:ext uri="{9D8B030D-6E8A-4147-A177-3AD203B41FA5}">
                      <a16:colId xmlns:a16="http://schemas.microsoft.com/office/drawing/2014/main" val="3814416181"/>
                    </a:ext>
                  </a:extLst>
                </a:gridCol>
                <a:gridCol w="638805">
                  <a:extLst>
                    <a:ext uri="{9D8B030D-6E8A-4147-A177-3AD203B41FA5}">
                      <a16:colId xmlns:a16="http://schemas.microsoft.com/office/drawing/2014/main" val="1517455611"/>
                    </a:ext>
                  </a:extLst>
                </a:gridCol>
              </a:tblGrid>
              <a:tr h="278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$89,380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99.31%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40629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329,012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99.31%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242043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91.78%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368461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471,210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99.32%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81695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$77,719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99.32%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579096"/>
                  </a:ext>
                </a:extLst>
              </a:tr>
              <a:tr h="34961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$467,323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99.32%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261258"/>
                  </a:ext>
                </a:extLst>
              </a:tr>
              <a:tr h="34961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95.59%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PSMFC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(staff, travel, 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meetings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, supplies, web)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481726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8565753"/>
              </p:ext>
            </p:extLst>
          </p:nvPr>
        </p:nvGraphicFramePr>
        <p:xfrm>
          <a:off x="1515291" y="2980560"/>
          <a:ext cx="4441373" cy="1974616"/>
        </p:xfrm>
        <a:graphic>
          <a:graphicData uri="http://schemas.openxmlformats.org/drawingml/2006/table">
            <a:tbl>
              <a:tblPr/>
              <a:tblGrid>
                <a:gridCol w="2841173">
                  <a:extLst>
                    <a:ext uri="{9D8B030D-6E8A-4147-A177-3AD203B41FA5}">
                      <a16:colId xmlns:a16="http://schemas.microsoft.com/office/drawing/2014/main" val="302150013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7984429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84611325"/>
                    </a:ext>
                  </a:extLst>
                </a:gridCol>
              </a:tblGrid>
              <a:tr h="327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CCT for data compilation and submission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$90,000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32162"/>
                  </a:ext>
                </a:extLst>
              </a:tr>
              <a:tr h="327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IDFG for data compilation and submission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$331,288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365696"/>
                  </a:ext>
                </a:extLst>
              </a:tr>
              <a:tr h="327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MFWP for data compilation and submission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$168,877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929968"/>
                  </a:ext>
                </a:extLst>
              </a:tr>
              <a:tr h="327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ODFW for data compilation and submission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$474,458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244290"/>
                  </a:ext>
                </a:extLst>
              </a:tr>
              <a:tr h="327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USFWS for data compilation and submission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$78,248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70197"/>
                  </a:ext>
                </a:extLst>
              </a:tr>
              <a:tr h="338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WDFW for data compilation and submission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$470,530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60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86508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Also Propose a Tribal Coordination Subcontract, so the FY 17 Budget would have these “additions”;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937536"/>
              </p:ext>
            </p:extLst>
          </p:nvPr>
        </p:nvGraphicFramePr>
        <p:xfrm>
          <a:off x="2333896" y="1907175"/>
          <a:ext cx="6592389" cy="4159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516">
                  <a:extLst>
                    <a:ext uri="{9D8B030D-6E8A-4147-A177-3AD203B41FA5}">
                      <a16:colId xmlns:a16="http://schemas.microsoft.com/office/drawing/2014/main" val="1543848432"/>
                    </a:ext>
                  </a:extLst>
                </a:gridCol>
                <a:gridCol w="3777873">
                  <a:extLst>
                    <a:ext uri="{9D8B030D-6E8A-4147-A177-3AD203B41FA5}">
                      <a16:colId xmlns:a16="http://schemas.microsoft.com/office/drawing/2014/main" val="774793453"/>
                    </a:ext>
                  </a:extLst>
                </a:gridCol>
              </a:tblGrid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$620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708654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IDFG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$2,276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111075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MFWP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$13,877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491583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ODFW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$3,248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2399372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USFWS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536006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WDFW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$3,207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4353383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PSMFC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0172325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$25,758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266783"/>
                  </a:ext>
                </a:extLst>
              </a:tr>
              <a:tr h="647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Subcontract for Iverson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$24,000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596365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$49,758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7377366"/>
                  </a:ext>
                </a:extLst>
              </a:tr>
              <a:tr h="29263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096687"/>
                  </a:ext>
                </a:extLst>
              </a:tr>
              <a:tr h="58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FY 17 annual amount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$2,195,241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028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9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279</TotalTime>
  <Words>367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Gallery</vt:lpstr>
      <vt:lpstr>Microsoft Excel Worksheet</vt:lpstr>
      <vt:lpstr>StreamNet Steering Committee</vt:lpstr>
      <vt:lpstr>PowerPoint Presentation</vt:lpstr>
      <vt:lpstr>NOSA &amp; Juvenile Data Update: Tier 1</vt:lpstr>
      <vt:lpstr>NOSA &amp; Juvenile Data Update: Tier 2</vt:lpstr>
      <vt:lpstr>NOSA &amp; Juvenile Data Update: Tier 2 (continued)</vt:lpstr>
      <vt:lpstr> *Partner updates  *Impacts to other priorities  * Other issues &amp; discussion </vt:lpstr>
      <vt:lpstr>End of Year Spending and FY 2017 Budget  </vt:lpstr>
      <vt:lpstr>Suggested Response; Save +/- 50k, Use to;</vt:lpstr>
      <vt:lpstr>Also Propose a Tribal Coordination Subcontract, so the FY 17 Budget would have these “additions”;</vt:lpstr>
      <vt:lpstr>Do need to identify $50k in savings and agree that this is the right way to spend them</vt:lpstr>
      <vt:lpstr>Also have a standing request for additional devices (please update);</vt:lpstr>
      <vt:lpstr>PowerPoint Presentation</vt:lpstr>
      <vt:lpstr>PowerPoint Presentation</vt:lpstr>
      <vt:lpstr>PowerPoint Presentation</vt:lpstr>
    </vt:vector>
  </TitlesOfParts>
  <Company>PSMFC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StreamNet Steering Committee</dc:title>
  <dc:creator>Chris Wheaton</dc:creator>
  <cp:lastModifiedBy>Chris Wheaton</cp:lastModifiedBy>
  <cp:revision>14</cp:revision>
  <dcterms:created xsi:type="dcterms:W3CDTF">2016-07-18T18:54:50Z</dcterms:created>
  <dcterms:modified xsi:type="dcterms:W3CDTF">2016-07-20T23:34:56Z</dcterms:modified>
</cp:coreProperties>
</file>