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72" r:id="rId3"/>
    <p:sldId id="257" r:id="rId4"/>
    <p:sldId id="258" r:id="rId5"/>
    <p:sldId id="259" r:id="rId6"/>
    <p:sldId id="274" r:id="rId7"/>
    <p:sldId id="273" r:id="rId8"/>
    <p:sldId id="276" r:id="rId9"/>
    <p:sldId id="261" r:id="rId10"/>
    <p:sldId id="278" r:id="rId11"/>
    <p:sldId id="277" r:id="rId12"/>
    <p:sldId id="279" r:id="rId13"/>
    <p:sldId id="260" r:id="rId14"/>
    <p:sldId id="264" r:id="rId15"/>
    <p:sldId id="265" r:id="rId16"/>
    <p:sldId id="266" r:id="rId17"/>
    <p:sldId id="269" r:id="rId18"/>
    <p:sldId id="280" r:id="rId19"/>
    <p:sldId id="275" r:id="rId20"/>
    <p:sldId id="271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7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E301C-F1C9-4864-AF2C-40EF57ADDD1B}" type="datetimeFigureOut">
              <a:rPr lang="en-US" smtClean="0"/>
              <a:t>5/5/2016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832B5-4DF0-4C6B-BE8E-9C878E463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3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A762D-9BDA-4BEB-BB05-7B0A2B06699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0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0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StreamNet Executive committee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11423"/>
            <a:ext cx="9144000" cy="994145"/>
          </a:xfrm>
        </p:spPr>
        <p:txBody>
          <a:bodyPr>
            <a:noAutofit/>
          </a:bodyPr>
          <a:lstStyle/>
          <a:p>
            <a:r>
              <a:rPr lang="en-US" sz="5400" b="1" dirty="0"/>
              <a:t>Current </a:t>
            </a:r>
            <a:r>
              <a:rPr lang="en-US" sz="5400" b="1" u="sng" dirty="0"/>
              <a:t>hatchery</a:t>
            </a:r>
            <a:r>
              <a:rPr lang="en-US" sz="5400" b="1" dirty="0"/>
              <a:t> indicators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7671" y="2308595"/>
            <a:ext cx="8176661" cy="3471530"/>
          </a:xfrm>
        </p:spPr>
        <p:txBody>
          <a:bodyPr>
            <a:noAutofit/>
          </a:bodyPr>
          <a:lstStyle/>
          <a:p>
            <a:pPr algn="l">
              <a:buClr>
                <a:schemeClr val="tx1"/>
              </a:buClr>
              <a:buSzPct val="150000"/>
            </a:pPr>
            <a:r>
              <a:rPr lang="en-US" sz="2700" dirty="0"/>
              <a:t>Current DES from June 19, 2015 has:</a:t>
            </a:r>
          </a:p>
          <a:p>
            <a:pPr algn="l">
              <a:buClr>
                <a:schemeClr val="tx1"/>
              </a:buClr>
              <a:buSzPct val="150000"/>
            </a:pPr>
            <a:endParaRPr lang="en-US" sz="900" dirty="0"/>
          </a:p>
          <a:p>
            <a:pPr marL="685800" lvl="1" indent="-342900" algn="l">
              <a:buSzPct val="150000"/>
              <a:buFont typeface="Arial" panose="020B0604020202020204" pitchFamily="34" charset="0"/>
              <a:buChar char="•"/>
            </a:pPr>
            <a:r>
              <a:rPr lang="en-US" sz="2400" b="1" dirty="0"/>
              <a:t># fish spawned</a:t>
            </a:r>
            <a:r>
              <a:rPr lang="en-US" sz="2400" dirty="0"/>
              <a:t>; </a:t>
            </a:r>
            <a:r>
              <a:rPr lang="en-US" sz="2400" b="1" dirty="0"/>
              <a:t>egg take</a:t>
            </a:r>
            <a:r>
              <a:rPr lang="en-US" sz="2400" dirty="0"/>
              <a:t>; </a:t>
            </a:r>
            <a:r>
              <a:rPr lang="en-US" sz="2400" b="1" dirty="0"/>
              <a:t>pNOB</a:t>
            </a:r>
            <a:r>
              <a:rPr lang="en-US" sz="2400" dirty="0"/>
              <a:t>  </a:t>
            </a:r>
          </a:p>
          <a:p>
            <a:pPr marL="685800" lvl="1" indent="-342900" algn="l">
              <a:buSzPct val="150000"/>
              <a:buFont typeface="Arial" panose="020B0604020202020204" pitchFamily="34" charset="0"/>
              <a:buChar char="•"/>
            </a:pPr>
            <a:r>
              <a:rPr lang="en-US" sz="2400" b="1" dirty="0"/>
              <a:t>Egg to release survival</a:t>
            </a:r>
            <a:r>
              <a:rPr lang="en-US" sz="2400" dirty="0"/>
              <a:t>  </a:t>
            </a:r>
          </a:p>
          <a:p>
            <a:pPr marL="685800" lvl="1" indent="-342900" algn="l">
              <a:buSzPct val="150000"/>
              <a:buFont typeface="Arial" panose="020B0604020202020204" pitchFamily="34" charset="0"/>
              <a:buChar char="•"/>
            </a:pPr>
            <a:r>
              <a:rPr lang="en-US" sz="2400" b="1" dirty="0"/>
              <a:t>SAR</a:t>
            </a:r>
          </a:p>
          <a:p>
            <a:pPr marL="685800" lvl="1" indent="-342900" algn="l">
              <a:buSzPct val="150000"/>
              <a:buFont typeface="Arial" panose="020B0604020202020204" pitchFamily="34" charset="0"/>
              <a:buChar char="•"/>
            </a:pPr>
            <a:r>
              <a:rPr lang="en-US" sz="2400" b="1" dirty="0"/>
              <a:t>Recruits per spawner</a:t>
            </a:r>
            <a:r>
              <a:rPr lang="en-US" sz="2400" dirty="0"/>
              <a:t>  </a:t>
            </a:r>
          </a:p>
          <a:p>
            <a:pPr marL="685800" lvl="1" indent="-342900" algn="l">
              <a:buSzPct val="150000"/>
              <a:buFont typeface="Arial" panose="020B0604020202020204" pitchFamily="34" charset="0"/>
              <a:buChar char="•"/>
            </a:pPr>
            <a:r>
              <a:rPr lang="en-US" sz="2400" b="1" dirty="0"/>
              <a:t>PNI</a:t>
            </a:r>
            <a:r>
              <a:rPr lang="en-US" sz="2400" dirty="0"/>
              <a:t> of integrated natural / hatchery populations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079" y="3063507"/>
            <a:ext cx="1211285" cy="795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8461" y="5549190"/>
            <a:ext cx="1211285" cy="907295"/>
          </a:xfrm>
          <a:prstGeom prst="rect">
            <a:avLst/>
          </a:prstGeom>
        </p:spPr>
      </p:pic>
      <p:pic>
        <p:nvPicPr>
          <p:cNvPr id="2056" name="Picture 8" descr="Image result for salmon spawning in hatche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64" y="1011423"/>
            <a:ext cx="867478" cy="115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09919" y="13547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 smtClean="0"/>
              <a:t>Hatchery Indicators Survey;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9919" y="1163473"/>
            <a:ext cx="954824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Respondents included broad cross-section, </a:t>
            </a:r>
            <a:r>
              <a:rPr lang="en-US" sz="2400" dirty="0" smtClean="0"/>
              <a:t>but perhaps more</a:t>
            </a:r>
          </a:p>
          <a:p>
            <a:r>
              <a:rPr lang="en-US" sz="2400" dirty="0" smtClean="0"/>
              <a:t>	“in the trenches” than policy-makers?</a:t>
            </a:r>
          </a:p>
          <a:p>
            <a:endParaRPr lang="en-US" sz="2400" dirty="0" smtClean="0"/>
          </a:p>
          <a:p>
            <a:r>
              <a:rPr lang="en-US" sz="2400" dirty="0" smtClean="0"/>
              <a:t>Large array of databases already exist, including several of regional</a:t>
            </a:r>
          </a:p>
          <a:p>
            <a:r>
              <a:rPr lang="en-US" sz="2400" dirty="0"/>
              <a:t>	significance</a:t>
            </a:r>
          </a:p>
          <a:p>
            <a:endParaRPr lang="en-US" sz="2400" dirty="0"/>
          </a:p>
          <a:p>
            <a:r>
              <a:rPr lang="en-US" sz="2400" dirty="0"/>
              <a:t>Most organizations are already collecting data that does/could fit</a:t>
            </a:r>
          </a:p>
          <a:p>
            <a:r>
              <a:rPr lang="en-US" sz="2400" dirty="0"/>
              <a:t>	the existing hatchery DES and the proposed indicators in the survey</a:t>
            </a:r>
          </a:p>
          <a:p>
            <a:endParaRPr lang="en-US" sz="2400" dirty="0"/>
          </a:p>
          <a:p>
            <a:r>
              <a:rPr lang="en-US" sz="2400" dirty="0"/>
              <a:t>There was obvious consensus on a few “most important” indicators;</a:t>
            </a:r>
          </a:p>
          <a:p>
            <a:pPr marL="365760" lvl="1" indent="0">
              <a:buNone/>
            </a:pPr>
            <a:r>
              <a:rPr lang="en-US" sz="2400" dirty="0"/>
              <a:t>Adult Returns (77%); Total Juveniles Released (60%); Adult Spawners (53%);</a:t>
            </a:r>
          </a:p>
          <a:p>
            <a:pPr marL="365760" lvl="1" indent="0">
              <a:buNone/>
            </a:pPr>
            <a:r>
              <a:rPr lang="en-US" sz="2400" dirty="0"/>
              <a:t>SAR (59%); Percent Hatchery/NO Spawners (50%) – Percentages are the respondents ranking this indicator “most important”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point on hatchery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Option 1: adopt current hatchery des, begin populating with data (data flow probably slow due to concentration on natural origin fish)</a:t>
            </a:r>
          </a:p>
          <a:p>
            <a:r>
              <a:rPr lang="en-US" dirty="0" smtClean="0"/>
              <a:t>Option 2: move ahead with hatchery des development by reconvening des development team (direction needed on changes, additions, etc.)</a:t>
            </a:r>
          </a:p>
          <a:p>
            <a:r>
              <a:rPr lang="en-US" dirty="0" smtClean="0"/>
              <a:t>Option 3: continue to put hatchery des on back burner while we concentrate on natural origin fish data. Reconsider later</a:t>
            </a:r>
          </a:p>
          <a:p>
            <a:r>
              <a:rPr lang="en-US" dirty="0" smtClean="0"/>
              <a:t>Other?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– Priority Population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Look at the Data Flow web page – thanks for the hard work!</a:t>
            </a:r>
          </a:p>
          <a:p>
            <a:r>
              <a:rPr lang="en-US" dirty="0" smtClean="0"/>
              <a:t>Check in with project sponsors – data flow for tier 1 and 2 priority populations before August?</a:t>
            </a:r>
          </a:p>
          <a:p>
            <a:r>
              <a:rPr lang="en-US" dirty="0" smtClean="0"/>
              <a:t>Outreach to contractors by BPA – review message and discuss any concerns or issues</a:t>
            </a:r>
          </a:p>
          <a:p>
            <a:r>
              <a:rPr lang="en-US" dirty="0" smtClean="0"/>
              <a:t>Tier 2 is coming next</a:t>
            </a:r>
          </a:p>
          <a:p>
            <a:r>
              <a:rPr lang="en-US" dirty="0" smtClean="0"/>
              <a:t>Draft message from BPA to their cotr/project managers (next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90" y="863599"/>
            <a:ext cx="9913820" cy="513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8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758" y="730249"/>
            <a:ext cx="9913820" cy="5397501"/>
          </a:xfrm>
          <a:prstGeom prst="rect">
            <a:avLst/>
          </a:prstGeom>
        </p:spPr>
      </p:pic>
      <p:sp>
        <p:nvSpPr>
          <p:cNvPr id="4" name="Notched Right Arrow 3"/>
          <p:cNvSpPr/>
          <p:nvPr/>
        </p:nvSpPr>
        <p:spPr>
          <a:xfrm>
            <a:off x="1358537" y="5042263"/>
            <a:ext cx="978408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594" y="5342229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Help here (IDFG)?</a:t>
            </a:r>
            <a:endParaRPr lang="en-US" dirty="0"/>
          </a:p>
        </p:txBody>
      </p:sp>
      <p:sp>
        <p:nvSpPr>
          <p:cNvPr id="3" name="Left Arrow 2"/>
          <p:cNvSpPr/>
          <p:nvPr/>
        </p:nvSpPr>
        <p:spPr>
          <a:xfrm>
            <a:off x="8900160" y="2725783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26880" y="2464526"/>
            <a:ext cx="2491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Message sent from COTR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953031"/>
            <a:ext cx="7772400" cy="504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(PSMFC) Priority List for This Year: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HLIs for 18 Tier 1 Populations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HLIs for 51 Tier 2 Populations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HLIs for other populations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Trends for both Tier 1 and Tier 2 Populations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 Distribution Updates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Facilities dataset maintenance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NPCC dashboard trends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(i.e. resident fish data, etc.)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6014" y="945271"/>
            <a:ext cx="38042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Questions &amp; Discussion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66" y="2392680"/>
            <a:ext cx="24384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1" y="2455817"/>
            <a:ext cx="2293185" cy="2447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623" y="2577737"/>
            <a:ext cx="2281237" cy="22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5192" y="1250071"/>
            <a:ext cx="7403565" cy="5139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 Query System 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Display</a:t>
            </a:r>
          </a:p>
          <a:p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smtClean="0"/>
              <a:t>	Rename </a:t>
            </a:r>
            <a:r>
              <a:rPr lang="en-US" sz="3200" dirty="0"/>
              <a:t>“Trends” for the CA </a:t>
            </a:r>
            <a:r>
              <a:rPr lang="en-US" sz="3200" dirty="0" smtClean="0"/>
              <a:t>Database</a:t>
            </a:r>
          </a:p>
          <a:p>
            <a:endParaRPr lang="en-US" sz="3200" dirty="0"/>
          </a:p>
          <a:p>
            <a:r>
              <a:rPr lang="en-US" sz="3200" dirty="0" smtClean="0"/>
              <a:t>	Display of “Related Data”</a:t>
            </a:r>
          </a:p>
          <a:p>
            <a:endParaRPr lang="en-US" sz="3200" dirty="0"/>
          </a:p>
          <a:p>
            <a:r>
              <a:rPr lang="en-US" sz="3200" dirty="0" smtClean="0"/>
              <a:t>	Revised </a:t>
            </a:r>
            <a:r>
              <a:rPr lang="en-US" sz="3200" dirty="0"/>
              <a:t>Data Sharing Agreement posted </a:t>
            </a:r>
            <a:endParaRPr lang="en-US" sz="3200" dirty="0" smtClean="0"/>
          </a:p>
          <a:p>
            <a:r>
              <a:rPr lang="en-US" sz="3200" dirty="0" smtClean="0"/>
              <a:t>	on </a:t>
            </a:r>
            <a:r>
              <a:rPr lang="en-US" sz="3200" dirty="0"/>
              <a:t>StreamNet website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29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79357"/>
          </a:xfrm>
        </p:spPr>
        <p:txBody>
          <a:bodyPr/>
          <a:lstStyle/>
          <a:p>
            <a:r>
              <a:rPr lang="en-US" dirty="0" smtClean="0"/>
              <a:t>Changes to “Trends”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02377"/>
            <a:ext cx="10363826" cy="45110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Rename “Trends” for the CA Database – Recommendation to Executive committee – “</a:t>
            </a:r>
            <a:r>
              <a:rPr lang="en-US" b="1" dirty="0" smtClean="0">
                <a:solidFill>
                  <a:srgbClr val="FF0000"/>
                </a:solidFill>
              </a:rPr>
              <a:t>related data”</a:t>
            </a:r>
          </a:p>
          <a:p>
            <a:r>
              <a:rPr lang="en-US" dirty="0" smtClean="0"/>
              <a:t>Identify categories to carry forward</a:t>
            </a:r>
          </a:p>
          <a:p>
            <a:pPr lvl="1"/>
            <a:r>
              <a:rPr lang="en-US" dirty="0" smtClean="0"/>
              <a:t>Redd counts; spawner counts; estimates of spawning population; estimates of juvenile population; hatchery returns, etc.</a:t>
            </a:r>
          </a:p>
          <a:p>
            <a:r>
              <a:rPr lang="en-US" dirty="0" smtClean="0"/>
              <a:t>Define and adopt des standards for each category of </a:t>
            </a:r>
            <a:r>
              <a:rPr lang="en-US" dirty="0" smtClean="0">
                <a:solidFill>
                  <a:srgbClr val="FF0000"/>
                </a:solidFill>
              </a:rPr>
              <a:t>related data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Look at populations and try to get consistency in </a:t>
            </a:r>
            <a:r>
              <a:rPr lang="en-US" dirty="0">
                <a:solidFill>
                  <a:srgbClr val="FF0000"/>
                </a:solidFill>
              </a:rPr>
              <a:t>related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 reported, where possible</a:t>
            </a:r>
          </a:p>
          <a:p>
            <a:r>
              <a:rPr lang="en-US" dirty="0" smtClean="0"/>
              <a:t>Id legacy (i.e. no longer done) and ongoing </a:t>
            </a:r>
            <a:r>
              <a:rPr lang="en-US" dirty="0">
                <a:solidFill>
                  <a:srgbClr val="FF0000"/>
                </a:solidFill>
              </a:rPr>
              <a:t>related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 in ca Database</a:t>
            </a:r>
          </a:p>
          <a:p>
            <a:r>
              <a:rPr lang="en-US" dirty="0" smtClean="0"/>
              <a:t>Display </a:t>
            </a:r>
            <a:r>
              <a:rPr lang="en-US" dirty="0">
                <a:solidFill>
                  <a:srgbClr val="FF0000"/>
                </a:solidFill>
              </a:rPr>
              <a:t>related data</a:t>
            </a:r>
            <a:r>
              <a:rPr lang="en-US" dirty="0"/>
              <a:t> </a:t>
            </a:r>
            <a:r>
              <a:rPr lang="en-US" dirty="0" smtClean="0"/>
              <a:t>on ca web interface</a:t>
            </a:r>
          </a:p>
          <a:p>
            <a:r>
              <a:rPr lang="en-US" dirty="0" smtClean="0"/>
              <a:t>Lower priority; updating traditional “trends” (keep name?) in streamnet that are not associated with ca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69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2377" y="487680"/>
            <a:ext cx="9353005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indent="-9144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8:30 AM	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Introductions (Tribal Representation discussion)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8:45 AM	Current Year Budget Discussion 	Savings and Reprogramming Recommendation from the Steering Committee (Note: amount TBD as of 4/25) Including both StreamNet and EPA grant budgets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Spending Update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Recommendations for funding changes in the current fiscal year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9:00 AM	Next Contract, SOW, and Discussion of EPA Grant Application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9:30 AM	Updates, Good of the Order, Other Business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10:15 AM	Break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10:30 AM	Hatchery Data &amp; DES Discussion (Results from the CA Workshop)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-Include Confidence Interval Decision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11:00 AM	CA Priorities and the 5 Year Plan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BPA Priority Populations Exercise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12:00 PM	CA Query System Data Display &amp; Access to Data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the terminology of “trends” in the CA Database –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 from the Steering Committee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Display of “Trends”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Data Sharing Agreement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12:30 PM	Adjourn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5" y="426720"/>
            <a:ext cx="10547508" cy="66104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97115" y="862149"/>
            <a:ext cx="3666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Adjourn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65117" y="121919"/>
            <a:ext cx="5348003" cy="592183"/>
          </a:xfrm>
        </p:spPr>
        <p:txBody>
          <a:bodyPr>
            <a:noAutofit/>
          </a:bodyPr>
          <a:lstStyle/>
          <a:p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65117" y="1123406"/>
            <a:ext cx="11095660" cy="5451330"/>
          </a:xfrm>
        </p:spPr>
        <p:txBody>
          <a:bodyPr>
            <a:normAutofit fontScale="47500" lnSpcReduction="20000"/>
          </a:bodyPr>
          <a:lstStyle/>
          <a:p>
            <a:r>
              <a:rPr lang="en-US" sz="4800" dirty="0"/>
              <a:t> </a:t>
            </a:r>
            <a:r>
              <a:rPr lang="en-US" sz="4800" b="1" dirty="0" smtClean="0"/>
              <a:t> </a:t>
            </a:r>
            <a:r>
              <a:rPr lang="en-US" sz="4800" b="1" u="sng" dirty="0"/>
              <a:t>Year 1 </a:t>
            </a:r>
            <a:r>
              <a:rPr lang="en-US" sz="4800" u="sng" dirty="0"/>
              <a:t>- </a:t>
            </a:r>
            <a:r>
              <a:rPr lang="en-US" sz="4800" u="sng" dirty="0" smtClean="0"/>
              <a:t>(Oct., 2015 – Sep., 2016</a:t>
            </a:r>
            <a:r>
              <a:rPr lang="en-US" sz="4800" u="sng" dirty="0"/>
              <a:t>) </a:t>
            </a:r>
          </a:p>
          <a:p>
            <a:pPr lvl="1"/>
            <a:r>
              <a:rPr lang="en-US" sz="4800" dirty="0"/>
              <a:t>Maintain and automate flow for existing NO fish indicators, develop and finalize additional NO indicators</a:t>
            </a:r>
            <a:r>
              <a:rPr lang="en-US" sz="4800" dirty="0" smtClean="0"/>
              <a:t>.</a:t>
            </a:r>
          </a:p>
          <a:p>
            <a:pPr lvl="2"/>
            <a:r>
              <a:rPr lang="en-US" sz="4400" dirty="0" smtClean="0">
                <a:solidFill>
                  <a:srgbClr val="FF0000"/>
                </a:solidFill>
              </a:rPr>
              <a:t>Explore </a:t>
            </a:r>
            <a:r>
              <a:rPr lang="en-US" sz="4400" dirty="0">
                <a:solidFill>
                  <a:srgbClr val="FF0000"/>
                </a:solidFill>
              </a:rPr>
              <a:t>feasibility of providing pHOS data as an </a:t>
            </a:r>
            <a:r>
              <a:rPr lang="en-US" sz="4400" dirty="0" smtClean="0">
                <a:solidFill>
                  <a:srgbClr val="FF0000"/>
                </a:solidFill>
              </a:rPr>
              <a:t>indicator </a:t>
            </a:r>
            <a:r>
              <a:rPr lang="en-US" sz="4400" dirty="0">
                <a:solidFill>
                  <a:srgbClr val="FF0000"/>
                </a:solidFill>
              </a:rPr>
              <a:t>December, </a:t>
            </a:r>
            <a:r>
              <a:rPr lang="en-US" sz="4400" dirty="0" smtClean="0">
                <a:solidFill>
                  <a:srgbClr val="FF0000"/>
                </a:solidFill>
              </a:rPr>
              <a:t>2015</a:t>
            </a:r>
          </a:p>
          <a:p>
            <a:pPr marL="914400" lvl="2" indent="0">
              <a:buNone/>
            </a:pPr>
            <a:endParaRPr lang="en-US" sz="4400" dirty="0">
              <a:solidFill>
                <a:srgbClr val="FF0000"/>
              </a:solidFill>
            </a:endParaRPr>
          </a:p>
          <a:p>
            <a:pPr lvl="1"/>
            <a:r>
              <a:rPr lang="en-US" sz="4800" dirty="0" smtClean="0"/>
              <a:t>Initiate </a:t>
            </a:r>
            <a:r>
              <a:rPr lang="en-US" sz="4800" dirty="0"/>
              <a:t>a “performance review” process </a:t>
            </a:r>
            <a:r>
              <a:rPr lang="en-US" sz="4800" dirty="0" smtClean="0"/>
              <a:t>to </a:t>
            </a:r>
            <a:r>
              <a:rPr lang="en-US" sz="4800" dirty="0"/>
              <a:t>assess and discuss data availability, critical gaps, </a:t>
            </a:r>
            <a:r>
              <a:rPr lang="en-US" sz="4800" dirty="0" smtClean="0"/>
              <a:t>and relationship </a:t>
            </a:r>
            <a:r>
              <a:rPr lang="en-US" sz="4800" dirty="0"/>
              <a:t>to regional data </a:t>
            </a:r>
            <a:r>
              <a:rPr lang="en-US" sz="4800" dirty="0" smtClean="0"/>
              <a:t>needs. </a:t>
            </a:r>
            <a:r>
              <a:rPr lang="en-US" sz="4800" dirty="0"/>
              <a:t>Review to include recommendations on data collection </a:t>
            </a:r>
            <a:r>
              <a:rPr lang="en-US" sz="4800" dirty="0" smtClean="0"/>
              <a:t>effort </a:t>
            </a:r>
          </a:p>
          <a:p>
            <a:pPr lvl="2"/>
            <a:r>
              <a:rPr lang="en-US" sz="4400" dirty="0" smtClean="0">
                <a:solidFill>
                  <a:srgbClr val="FF0000"/>
                </a:solidFill>
              </a:rPr>
              <a:t>Discussions with BPA led to focus on data for BPA Priority Populations December, 2015</a:t>
            </a:r>
          </a:p>
          <a:p>
            <a:pPr marL="457200" lvl="1" indent="0">
              <a:buNone/>
            </a:pPr>
            <a:endParaRPr lang="en-US" sz="4800" dirty="0"/>
          </a:p>
          <a:p>
            <a:pPr lvl="1"/>
            <a:r>
              <a:rPr lang="en-US" sz="4800" dirty="0" smtClean="0"/>
              <a:t>Slow Development </a:t>
            </a:r>
            <a:r>
              <a:rPr lang="en-US" sz="4800" dirty="0"/>
              <a:t>of hatchery indicators </a:t>
            </a:r>
            <a:r>
              <a:rPr lang="en-US" sz="4800" dirty="0" smtClean="0"/>
              <a:t>while </a:t>
            </a:r>
            <a:r>
              <a:rPr lang="en-US" sz="4800" dirty="0"/>
              <a:t>an assessment </a:t>
            </a:r>
            <a:r>
              <a:rPr lang="en-US" sz="4800" dirty="0" smtClean="0"/>
              <a:t>is </a:t>
            </a:r>
            <a:r>
              <a:rPr lang="en-US" sz="4800" dirty="0"/>
              <a:t>conducted. E</a:t>
            </a:r>
            <a:r>
              <a:rPr lang="en-US" sz="4800" dirty="0" smtClean="0"/>
              <a:t>nsure </a:t>
            </a:r>
            <a:r>
              <a:rPr lang="en-US" sz="4800" dirty="0"/>
              <a:t>alignment with regional hatchery data </a:t>
            </a:r>
            <a:r>
              <a:rPr lang="en-US" sz="4800" dirty="0" smtClean="0"/>
              <a:t>needs </a:t>
            </a:r>
          </a:p>
          <a:p>
            <a:pPr lvl="2"/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Moved back up December, 2015 discuss later today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845" y="12191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Coordinated Assessment 5 Year Plan Adopted by StreamNet Executive Committee July, 2015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65117" y="121919"/>
            <a:ext cx="5348003" cy="592183"/>
          </a:xfrm>
        </p:spPr>
        <p:txBody>
          <a:bodyPr>
            <a:noAutofit/>
          </a:bodyPr>
          <a:lstStyle/>
          <a:p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65116" y="1043710"/>
            <a:ext cx="10758665" cy="5541818"/>
          </a:xfrm>
        </p:spPr>
        <p:txBody>
          <a:bodyPr>
            <a:noAutofit/>
          </a:bodyPr>
          <a:lstStyle/>
          <a:p>
            <a:pPr lvl="0"/>
            <a:r>
              <a:rPr lang="en-US" sz="2400" b="1" u="sng" dirty="0"/>
              <a:t>Year 2 </a:t>
            </a:r>
            <a:r>
              <a:rPr lang="en-US" sz="2400" u="sng" dirty="0"/>
              <a:t>- (2016-17) </a:t>
            </a:r>
          </a:p>
          <a:p>
            <a:pPr lvl="1"/>
            <a:r>
              <a:rPr lang="en-US" dirty="0"/>
              <a:t>Maintain </a:t>
            </a:r>
            <a:r>
              <a:rPr lang="en-US" dirty="0" smtClean="0"/>
              <a:t>or establish automated </a:t>
            </a:r>
            <a:r>
              <a:rPr lang="en-US" dirty="0"/>
              <a:t>flow of existing  </a:t>
            </a:r>
            <a:r>
              <a:rPr lang="en-US" dirty="0" smtClean="0"/>
              <a:t>(Natural Origin and </a:t>
            </a:r>
            <a:r>
              <a:rPr lang="en-US" dirty="0" smtClean="0">
                <a:solidFill>
                  <a:srgbClr val="FF0000"/>
                </a:solidFill>
              </a:rPr>
              <a:t>any decided hatchery</a:t>
            </a:r>
            <a:r>
              <a:rPr lang="en-US" dirty="0" smtClean="0"/>
              <a:t>) indicators</a:t>
            </a:r>
            <a:r>
              <a:rPr lang="en-US" dirty="0"/>
              <a:t>. Implement recommendations of  Performance </a:t>
            </a:r>
            <a:r>
              <a:rPr lang="en-US" dirty="0" smtClean="0"/>
              <a:t>Review (</a:t>
            </a:r>
            <a:r>
              <a:rPr lang="en-US" dirty="0" smtClean="0">
                <a:solidFill>
                  <a:srgbClr val="FF0000"/>
                </a:solidFill>
              </a:rPr>
              <a:t>i.e. work on priority populations, other priorities as established by Executive Comm.)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Finalize, adopt, and populate hatchery indicators with </a:t>
            </a:r>
            <a:r>
              <a:rPr lang="en-US" dirty="0">
                <a:solidFill>
                  <a:srgbClr val="FF0000"/>
                </a:solidFill>
              </a:rPr>
              <a:t>data</a:t>
            </a:r>
          </a:p>
          <a:p>
            <a:pPr lvl="1"/>
            <a:r>
              <a:rPr lang="en-US" dirty="0" smtClean="0"/>
              <a:t>Review hatchery </a:t>
            </a:r>
            <a:r>
              <a:rPr lang="en-US" dirty="0"/>
              <a:t>data, </a:t>
            </a:r>
            <a:r>
              <a:rPr lang="en-US" dirty="0" smtClean="0"/>
              <a:t>assess </a:t>
            </a:r>
            <a:r>
              <a:rPr lang="en-US" dirty="0"/>
              <a:t>and discuss data </a:t>
            </a:r>
            <a:r>
              <a:rPr lang="en-US" dirty="0" smtClean="0"/>
              <a:t>availability</a:t>
            </a:r>
            <a:r>
              <a:rPr lang="en-US" dirty="0"/>
              <a:t> </a:t>
            </a:r>
            <a:r>
              <a:rPr lang="en-US" dirty="0" smtClean="0"/>
              <a:t>and relationship </a:t>
            </a:r>
            <a:r>
              <a:rPr lang="en-US" dirty="0"/>
              <a:t>to regional data </a:t>
            </a:r>
            <a:r>
              <a:rPr lang="en-US" dirty="0" smtClean="0"/>
              <a:t>needs</a:t>
            </a:r>
            <a:endParaRPr lang="en-US" dirty="0"/>
          </a:p>
          <a:p>
            <a:pPr lvl="1"/>
            <a:r>
              <a:rPr lang="en-US" dirty="0" smtClean="0"/>
              <a:t>Continue </a:t>
            </a:r>
            <a:r>
              <a:rPr lang="en-US" dirty="0"/>
              <a:t>development of hatchery </a:t>
            </a:r>
            <a:r>
              <a:rPr lang="en-US" dirty="0" smtClean="0"/>
              <a:t>indicators, populate </a:t>
            </a:r>
            <a:r>
              <a:rPr lang="en-US" dirty="0"/>
              <a:t>hatchery </a:t>
            </a:r>
            <a:r>
              <a:rPr lang="en-US" dirty="0" smtClean="0"/>
              <a:t>indicators, </a:t>
            </a:r>
          </a:p>
          <a:p>
            <a:pPr lvl="0"/>
            <a:r>
              <a:rPr lang="en-US" sz="2400" dirty="0" smtClean="0"/>
              <a:t> </a:t>
            </a:r>
            <a:r>
              <a:rPr lang="en-US" sz="2400" b="1" u="sng" dirty="0" smtClean="0"/>
              <a:t>Year 3 </a:t>
            </a:r>
            <a:r>
              <a:rPr lang="en-US" sz="2400" u="sng" dirty="0" smtClean="0"/>
              <a:t>- (2017-18) </a:t>
            </a:r>
          </a:p>
          <a:p>
            <a:pPr lvl="1"/>
            <a:r>
              <a:rPr lang="en-US" dirty="0" smtClean="0"/>
              <a:t>Maintain </a:t>
            </a:r>
            <a:r>
              <a:rPr lang="en-US" dirty="0"/>
              <a:t>automated flow of existing </a:t>
            </a:r>
            <a:r>
              <a:rPr lang="en-US" dirty="0" smtClean="0"/>
              <a:t> </a:t>
            </a:r>
            <a:r>
              <a:rPr lang="en-US" dirty="0"/>
              <a:t>indicators. </a:t>
            </a:r>
            <a:endParaRPr lang="en-US" dirty="0" smtClean="0"/>
          </a:p>
          <a:p>
            <a:pPr lvl="1"/>
            <a:r>
              <a:rPr lang="en-US" dirty="0" smtClean="0"/>
              <a:t>Implement </a:t>
            </a:r>
            <a:r>
              <a:rPr lang="en-US" dirty="0"/>
              <a:t>recommendations of hatchery performance review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eview data </a:t>
            </a:r>
            <a:r>
              <a:rPr lang="en-US" dirty="0"/>
              <a:t>on lamprey, sturgeon, and bull trout, </a:t>
            </a:r>
            <a:r>
              <a:rPr lang="en-US" dirty="0" smtClean="0"/>
              <a:t>and </a:t>
            </a:r>
            <a:r>
              <a:rPr lang="en-US" dirty="0"/>
              <a:t>discuss data </a:t>
            </a:r>
            <a:r>
              <a:rPr lang="en-US" dirty="0" smtClean="0"/>
              <a:t>availability and relationship </a:t>
            </a:r>
            <a:r>
              <a:rPr lang="en-US" dirty="0"/>
              <a:t>to regional data </a:t>
            </a:r>
            <a:r>
              <a:rPr lang="en-US" dirty="0" smtClean="0"/>
              <a:t>needs  </a:t>
            </a:r>
            <a:r>
              <a:rPr lang="en-US" dirty="0" smtClean="0">
                <a:solidFill>
                  <a:srgbClr val="FF0000"/>
                </a:solidFill>
              </a:rPr>
              <a:t>Possible EPA Grant?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Begin development of lamprey, sturgeon, and bull trout </a:t>
            </a:r>
            <a:r>
              <a:rPr lang="en-US" dirty="0" smtClean="0"/>
              <a:t>indicators</a:t>
            </a:r>
            <a:r>
              <a:rPr lang="en-US" dirty="0"/>
              <a:t> </a:t>
            </a:r>
          </a:p>
          <a:p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2845" y="12191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Coordinated Assessment 5 Year Plan Adopted by StreamNet Executive Committee July, 2015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0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10868" y="1062446"/>
            <a:ext cx="4572000" cy="544599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200" b="1" u="sng" dirty="0"/>
              <a:t>Year 4 - (2018-19)</a:t>
            </a:r>
          </a:p>
          <a:p>
            <a:pPr lvl="1"/>
            <a:r>
              <a:rPr lang="en-US" sz="2200" dirty="0" smtClean="0"/>
              <a:t>Maintain </a:t>
            </a:r>
            <a:r>
              <a:rPr lang="en-US" sz="2200" dirty="0"/>
              <a:t>automated flow of </a:t>
            </a:r>
            <a:r>
              <a:rPr lang="en-US" sz="2200" dirty="0" smtClean="0"/>
              <a:t>existing indicator data. </a:t>
            </a:r>
            <a:r>
              <a:rPr lang="en-US" sz="2200" dirty="0"/>
              <a:t>Implement recommendations of performance reviews in data collection efforts</a:t>
            </a:r>
          </a:p>
          <a:p>
            <a:pPr lvl="1"/>
            <a:r>
              <a:rPr lang="en-US" sz="2200" dirty="0"/>
              <a:t>Finalize and adopt lamprey, sturgeon, and bull trout indicators, begin to populate with data</a:t>
            </a:r>
          </a:p>
          <a:p>
            <a:pPr lvl="1"/>
            <a:r>
              <a:rPr lang="en-US" sz="2200" dirty="0"/>
              <a:t>Conduct </a:t>
            </a:r>
            <a:r>
              <a:rPr lang="en-US" sz="2200" dirty="0" smtClean="0"/>
              <a:t>review </a:t>
            </a:r>
            <a:r>
              <a:rPr lang="en-US" sz="2200" dirty="0"/>
              <a:t>of data on resident trout, to assess and discuss data </a:t>
            </a:r>
            <a:r>
              <a:rPr lang="en-US" sz="2200" dirty="0" smtClean="0"/>
              <a:t>availability and relationship </a:t>
            </a:r>
            <a:r>
              <a:rPr lang="en-US" sz="2200" dirty="0"/>
              <a:t>to regional data </a:t>
            </a:r>
            <a:r>
              <a:rPr lang="en-US" sz="2200" dirty="0" smtClean="0"/>
              <a:t>needs </a:t>
            </a:r>
            <a:endParaRPr lang="en-US" sz="2200" dirty="0"/>
          </a:p>
          <a:p>
            <a:pPr lvl="1"/>
            <a:r>
              <a:rPr lang="en-US" sz="2200" dirty="0"/>
              <a:t>Begin development of resident trout indicators, ensure alignment with data </a:t>
            </a:r>
            <a:r>
              <a:rPr lang="en-US" sz="2200" dirty="0" smtClean="0"/>
              <a:t>needs </a:t>
            </a:r>
          </a:p>
          <a:p>
            <a:endParaRPr lang="en-US" sz="1900" dirty="0"/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674296" y="577431"/>
            <a:ext cx="4572000" cy="567587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200" b="1" u="sng" dirty="0"/>
              <a:t>Year 5 </a:t>
            </a:r>
            <a:r>
              <a:rPr lang="en-US" sz="2200" u="sng" dirty="0"/>
              <a:t>- (2019-20) </a:t>
            </a:r>
          </a:p>
          <a:p>
            <a:pPr lvl="1"/>
            <a:r>
              <a:rPr lang="en-US" sz="2200" dirty="0"/>
              <a:t>Maintain automated flow of </a:t>
            </a:r>
            <a:r>
              <a:rPr lang="en-US" sz="2200" dirty="0" smtClean="0"/>
              <a:t>all adopted indicators.</a:t>
            </a:r>
          </a:p>
          <a:p>
            <a:pPr lvl="1"/>
            <a:r>
              <a:rPr lang="en-US" sz="2200" dirty="0" smtClean="0"/>
              <a:t> </a:t>
            </a:r>
            <a:r>
              <a:rPr lang="en-US" sz="2200" dirty="0"/>
              <a:t>Implement recommendations of performance reviews in data collection efforts</a:t>
            </a:r>
          </a:p>
          <a:p>
            <a:pPr lvl="1"/>
            <a:r>
              <a:rPr lang="en-US" sz="2200" dirty="0"/>
              <a:t>Finalize and adopt resident trout indicators, begin to populate with data</a:t>
            </a:r>
          </a:p>
          <a:p>
            <a:pPr lvl="1"/>
            <a:r>
              <a:rPr lang="en-US" sz="2200" dirty="0"/>
              <a:t>Conduct </a:t>
            </a:r>
            <a:r>
              <a:rPr lang="en-US" sz="2200" dirty="0" smtClean="0"/>
              <a:t>review </a:t>
            </a:r>
            <a:r>
              <a:rPr lang="en-US" sz="2200" dirty="0"/>
              <a:t>of CA project and evaluate next 5 years for possible new plan. Include assessment of regional data </a:t>
            </a:r>
            <a:r>
              <a:rPr lang="en-US" sz="2200" dirty="0" smtClean="0"/>
              <a:t>needs</a:t>
            </a:r>
            <a:endParaRPr lang="en-US" sz="2200" dirty="0"/>
          </a:p>
          <a:p>
            <a:pPr lvl="1"/>
            <a:r>
              <a:rPr lang="en-US" sz="2200" dirty="0"/>
              <a:t>Begin development of next indicators, ensure alignment with data </a:t>
            </a:r>
            <a:r>
              <a:rPr lang="en-US" sz="2200" dirty="0" smtClean="0"/>
              <a:t>needs</a:t>
            </a:r>
            <a:endParaRPr lang="en-US" sz="2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11" y="228770"/>
            <a:ext cx="5170714" cy="697321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Coordinated Assessment 5 Year </a:t>
            </a:r>
            <a:r>
              <a:rPr lang="en-US" sz="2400" b="1" dirty="0" smtClean="0">
                <a:solidFill>
                  <a:srgbClr val="FF0000"/>
                </a:solidFill>
              </a:rPr>
              <a:t>Plan (2)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10180" y="6180892"/>
            <a:ext cx="80728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900" dirty="0" smtClean="0">
                <a:solidFill>
                  <a:srgbClr val="FF0000"/>
                </a:solidFill>
              </a:rPr>
              <a:t>Make sure to broaden discussions </a:t>
            </a:r>
            <a:r>
              <a:rPr lang="en-US" sz="1900" dirty="0">
                <a:solidFill>
                  <a:srgbClr val="FF0000"/>
                </a:solidFill>
              </a:rPr>
              <a:t>to include appropriate </a:t>
            </a:r>
            <a:r>
              <a:rPr lang="en-US" sz="1900" dirty="0" smtClean="0">
                <a:solidFill>
                  <a:srgbClr val="FF0000"/>
                </a:solidFill>
              </a:rPr>
              <a:t>fish and wildlife and database managers !</a:t>
            </a:r>
            <a:endParaRPr lang="en-US" sz="1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7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8988" y="470262"/>
            <a:ext cx="9243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Budget Snapshot 4/18/16 Approximately half way through contract year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00955"/>
              </p:ext>
            </p:extLst>
          </p:nvPr>
        </p:nvGraphicFramePr>
        <p:xfrm>
          <a:off x="435429" y="1236621"/>
          <a:ext cx="11408228" cy="5156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6433">
                  <a:extLst>
                    <a:ext uri="{9D8B030D-6E8A-4147-A177-3AD203B41FA5}">
                      <a16:colId xmlns:a16="http://schemas.microsoft.com/office/drawing/2014/main" val="4053909264"/>
                    </a:ext>
                  </a:extLst>
                </a:gridCol>
                <a:gridCol w="1701464">
                  <a:extLst>
                    <a:ext uri="{9D8B030D-6E8A-4147-A177-3AD203B41FA5}">
                      <a16:colId xmlns:a16="http://schemas.microsoft.com/office/drawing/2014/main" val="1027287210"/>
                    </a:ext>
                  </a:extLst>
                </a:gridCol>
                <a:gridCol w="281064">
                  <a:extLst>
                    <a:ext uri="{9D8B030D-6E8A-4147-A177-3AD203B41FA5}">
                      <a16:colId xmlns:a16="http://schemas.microsoft.com/office/drawing/2014/main" val="42729993"/>
                    </a:ext>
                  </a:extLst>
                </a:gridCol>
                <a:gridCol w="1443419">
                  <a:extLst>
                    <a:ext uri="{9D8B030D-6E8A-4147-A177-3AD203B41FA5}">
                      <a16:colId xmlns:a16="http://schemas.microsoft.com/office/drawing/2014/main" val="640590463"/>
                    </a:ext>
                  </a:extLst>
                </a:gridCol>
                <a:gridCol w="2603677">
                  <a:extLst>
                    <a:ext uri="{9D8B030D-6E8A-4147-A177-3AD203B41FA5}">
                      <a16:colId xmlns:a16="http://schemas.microsoft.com/office/drawing/2014/main" val="1210896163"/>
                    </a:ext>
                  </a:extLst>
                </a:gridCol>
                <a:gridCol w="278674">
                  <a:extLst>
                    <a:ext uri="{9D8B030D-6E8A-4147-A177-3AD203B41FA5}">
                      <a16:colId xmlns:a16="http://schemas.microsoft.com/office/drawing/2014/main" val="3262044660"/>
                    </a:ext>
                  </a:extLst>
                </a:gridCol>
                <a:gridCol w="2943497">
                  <a:extLst>
                    <a:ext uri="{9D8B030D-6E8A-4147-A177-3AD203B41FA5}">
                      <a16:colId xmlns:a16="http://schemas.microsoft.com/office/drawing/2014/main" val="2686240218"/>
                    </a:ext>
                  </a:extLst>
                </a:gridCol>
              </a:tblGrid>
              <a:tr h="511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Spent to date (w/o fees)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of Funds Remaining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of Year Remaining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67224292"/>
                  </a:ext>
                </a:extLst>
              </a:tr>
              <a:tr h="5111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7995168"/>
                  </a:ext>
                </a:extLst>
              </a:tr>
              <a:tr h="5111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$142,868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$188,420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3093774"/>
                  </a:ext>
                </a:extLst>
              </a:tr>
              <a:tr h="5111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$29,995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$138,882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MFWP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86661242"/>
                  </a:ext>
                </a:extLst>
              </a:tr>
              <a:tr h="5111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$194,196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$280,262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ODFW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346368"/>
                  </a:ext>
                </a:extLst>
              </a:tr>
              <a:tr h="5111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$206,696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$305,358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PSMFC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2227244"/>
                  </a:ext>
                </a:extLst>
              </a:tr>
              <a:tr h="5111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$78,248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USFWS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97020057"/>
                  </a:ext>
                </a:extLst>
              </a:tr>
              <a:tr h="5111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$162,265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$308,266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WDFW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6666866"/>
                  </a:ext>
                </a:extLst>
              </a:tr>
              <a:tr h="51119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0234653"/>
                  </a:ext>
                </a:extLst>
              </a:tr>
              <a:tr h="5111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$736,020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$1,299,436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5803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8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savings? If we can identify savings propose to redirect to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Washington unanticipated personnel expense 		$10,000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Oregon Programmer time (security, spawner survey, </a:t>
            </a: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clearinghouse)				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17,000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Oregon Replacement Desktop				$3,500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Idaho Replacement Tablets					$3,500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Washington 2 Toughpads					$7,000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Oregon 2 Toughpads				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$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7,000</a:t>
            </a: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all Requests				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48,000</a:t>
            </a: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ranked but also on the table: Possible assistance to states and tribes to be used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BPA priority population exercise.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2050" name="Picture 2" descr="Large Piggy B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178" y="2214694"/>
            <a:ext cx="2560320" cy="218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Contract &amp; SOW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306" y="2062292"/>
            <a:ext cx="10363826" cy="34241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 </a:t>
            </a:r>
            <a:r>
              <a:rPr lang="en-US" dirty="0" smtClean="0"/>
              <a:t>additional Year via Contract modification </a:t>
            </a:r>
            <a:r>
              <a:rPr lang="en-US" dirty="0" smtClean="0"/>
              <a:t>(May go to a two year next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One year budget, will </a:t>
            </a:r>
            <a:r>
              <a:rPr lang="en-US" dirty="0" err="1" smtClean="0"/>
              <a:t>bpa</a:t>
            </a:r>
            <a:r>
              <a:rPr lang="en-US" dirty="0" smtClean="0"/>
              <a:t> consider application of any savings into next FY?</a:t>
            </a:r>
            <a:endParaRPr lang="en-US" dirty="0" smtClean="0"/>
          </a:p>
          <a:p>
            <a:r>
              <a:rPr lang="en-US" dirty="0" smtClean="0"/>
              <a:t>Changes to SOW;</a:t>
            </a:r>
          </a:p>
          <a:p>
            <a:pPr lvl="1"/>
            <a:r>
              <a:rPr lang="en-US" dirty="0" smtClean="0"/>
              <a:t>Simplification</a:t>
            </a:r>
          </a:p>
          <a:p>
            <a:pPr lvl="1"/>
            <a:r>
              <a:rPr lang="en-US" dirty="0" smtClean="0"/>
              <a:t>CA 5 year plan Emphasis</a:t>
            </a:r>
          </a:p>
          <a:p>
            <a:pPr lvl="1"/>
            <a:r>
              <a:rPr lang="en-US" dirty="0" smtClean="0"/>
              <a:t>Draft for review by</a:t>
            </a:r>
            <a:r>
              <a:rPr lang="en-US" dirty="0"/>
              <a:t> </a:t>
            </a:r>
            <a:r>
              <a:rPr lang="en-US" dirty="0" smtClean="0"/>
              <a:t>June</a:t>
            </a:r>
          </a:p>
          <a:p>
            <a:pPr lvl="1"/>
            <a:r>
              <a:rPr lang="en-US" dirty="0" smtClean="0"/>
              <a:t>Due date to BPA July 1</a:t>
            </a:r>
          </a:p>
          <a:p>
            <a:pPr lvl="1"/>
            <a:r>
              <a:rPr lang="en-US" dirty="0" smtClean="0"/>
              <a:t>Include tribes that submit data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On streamnet exec committee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864100"/>
              </p:ext>
            </p:extLst>
          </p:nvPr>
        </p:nvGraphicFramePr>
        <p:xfrm>
          <a:off x="5056831" y="3204754"/>
          <a:ext cx="6108821" cy="2586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3" imgW="4031032" imgH="1706832" progId="Excel.Sheet.8">
                  <p:embed/>
                </p:oleObj>
              </mc:Choice>
              <mc:Fallback>
                <p:oleObj name="Worksheet" r:id="rId3" imgW="4031032" imgH="170683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56831" y="3204754"/>
                        <a:ext cx="6108821" cy="2586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9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PSMFC &amp; StreamNet 2017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more HEP or EPA Grant. Salaries and Benefits increased about 3%</a:t>
            </a:r>
          </a:p>
          <a:p>
            <a:r>
              <a:rPr lang="en-US" dirty="0" smtClean="0"/>
              <a:t>BPA funding for Streamnet (Direct only) decreased 7.9% from 2016. Down 27.2% </a:t>
            </a:r>
            <a:r>
              <a:rPr lang="en-US" dirty="0" smtClean="0">
                <a:solidFill>
                  <a:srgbClr val="FF0000"/>
                </a:solidFill>
              </a:rPr>
              <a:t>(-$176,063) </a:t>
            </a:r>
            <a:r>
              <a:rPr lang="en-US" dirty="0" smtClean="0"/>
              <a:t>in last 3 years</a:t>
            </a:r>
          </a:p>
          <a:p>
            <a:r>
              <a:rPr lang="en-US" dirty="0" smtClean="0"/>
              <a:t>If we restored the cuts made to balance in 2016, added 3% to everyone’s budget, and paid for the psmfc staff again, we would need About $145,000 more for the full program </a:t>
            </a:r>
            <a:r>
              <a:rPr lang="en-US" b="1" dirty="0" smtClean="0"/>
              <a:t>in 2018</a:t>
            </a:r>
            <a:r>
              <a:rPr lang="en-US" dirty="0" smtClean="0"/>
              <a:t>; </a:t>
            </a:r>
          </a:p>
          <a:p>
            <a:r>
              <a:rPr lang="en-US" dirty="0" smtClean="0"/>
              <a:t>For 2017 made </a:t>
            </a:r>
            <a:r>
              <a:rPr lang="en-US" dirty="0"/>
              <a:t>up by cuts </a:t>
            </a:r>
            <a:r>
              <a:rPr lang="en-US" dirty="0" smtClean="0"/>
              <a:t>and </a:t>
            </a:r>
            <a:r>
              <a:rPr lang="en-US" dirty="0"/>
              <a:t>shifting </a:t>
            </a:r>
            <a:r>
              <a:rPr lang="en-US" dirty="0" smtClean="0"/>
              <a:t>PSMFC staff </a:t>
            </a:r>
            <a:r>
              <a:rPr lang="en-US" dirty="0"/>
              <a:t>to Klamath </a:t>
            </a:r>
            <a:r>
              <a:rPr lang="en-US" dirty="0" smtClean="0"/>
              <a:t>project. </a:t>
            </a:r>
            <a:r>
              <a:rPr lang="en-US" b="1" dirty="0" smtClean="0"/>
              <a:t>should work for 2017</a:t>
            </a:r>
            <a:r>
              <a:rPr lang="en-US" dirty="0" smtClean="0"/>
              <a:t>, </a:t>
            </a:r>
            <a:r>
              <a:rPr lang="en-US" b="1" u="sng" dirty="0" smtClean="0"/>
              <a:t>2018 will have a significant budget problem if no increase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5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Grant requests 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6320" y="2473234"/>
            <a:ext cx="103412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Need a state or tribal sponsor</a:t>
            </a:r>
          </a:p>
          <a:p>
            <a:r>
              <a:rPr lang="en-US" sz="2000" dirty="0" smtClean="0"/>
              <a:t>Completed a hatchery DES development grant previously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Rejected by EPA because they did not fund “expanding existing systems</a:t>
            </a:r>
          </a:p>
          <a:p>
            <a:r>
              <a:rPr lang="en-US" sz="2000" dirty="0" smtClean="0"/>
              <a:t>Possible Ideas;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Lamprey, Sturgeon, Bull Trout (together or singularly)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Hatchery again?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Resident Trout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Other?</a:t>
            </a:r>
          </a:p>
          <a:p>
            <a:r>
              <a:rPr lang="en-US" sz="2000" dirty="0" smtClean="0"/>
              <a:t>Applications due in November. Need to ID a sponsor soon if we are going to apply in next cycle</a:t>
            </a: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330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Roundtable discussion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833517"/>
            <a:ext cx="8890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Hatchery Indicators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 workshop &amp; Steering Committee Discussions</a:t>
            </a:r>
          </a:p>
          <a:p>
            <a:r>
              <a:rPr lang="en-US" dirty="0" smtClean="0"/>
              <a:t>Adopt the current des?</a:t>
            </a:r>
          </a:p>
          <a:p>
            <a:r>
              <a:rPr lang="en-US" dirty="0" smtClean="0"/>
              <a:t>Go over survey results</a:t>
            </a:r>
          </a:p>
          <a:p>
            <a:r>
              <a:rPr lang="en-US" dirty="0" smtClean="0"/>
              <a:t>Discuss additional indicators</a:t>
            </a:r>
          </a:p>
          <a:p>
            <a:r>
              <a:rPr lang="en-US" dirty="0" smtClean="0"/>
              <a:t>Data sharing &amp; coordination with other existing regional databases</a:t>
            </a:r>
          </a:p>
          <a:p>
            <a:pPr lvl="1"/>
            <a:r>
              <a:rPr lang="en-US" dirty="0" smtClean="0"/>
              <a:t>AVOID DUPLICATION OF EFFORT AND ADDITIONAL WORKLOAD ON DATA PROVIDERS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2482</TotalTime>
  <Words>1007</Words>
  <Application>Microsoft Office PowerPoint</Application>
  <PresentationFormat>Widescreen</PresentationFormat>
  <Paragraphs>219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Tw Cen MT</vt:lpstr>
      <vt:lpstr>Droplet</vt:lpstr>
      <vt:lpstr>Worksheet</vt:lpstr>
      <vt:lpstr>StreamNet Executive committee meeting</vt:lpstr>
      <vt:lpstr>PowerPoint Presentation</vt:lpstr>
      <vt:lpstr>PowerPoint Presentation</vt:lpstr>
      <vt:lpstr>Anticipated savings? If we can identify savings propose to redirect to priorities</vt:lpstr>
      <vt:lpstr>New Contract &amp; SOW</vt:lpstr>
      <vt:lpstr>PSMFC &amp; StreamNet 2017 Budget</vt:lpstr>
      <vt:lpstr>EPA Grant requests ?</vt:lpstr>
      <vt:lpstr>Roundtable discussion</vt:lpstr>
      <vt:lpstr>Hatchery Indicators </vt:lpstr>
      <vt:lpstr>Current hatchery indicators</vt:lpstr>
      <vt:lpstr>Hatchery Indicators Survey; </vt:lpstr>
      <vt:lpstr>Decision point on hatchery indicators</vt:lpstr>
      <vt:lpstr>CA – Priority Population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Changes to “Trends”</vt:lpstr>
      <vt:lpstr>PowerPoint Presentation</vt:lpstr>
      <vt:lpstr>Background slides</vt:lpstr>
      <vt:lpstr> </vt:lpstr>
      <vt:lpstr> </vt:lpstr>
      <vt:lpstr>Coordinated Assessment 5 Year Plan (2)</vt:lpstr>
    </vt:vector>
  </TitlesOfParts>
  <Company>PSMFC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Streamnet steering committee meeting</dc:title>
  <dc:creator>Chris Wheaton</dc:creator>
  <cp:lastModifiedBy>Chris Wheaton</cp:lastModifiedBy>
  <cp:revision>47</cp:revision>
  <dcterms:created xsi:type="dcterms:W3CDTF">2016-04-18T22:23:49Z</dcterms:created>
  <dcterms:modified xsi:type="dcterms:W3CDTF">2016-05-05T21:51:45Z</dcterms:modified>
</cp:coreProperties>
</file>